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314" r:id="rId2"/>
    <p:sldId id="307" r:id="rId3"/>
    <p:sldId id="315" r:id="rId4"/>
    <p:sldId id="339" r:id="rId5"/>
    <p:sldId id="317" r:id="rId6"/>
    <p:sldId id="318" r:id="rId7"/>
    <p:sldId id="321" r:id="rId8"/>
    <p:sldId id="325" r:id="rId9"/>
    <p:sldId id="323" r:id="rId10"/>
    <p:sldId id="296" r:id="rId11"/>
    <p:sldId id="327" r:id="rId12"/>
    <p:sldId id="341" r:id="rId13"/>
    <p:sldId id="333" r:id="rId14"/>
    <p:sldId id="344" r:id="rId15"/>
    <p:sldId id="330" r:id="rId16"/>
    <p:sldId id="334" r:id="rId17"/>
    <p:sldId id="343" r:id="rId18"/>
    <p:sldId id="336" r:id="rId19"/>
    <p:sldId id="33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xmlns="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75" d="100"/>
          <a:sy n="75" d="100"/>
        </p:scale>
        <p:origin x="-1236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6DDCD-019F-44A0-AF63-D47209A2355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B9F6A-DDCC-4DBA-A3E7-909EF3596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410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720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6038" y="3198813"/>
            <a:ext cx="7237412" cy="3032125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z="2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145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D0527-02B8-48C4-8043-9543CA7F0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WordArt 2"/>
          <p:cNvSpPr>
            <a:spLocks noChangeArrowheads="1" noChangeShapeType="1" noTextEdit="1"/>
          </p:cNvSpPr>
          <p:nvPr/>
        </p:nvSpPr>
        <p:spPr bwMode="auto">
          <a:xfrm>
            <a:off x="990600" y="1143000"/>
            <a:ext cx="7467600" cy="4648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953318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66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latin typeface="Tiffany"/>
              </a:rPr>
              <a:t>NHIỆT LIỆT CHÀO MỪNG</a:t>
            </a:r>
          </a:p>
        </p:txBody>
      </p:sp>
      <p:pic>
        <p:nvPicPr>
          <p:cNvPr id="80901" name="Picture 5" descr="FSTV1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1995488" cy="180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3" name="Picture 17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76600"/>
            <a:ext cx="1277938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4" name="Picture 18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1277938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5" name="Picture 19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200400"/>
            <a:ext cx="1277938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6" name="Picture 20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48275"/>
            <a:ext cx="1277938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7" name="Picture 21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063" y="5248275"/>
            <a:ext cx="1277937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18" name="Picture 22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52750" y="5695950"/>
            <a:ext cx="10287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20" name="Picture 24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620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21" name="Picture 25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9144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22" name="Picture 26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44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23" name="Picture 27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384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24" name="Picture 28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4478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25" name="Picture 29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908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26" name="Picture 30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02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27" name="Picture 31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25146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28" name="Picture 32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8194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29" name="Picture 33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0668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0" name="Picture 34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8956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1" name="Picture 35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0574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2" name="Picture 36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3" name="Picture 37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8006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4" name="Picture 38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7" name="Picture 41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9" name="Picture 43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2" name="Picture 46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191000"/>
            <a:ext cx="1277938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3" name="Picture 47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21920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4" name="Picture 48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5524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6" name="Picture 50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580231" y="-1551782"/>
            <a:ext cx="552450" cy="63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7" name="Picture 51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800" y="0"/>
            <a:ext cx="1277938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8" name="Picture 52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0"/>
            <a:ext cx="1277938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0" name="Picture 54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0"/>
            <a:ext cx="1277938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1" name="Picture 55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277938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2" name="Picture 56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4200" y="0"/>
            <a:ext cx="1277938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3" name="Picture 57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0"/>
            <a:ext cx="1277938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4" name="Picture 58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4200" y="0"/>
            <a:ext cx="1277938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5" name="Picture 59" descr="FSTV1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322">
            <a:off x="7148513" y="381000"/>
            <a:ext cx="1995487" cy="180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6" name="Picture 60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7426">
            <a:off x="14828838" y="-46038"/>
            <a:ext cx="1277937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7" name="Picture 61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7426">
            <a:off x="28925838" y="-46038"/>
            <a:ext cx="1277937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959" name="Text Box 6"/>
          <p:cNvSpPr txBox="1">
            <a:spLocks noChangeArrowheads="1"/>
          </p:cNvSpPr>
          <p:nvPr/>
        </p:nvSpPr>
        <p:spPr bwMode="auto">
          <a:xfrm>
            <a:off x="457200" y="3886200"/>
            <a:ext cx="82296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alt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altLang="en-US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en-US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7A3 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THCS </a:t>
            </a:r>
            <a:r>
              <a:rPr lang="en-US" alt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Lê</a:t>
            </a: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Quý</a:t>
            </a:r>
            <a:r>
              <a:rPr lang="en-US" alt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Đôn</a:t>
            </a:r>
            <a:endParaRPr lang="en-US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848672"/>
      </p:ext>
    </p:extLst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108665" y="1066800"/>
            <a:ext cx="750193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defRPr/>
            </a:pP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  <a:sym typeface="Wingdings"/>
              </a:rPr>
              <a:t>QUY TRÌNH LÊN LUỐNG (LIẾP, LẠNH)</a:t>
            </a:r>
            <a:endParaRPr lang="en-US" sz="2800" dirty="0">
              <a:solidFill>
                <a:srgbClr val="FF0066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</a:p>
          <a:p>
            <a:pPr>
              <a:defRPr/>
            </a:pP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</a:rPr>
              <a:t>Bước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1: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Xác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định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hướng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luống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</a:p>
          <a:p>
            <a:pPr>
              <a:defRPr/>
            </a:pPr>
            <a:r>
              <a:rPr lang="en-US" sz="3200" dirty="0">
                <a:solidFill>
                  <a:srgbClr val="FF0066"/>
                </a:solidFill>
                <a:latin typeface="Times New Roman" pitchFamily="18" charset="0"/>
                <a:sym typeface="Wingdings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  <a:sym typeface="Wingdings"/>
              </a:rPr>
              <a:t>Bước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  <a:sym typeface="Wingdings"/>
              </a:rPr>
              <a:t> 2: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  <a:sym typeface="Wingdings"/>
              </a:rPr>
              <a:t>Xác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  <a:sym typeface="Wingdings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  <a:sym typeface="Wingdings"/>
              </a:rPr>
              <a:t>định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kích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thước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luống</a:t>
            </a:r>
            <a:endParaRPr lang="en-US" sz="3200" dirty="0">
              <a:solidFill>
                <a:srgbClr val="FF0066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Bước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3: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Đánh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rãnh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,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kéo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đất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tạo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luống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endParaRPr lang="en-US" sz="3200" dirty="0">
              <a:solidFill>
                <a:srgbClr val="FF0066"/>
              </a:solidFill>
              <a:latin typeface="Times New Roman" pitchFamily="18" charset="0"/>
              <a:sym typeface="Wingdings"/>
            </a:endParaRPr>
          </a:p>
          <a:p>
            <a:pPr>
              <a:defRPr/>
            </a:pPr>
            <a:r>
              <a:rPr lang="en-US" sz="3200" dirty="0">
                <a:solidFill>
                  <a:srgbClr val="FF0066"/>
                </a:solidFill>
                <a:latin typeface="Times New Roman" pitchFamily="18" charset="0"/>
                <a:sym typeface="Wingdings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  <a:sym typeface="Wingdings"/>
              </a:rPr>
              <a:t>Bước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  <a:sym typeface="Wingdings"/>
              </a:rPr>
              <a:t> 4: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  <a:sym typeface="Wingdings"/>
              </a:rPr>
              <a:t>L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àm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phẳng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mặt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Times New Roman" pitchFamily="18" charset="0"/>
              </a:rPr>
              <a:t>luống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</a:p>
          <a:p>
            <a:pPr>
              <a:defRPr/>
            </a:pPr>
            <a:endParaRPr lang="en-US" sz="3200" dirty="0">
              <a:solidFill>
                <a:srgbClr val="FF0066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267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4572000" cy="5715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52400"/>
            <a:ext cx="3962400" cy="571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76800" y="5973330"/>
            <a:ext cx="4114800" cy="6413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RẢI PHÂN LÊN MẶT RUỘNG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943600"/>
            <a:ext cx="4114800" cy="6413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RẢI PHÂN THEO HÀNG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37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0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228600" y="457200"/>
            <a:ext cx="762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457200" indent="-457200" eaLnBrk="1" hangingPunct="1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</a:pPr>
            <a:r>
              <a:rPr lang="en-US" altLang="vi-VN" sz="3600" b="1" dirty="0" smtClean="0">
                <a:solidFill>
                  <a:srgbClr val="0033CC"/>
                </a:solidFill>
                <a:latin typeface="VNI-Centur" pitchFamily="2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Các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yếu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tố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xác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định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thời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vụ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gieo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trồng</a:t>
            </a:r>
            <a:endParaRPr lang="en-US" altLang="vi-VN" sz="3600" b="1" dirty="0">
              <a:solidFill>
                <a:srgbClr val="FF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81000" y="1371600"/>
            <a:ext cx="8534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eaLnBrk="1" hangingPunct="1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</a:pPr>
            <a:endParaRPr lang="en-US" altLang="vi-VN" sz="2400" b="1" dirty="0">
              <a:solidFill>
                <a:srgbClr val="0033CC"/>
              </a:solidFill>
              <a:latin typeface="VNI-Times" pitchFamily="2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A50021"/>
              </a:buClr>
              <a:buSzPct val="75000"/>
              <a:buFontTx/>
              <a:buChar char="-"/>
            </a:pPr>
            <a:r>
              <a:rPr lang="en-US" altLang="vi-VN" sz="3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vi-VN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endParaRPr lang="en-US" altLang="vi-VN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A50021"/>
              </a:buClr>
              <a:buSzPct val="75000"/>
              <a:buFontTx/>
              <a:buChar char="-"/>
            </a:pPr>
            <a:r>
              <a:rPr lang="en-US" altLang="vi-VN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altLang="vi-VN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altLang="vi-VN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endParaRPr lang="en-US" altLang="vi-VN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A50021"/>
              </a:buClr>
              <a:buSzPct val="75000"/>
              <a:buFontTx/>
              <a:buChar char="-"/>
            </a:pPr>
            <a:r>
              <a:rPr lang="en-US" altLang="vi-VN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vi-VN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vi-VN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altLang="vi-VN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vi-VN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altLang="vi-VN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vi-VN" altLang="vi-VN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vi-VN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vi-VN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57200" y="4234190"/>
            <a:ext cx="2744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</a:pP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vi-VN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4495800" y="3429000"/>
            <a:ext cx="4800600" cy="2438400"/>
          </a:xfrm>
          <a:prstGeom prst="cloudCallout">
            <a:avLst>
              <a:gd name="adj1" fmla="val -81917"/>
              <a:gd name="adj2" fmla="val 99569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vi-V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alt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alt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alt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alt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alt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alt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alt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73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14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032527"/>
              </p:ext>
            </p:extLst>
          </p:nvPr>
        </p:nvGraphicFramePr>
        <p:xfrm>
          <a:off x="251520" y="1196752"/>
          <a:ext cx="8740080" cy="5242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0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24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165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62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Vụ gieo trồng</a:t>
                      </a:r>
                      <a:endParaRPr kumimoji="0" lang="en-US" sz="3200" b="1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gian</a:t>
                      </a:r>
                      <a:endParaRPr kumimoji="0" lang="en-US" sz="3200" b="1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trồng</a:t>
                      </a:r>
                      <a:endParaRPr kumimoji="0" lang="en-US" sz="3200" b="1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553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Vụ Đông xuân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Tháng 11 → tháng 4, 5 năm sau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Lúa, ngô, lạc, đỗ, rau, khoai, cây ăn quả, cây công nghiệp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11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Vụ Hè thu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Tháng 4 → tháng 7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Lúa, ngô, khoai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11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Vụ mùa</a:t>
                      </a:r>
                      <a:endParaRPr kumimoji="0" lang="en-US" sz="32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Tháng 6 → tháng 11</a:t>
                      </a:r>
                      <a:endParaRPr kumimoji="0" lang="en-US" sz="32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u="none" strike="noStrike" cap="none" normalizeH="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Lúa, rau</a:t>
                      </a:r>
                      <a:endParaRPr kumimoji="0" lang="en-US" sz="3200" b="0" i="0" u="none" strike="noStrike" cap="none" normalizeH="0" baseline="0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9600" y="228600"/>
            <a:ext cx="6962775" cy="56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VỤ GIEO TRỒNG CHÍNH TRONG NĂM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NI-Centu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8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3886200"/>
          </a:xfrm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90000"/>
              </a:lnSpc>
              <a:buFont typeface="Arial" charset="0"/>
              <a:buNone/>
            </a:pP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Hạt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giống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</a:t>
            </a:r>
            <a:r>
              <a:rPr lang="vi-VN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ước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khi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đem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giao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phải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đảm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bảo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những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tiêu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chí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sau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vi-VN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đây</a:t>
            </a:r>
            <a:r>
              <a:rPr lang="en-US" altLang="vi-VN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None/>
            </a:pPr>
            <a:endParaRPr lang="en-US" altLang="vi-VN" sz="28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Tỷ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nảy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endParaRPr lang="en-US" altLang="vi-VN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Wingdings 2" pitchFamily="18" charset="2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endParaRPr lang="en-US" altLang="vi-VN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endParaRPr lang="en-US" altLang="vi-VN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lẫn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dại</a:t>
            </a:r>
            <a:endParaRPr lang="en-US" altLang="vi-VN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nảy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endParaRPr lang="en-US" altLang="vi-VN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vi-VN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altLang="vi-V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to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762000" y="908852"/>
            <a:ext cx="7924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b"/>
          <a:lstStyle/>
          <a:p>
            <a:pPr marL="1117600" indent="-1117600" algn="ctr" eaLnBrk="1" hangingPunct="1"/>
            <a:r>
              <a:rPr lang="en-US" alt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 CẶP TRONG THỜI GIAN 1 PHÚT</a:t>
            </a:r>
            <a:endParaRPr lang="en-US" alt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172200" y="4038600"/>
            <a:ext cx="1676400" cy="396875"/>
            <a:chOff x="3120" y="1920"/>
            <a:chExt cx="1056" cy="309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3120" y="1920"/>
              <a:ext cx="1056" cy="288"/>
              <a:chOff x="3120" y="1920"/>
              <a:chExt cx="1056" cy="288"/>
            </a:xfrm>
          </p:grpSpPr>
          <p:sp>
            <p:nvSpPr>
              <p:cNvPr id="27703" name="Oval 6"/>
              <p:cNvSpPr>
                <a:spLocks noChangeArrowheads="1"/>
              </p:cNvSpPr>
              <p:nvPr/>
            </p:nvSpPr>
            <p:spPr bwMode="auto">
              <a:xfrm>
                <a:off x="3120" y="1920"/>
                <a:ext cx="1056" cy="288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spcBef>
                    <a:spcPct val="20000"/>
                  </a:spcBef>
                  <a:buClr>
                    <a:srgbClr val="A50021"/>
                  </a:buClr>
                  <a:buSzPct val="75000"/>
                  <a:buFont typeface="Wingdings" pitchFamily="2" charset="2"/>
                  <a:buNone/>
                </a:pPr>
                <a:endParaRPr lang="vi-VN" altLang="vi-VN" sz="2800" b="1">
                  <a:latin typeface="VNI-Times" pitchFamily="2" charset="0"/>
                </a:endParaRPr>
              </a:p>
            </p:txBody>
          </p:sp>
          <p:sp>
            <p:nvSpPr>
              <p:cNvPr id="27704" name="Line 7"/>
              <p:cNvSpPr>
                <a:spLocks noChangeShapeType="1"/>
              </p:cNvSpPr>
              <p:nvPr/>
            </p:nvSpPr>
            <p:spPr bwMode="auto">
              <a:xfrm>
                <a:off x="3648" y="192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701" name="Text Box 8"/>
            <p:cNvSpPr txBox="1">
              <a:spLocks noChangeArrowheads="1"/>
            </p:cNvSpPr>
            <p:nvPr/>
          </p:nvSpPr>
          <p:spPr bwMode="auto">
            <a:xfrm>
              <a:off x="3312" y="1920"/>
              <a:ext cx="288" cy="30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A50021"/>
                </a:buClr>
                <a:buSzPct val="75000"/>
                <a:buFont typeface="Wingdings" pitchFamily="2" charset="2"/>
                <a:buNone/>
              </a:pPr>
              <a:r>
                <a:rPr lang="en-US" altLang="vi-VN" sz="2000" b="1">
                  <a:solidFill>
                    <a:srgbClr val="FF3300"/>
                  </a:solidFill>
                  <a:latin typeface="VNI-Centur" pitchFamily="2" charset="0"/>
                </a:rPr>
                <a:t>Ñ</a:t>
              </a:r>
            </a:p>
          </p:txBody>
        </p:sp>
        <p:sp>
          <p:nvSpPr>
            <p:cNvPr id="27702" name="Text Box 9"/>
            <p:cNvSpPr txBox="1">
              <a:spLocks noChangeArrowheads="1"/>
            </p:cNvSpPr>
            <p:nvPr/>
          </p:nvSpPr>
          <p:spPr bwMode="auto">
            <a:xfrm>
              <a:off x="3744" y="1920"/>
              <a:ext cx="288" cy="30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A50021"/>
                </a:buClr>
                <a:buSzPct val="75000"/>
                <a:buFont typeface="Wingdings" pitchFamily="2" charset="2"/>
                <a:buNone/>
              </a:pPr>
              <a:r>
                <a:rPr lang="en-US" altLang="vi-VN" sz="2000" b="1">
                  <a:solidFill>
                    <a:srgbClr val="FF3300"/>
                  </a:solidFill>
                  <a:latin typeface="VNI-Times" pitchFamily="2" charset="0"/>
                </a:rPr>
                <a:t>S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6172200" y="3657600"/>
            <a:ext cx="1676400" cy="396875"/>
            <a:chOff x="3120" y="1920"/>
            <a:chExt cx="1056" cy="309"/>
          </a:xfrm>
        </p:grpSpPr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3120" y="1920"/>
              <a:ext cx="1056" cy="288"/>
              <a:chOff x="3120" y="1920"/>
              <a:chExt cx="1056" cy="288"/>
            </a:xfrm>
          </p:grpSpPr>
          <p:sp>
            <p:nvSpPr>
              <p:cNvPr id="27698" name="Oval 12"/>
              <p:cNvSpPr>
                <a:spLocks noChangeArrowheads="1"/>
              </p:cNvSpPr>
              <p:nvPr/>
            </p:nvSpPr>
            <p:spPr bwMode="auto">
              <a:xfrm>
                <a:off x="3120" y="1920"/>
                <a:ext cx="1056" cy="288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spcBef>
                    <a:spcPct val="20000"/>
                  </a:spcBef>
                  <a:buClr>
                    <a:srgbClr val="A50021"/>
                  </a:buClr>
                  <a:buSzPct val="75000"/>
                  <a:buFont typeface="Wingdings" pitchFamily="2" charset="2"/>
                  <a:buNone/>
                </a:pPr>
                <a:endParaRPr lang="vi-VN" altLang="vi-VN" sz="2800" b="1">
                  <a:latin typeface="VNI-Times" pitchFamily="2" charset="0"/>
                </a:endParaRPr>
              </a:p>
            </p:txBody>
          </p:sp>
          <p:sp>
            <p:nvSpPr>
              <p:cNvPr id="27699" name="Line 13"/>
              <p:cNvSpPr>
                <a:spLocks noChangeShapeType="1"/>
              </p:cNvSpPr>
              <p:nvPr/>
            </p:nvSpPr>
            <p:spPr bwMode="auto">
              <a:xfrm>
                <a:off x="3648" y="192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96" name="Text Box 14"/>
            <p:cNvSpPr txBox="1">
              <a:spLocks noChangeArrowheads="1"/>
            </p:cNvSpPr>
            <p:nvPr/>
          </p:nvSpPr>
          <p:spPr bwMode="auto">
            <a:xfrm>
              <a:off x="3312" y="1920"/>
              <a:ext cx="288" cy="30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A50021"/>
                </a:buClr>
                <a:buSzPct val="75000"/>
                <a:buFont typeface="Wingdings" pitchFamily="2" charset="2"/>
                <a:buNone/>
              </a:pPr>
              <a:r>
                <a:rPr lang="en-US" altLang="vi-VN" sz="2000" b="1">
                  <a:solidFill>
                    <a:srgbClr val="FF3300"/>
                  </a:solidFill>
                  <a:latin typeface="VNI-Centur" pitchFamily="2" charset="0"/>
                </a:rPr>
                <a:t>Ñ</a:t>
              </a:r>
            </a:p>
          </p:txBody>
        </p:sp>
        <p:sp>
          <p:nvSpPr>
            <p:cNvPr id="27697" name="Text Box 15"/>
            <p:cNvSpPr txBox="1">
              <a:spLocks noChangeArrowheads="1"/>
            </p:cNvSpPr>
            <p:nvPr/>
          </p:nvSpPr>
          <p:spPr bwMode="auto">
            <a:xfrm>
              <a:off x="3744" y="1920"/>
              <a:ext cx="288" cy="30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A50021"/>
                </a:buClr>
                <a:buSzPct val="75000"/>
                <a:buFont typeface="Wingdings" pitchFamily="2" charset="2"/>
                <a:buNone/>
              </a:pPr>
              <a:r>
                <a:rPr lang="en-US" altLang="vi-VN" sz="2000" b="1" dirty="0">
                  <a:solidFill>
                    <a:srgbClr val="FF3300"/>
                  </a:solidFill>
                  <a:latin typeface="VNI-Times" pitchFamily="2" charset="0"/>
                </a:rPr>
                <a:t>S</a:t>
              </a: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6172200" y="3276600"/>
            <a:ext cx="1676400" cy="396875"/>
            <a:chOff x="3120" y="1920"/>
            <a:chExt cx="1056" cy="309"/>
          </a:xfrm>
        </p:grpSpPr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3120" y="1920"/>
              <a:ext cx="1056" cy="288"/>
              <a:chOff x="3120" y="1920"/>
              <a:chExt cx="1056" cy="288"/>
            </a:xfrm>
          </p:grpSpPr>
          <p:sp>
            <p:nvSpPr>
              <p:cNvPr id="27693" name="Oval 18"/>
              <p:cNvSpPr>
                <a:spLocks noChangeArrowheads="1"/>
              </p:cNvSpPr>
              <p:nvPr/>
            </p:nvSpPr>
            <p:spPr bwMode="auto">
              <a:xfrm>
                <a:off x="3120" y="1920"/>
                <a:ext cx="1056" cy="288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spcBef>
                    <a:spcPct val="20000"/>
                  </a:spcBef>
                  <a:buClr>
                    <a:srgbClr val="A50021"/>
                  </a:buClr>
                  <a:buSzPct val="75000"/>
                  <a:buFont typeface="Wingdings" pitchFamily="2" charset="2"/>
                  <a:buNone/>
                </a:pPr>
                <a:endParaRPr lang="vi-VN" altLang="vi-VN" sz="2800" b="1">
                  <a:latin typeface="VNI-Times" pitchFamily="2" charset="0"/>
                </a:endParaRPr>
              </a:p>
            </p:txBody>
          </p:sp>
          <p:sp>
            <p:nvSpPr>
              <p:cNvPr id="27694" name="Line 19"/>
              <p:cNvSpPr>
                <a:spLocks noChangeShapeType="1"/>
              </p:cNvSpPr>
              <p:nvPr/>
            </p:nvSpPr>
            <p:spPr bwMode="auto">
              <a:xfrm>
                <a:off x="3648" y="192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91" name="Text Box 20"/>
            <p:cNvSpPr txBox="1">
              <a:spLocks noChangeArrowheads="1"/>
            </p:cNvSpPr>
            <p:nvPr/>
          </p:nvSpPr>
          <p:spPr bwMode="auto">
            <a:xfrm>
              <a:off x="3312" y="1920"/>
              <a:ext cx="288" cy="30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A50021"/>
                </a:buClr>
                <a:buSzPct val="75000"/>
                <a:buFont typeface="Wingdings" pitchFamily="2" charset="2"/>
                <a:buNone/>
              </a:pPr>
              <a:r>
                <a:rPr lang="en-US" altLang="vi-VN" sz="2000" b="1">
                  <a:solidFill>
                    <a:srgbClr val="FF3300"/>
                  </a:solidFill>
                  <a:latin typeface="VNI-Centur" pitchFamily="2" charset="0"/>
                </a:rPr>
                <a:t>Ñ</a:t>
              </a:r>
            </a:p>
          </p:txBody>
        </p:sp>
        <p:sp>
          <p:nvSpPr>
            <p:cNvPr id="27692" name="Text Box 21"/>
            <p:cNvSpPr txBox="1">
              <a:spLocks noChangeArrowheads="1"/>
            </p:cNvSpPr>
            <p:nvPr/>
          </p:nvSpPr>
          <p:spPr bwMode="auto">
            <a:xfrm>
              <a:off x="3744" y="1920"/>
              <a:ext cx="288" cy="30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A50021"/>
                </a:buClr>
                <a:buSzPct val="75000"/>
                <a:buFont typeface="Wingdings" pitchFamily="2" charset="2"/>
                <a:buNone/>
              </a:pPr>
              <a:r>
                <a:rPr lang="en-US" altLang="vi-VN" sz="2000" b="1">
                  <a:solidFill>
                    <a:srgbClr val="FF3300"/>
                  </a:solidFill>
                  <a:latin typeface="VNI-Times" pitchFamily="2" charset="0"/>
                </a:rPr>
                <a:t>S</a:t>
              </a:r>
            </a:p>
          </p:txBody>
        </p:sp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6172200" y="2895600"/>
            <a:ext cx="1676400" cy="396875"/>
            <a:chOff x="3120" y="1920"/>
            <a:chExt cx="1056" cy="309"/>
          </a:xfrm>
        </p:grpSpPr>
        <p:grpSp>
          <p:nvGrpSpPr>
            <p:cNvPr id="9" name="Group 23"/>
            <p:cNvGrpSpPr>
              <a:grpSpLocks/>
            </p:cNvGrpSpPr>
            <p:nvPr/>
          </p:nvGrpSpPr>
          <p:grpSpPr bwMode="auto">
            <a:xfrm>
              <a:off x="3120" y="1920"/>
              <a:ext cx="1056" cy="288"/>
              <a:chOff x="3120" y="1920"/>
              <a:chExt cx="1056" cy="288"/>
            </a:xfrm>
          </p:grpSpPr>
          <p:sp>
            <p:nvSpPr>
              <p:cNvPr id="27688" name="Oval 24"/>
              <p:cNvSpPr>
                <a:spLocks noChangeArrowheads="1"/>
              </p:cNvSpPr>
              <p:nvPr/>
            </p:nvSpPr>
            <p:spPr bwMode="auto">
              <a:xfrm>
                <a:off x="3120" y="1920"/>
                <a:ext cx="1056" cy="288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spcBef>
                    <a:spcPct val="20000"/>
                  </a:spcBef>
                  <a:buClr>
                    <a:srgbClr val="A50021"/>
                  </a:buClr>
                  <a:buSzPct val="75000"/>
                  <a:buFont typeface="Wingdings" pitchFamily="2" charset="2"/>
                  <a:buNone/>
                </a:pPr>
                <a:endParaRPr lang="vi-VN" altLang="vi-VN" sz="2800" b="1">
                  <a:latin typeface="VNI-Times" pitchFamily="2" charset="0"/>
                </a:endParaRPr>
              </a:p>
            </p:txBody>
          </p:sp>
          <p:sp>
            <p:nvSpPr>
              <p:cNvPr id="27689" name="Line 25"/>
              <p:cNvSpPr>
                <a:spLocks noChangeShapeType="1"/>
              </p:cNvSpPr>
              <p:nvPr/>
            </p:nvSpPr>
            <p:spPr bwMode="auto">
              <a:xfrm>
                <a:off x="3648" y="192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86" name="Text Box 26"/>
            <p:cNvSpPr txBox="1">
              <a:spLocks noChangeArrowheads="1"/>
            </p:cNvSpPr>
            <p:nvPr/>
          </p:nvSpPr>
          <p:spPr bwMode="auto">
            <a:xfrm>
              <a:off x="3312" y="1920"/>
              <a:ext cx="288" cy="30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A50021"/>
                </a:buClr>
                <a:buSzPct val="75000"/>
                <a:buFont typeface="Wingdings" pitchFamily="2" charset="2"/>
                <a:buNone/>
              </a:pPr>
              <a:r>
                <a:rPr lang="en-US" altLang="vi-VN" sz="2000" b="1" dirty="0">
                  <a:solidFill>
                    <a:srgbClr val="FF3300"/>
                  </a:solidFill>
                  <a:latin typeface="VNI-Centur" pitchFamily="2" charset="0"/>
                </a:rPr>
                <a:t>Ñ</a:t>
              </a:r>
            </a:p>
          </p:txBody>
        </p:sp>
        <p:sp>
          <p:nvSpPr>
            <p:cNvPr id="27687" name="Text Box 27"/>
            <p:cNvSpPr txBox="1">
              <a:spLocks noChangeArrowheads="1"/>
            </p:cNvSpPr>
            <p:nvPr/>
          </p:nvSpPr>
          <p:spPr bwMode="auto">
            <a:xfrm>
              <a:off x="3744" y="1920"/>
              <a:ext cx="288" cy="30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A50021"/>
                </a:buClr>
                <a:buSzPct val="75000"/>
                <a:buFont typeface="Wingdings" pitchFamily="2" charset="2"/>
                <a:buNone/>
              </a:pPr>
              <a:r>
                <a:rPr lang="en-US" altLang="vi-VN" sz="2000" b="1">
                  <a:solidFill>
                    <a:srgbClr val="FF3300"/>
                  </a:solidFill>
                  <a:latin typeface="VNI-Times" pitchFamily="2" charset="0"/>
                </a:rPr>
                <a:t>S</a:t>
              </a:r>
            </a:p>
          </p:txBody>
        </p:sp>
      </p:grpSp>
      <p:grpSp>
        <p:nvGrpSpPr>
          <p:cNvPr id="10" name="Group 28"/>
          <p:cNvGrpSpPr>
            <a:grpSpLocks/>
          </p:cNvGrpSpPr>
          <p:nvPr/>
        </p:nvGrpSpPr>
        <p:grpSpPr bwMode="auto">
          <a:xfrm>
            <a:off x="6172200" y="4419600"/>
            <a:ext cx="1676400" cy="396875"/>
            <a:chOff x="3120" y="1920"/>
            <a:chExt cx="1056" cy="309"/>
          </a:xfrm>
        </p:grpSpPr>
        <p:grpSp>
          <p:nvGrpSpPr>
            <p:cNvPr id="11" name="Group 29"/>
            <p:cNvGrpSpPr>
              <a:grpSpLocks/>
            </p:cNvGrpSpPr>
            <p:nvPr/>
          </p:nvGrpSpPr>
          <p:grpSpPr bwMode="auto">
            <a:xfrm>
              <a:off x="3120" y="1920"/>
              <a:ext cx="1056" cy="288"/>
              <a:chOff x="3120" y="1920"/>
              <a:chExt cx="1056" cy="288"/>
            </a:xfrm>
          </p:grpSpPr>
          <p:sp>
            <p:nvSpPr>
              <p:cNvPr id="27683" name="Oval 30"/>
              <p:cNvSpPr>
                <a:spLocks noChangeArrowheads="1"/>
              </p:cNvSpPr>
              <p:nvPr/>
            </p:nvSpPr>
            <p:spPr bwMode="auto">
              <a:xfrm>
                <a:off x="3120" y="1920"/>
                <a:ext cx="1056" cy="288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spcBef>
                    <a:spcPct val="20000"/>
                  </a:spcBef>
                  <a:buClr>
                    <a:srgbClr val="A50021"/>
                  </a:buClr>
                  <a:buSzPct val="75000"/>
                  <a:buFont typeface="Wingdings" pitchFamily="2" charset="2"/>
                  <a:buNone/>
                </a:pPr>
                <a:endParaRPr lang="vi-VN" altLang="vi-VN" sz="2800" b="1">
                  <a:latin typeface="VNI-Times" pitchFamily="2" charset="0"/>
                </a:endParaRPr>
              </a:p>
            </p:txBody>
          </p:sp>
          <p:sp>
            <p:nvSpPr>
              <p:cNvPr id="27684" name="Line 31"/>
              <p:cNvSpPr>
                <a:spLocks noChangeShapeType="1"/>
              </p:cNvSpPr>
              <p:nvPr/>
            </p:nvSpPr>
            <p:spPr bwMode="auto">
              <a:xfrm>
                <a:off x="3648" y="192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81" name="Text Box 32"/>
            <p:cNvSpPr txBox="1">
              <a:spLocks noChangeArrowheads="1"/>
            </p:cNvSpPr>
            <p:nvPr/>
          </p:nvSpPr>
          <p:spPr bwMode="auto">
            <a:xfrm>
              <a:off x="3312" y="1920"/>
              <a:ext cx="288" cy="30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A50021"/>
                </a:buClr>
                <a:buSzPct val="75000"/>
                <a:buFont typeface="Wingdings" pitchFamily="2" charset="2"/>
                <a:buNone/>
              </a:pPr>
              <a:r>
                <a:rPr lang="en-US" altLang="vi-VN" sz="2000" b="1">
                  <a:solidFill>
                    <a:srgbClr val="FF3300"/>
                  </a:solidFill>
                  <a:latin typeface="VNI-Centur" pitchFamily="2" charset="0"/>
                </a:rPr>
                <a:t>Ñ</a:t>
              </a:r>
            </a:p>
          </p:txBody>
        </p:sp>
        <p:sp>
          <p:nvSpPr>
            <p:cNvPr id="27682" name="Text Box 33"/>
            <p:cNvSpPr txBox="1">
              <a:spLocks noChangeArrowheads="1"/>
            </p:cNvSpPr>
            <p:nvPr/>
          </p:nvSpPr>
          <p:spPr bwMode="auto">
            <a:xfrm>
              <a:off x="3744" y="1920"/>
              <a:ext cx="288" cy="30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A50021"/>
                </a:buClr>
                <a:buSzPct val="75000"/>
                <a:buFont typeface="Wingdings" pitchFamily="2" charset="2"/>
                <a:buNone/>
              </a:pPr>
              <a:r>
                <a:rPr lang="en-US" altLang="vi-VN" sz="2000" b="1">
                  <a:solidFill>
                    <a:srgbClr val="FF3300"/>
                  </a:solidFill>
                  <a:latin typeface="VNI-Times" pitchFamily="2" charset="0"/>
                </a:rPr>
                <a:t>S</a:t>
              </a:r>
            </a:p>
          </p:txBody>
        </p:sp>
      </p:grpSp>
      <p:grpSp>
        <p:nvGrpSpPr>
          <p:cNvPr id="12" name="Group 34"/>
          <p:cNvGrpSpPr>
            <a:grpSpLocks/>
          </p:cNvGrpSpPr>
          <p:nvPr/>
        </p:nvGrpSpPr>
        <p:grpSpPr bwMode="auto">
          <a:xfrm>
            <a:off x="6172200" y="4800600"/>
            <a:ext cx="1676400" cy="595313"/>
            <a:chOff x="3120" y="1920"/>
            <a:chExt cx="1056" cy="322"/>
          </a:xfrm>
        </p:grpSpPr>
        <p:grpSp>
          <p:nvGrpSpPr>
            <p:cNvPr id="13" name="Group 35"/>
            <p:cNvGrpSpPr>
              <a:grpSpLocks/>
            </p:cNvGrpSpPr>
            <p:nvPr/>
          </p:nvGrpSpPr>
          <p:grpSpPr bwMode="auto">
            <a:xfrm>
              <a:off x="3120" y="1920"/>
              <a:ext cx="1056" cy="288"/>
              <a:chOff x="3120" y="1920"/>
              <a:chExt cx="1056" cy="288"/>
            </a:xfrm>
          </p:grpSpPr>
          <p:sp>
            <p:nvSpPr>
              <p:cNvPr id="27678" name="Oval 36"/>
              <p:cNvSpPr>
                <a:spLocks noChangeArrowheads="1"/>
              </p:cNvSpPr>
              <p:nvPr/>
            </p:nvSpPr>
            <p:spPr bwMode="auto">
              <a:xfrm>
                <a:off x="3120" y="1920"/>
                <a:ext cx="1056" cy="288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spcBef>
                    <a:spcPct val="20000"/>
                  </a:spcBef>
                  <a:buClr>
                    <a:srgbClr val="A50021"/>
                  </a:buClr>
                  <a:buSzPct val="75000"/>
                  <a:buFont typeface="Wingdings" pitchFamily="2" charset="2"/>
                  <a:buNone/>
                </a:pPr>
                <a:endParaRPr lang="vi-VN" altLang="vi-VN" sz="2800" b="1">
                  <a:latin typeface="VNI-Times" pitchFamily="2" charset="0"/>
                </a:endParaRPr>
              </a:p>
            </p:txBody>
          </p:sp>
          <p:sp>
            <p:nvSpPr>
              <p:cNvPr id="27679" name="Line 37"/>
              <p:cNvSpPr>
                <a:spLocks noChangeShapeType="1"/>
              </p:cNvSpPr>
              <p:nvPr/>
            </p:nvSpPr>
            <p:spPr bwMode="auto">
              <a:xfrm>
                <a:off x="3648" y="192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76" name="Text Box 38"/>
            <p:cNvSpPr txBox="1">
              <a:spLocks noChangeArrowheads="1"/>
            </p:cNvSpPr>
            <p:nvPr/>
          </p:nvSpPr>
          <p:spPr bwMode="auto">
            <a:xfrm>
              <a:off x="3312" y="1920"/>
              <a:ext cx="288" cy="322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A50021"/>
                </a:buClr>
                <a:buSzPct val="75000"/>
                <a:buFont typeface="Wingdings" pitchFamily="2" charset="2"/>
                <a:buNone/>
              </a:pPr>
              <a:r>
                <a:rPr lang="en-US" altLang="vi-VN" sz="2000" b="1">
                  <a:solidFill>
                    <a:srgbClr val="FF3300"/>
                  </a:solidFill>
                  <a:latin typeface="VNI-Centur" pitchFamily="2" charset="0"/>
                </a:rPr>
                <a:t>Ñ</a:t>
              </a:r>
            </a:p>
          </p:txBody>
        </p:sp>
        <p:sp>
          <p:nvSpPr>
            <p:cNvPr id="27677" name="Text Box 39"/>
            <p:cNvSpPr txBox="1">
              <a:spLocks noChangeArrowheads="1"/>
            </p:cNvSpPr>
            <p:nvPr/>
          </p:nvSpPr>
          <p:spPr bwMode="auto">
            <a:xfrm>
              <a:off x="3744" y="1920"/>
              <a:ext cx="288" cy="322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A50021"/>
                </a:buClr>
                <a:buSzPct val="75000"/>
                <a:buFont typeface="Wingdings" pitchFamily="2" charset="2"/>
                <a:buNone/>
              </a:pPr>
              <a:r>
                <a:rPr lang="en-US" altLang="vi-VN" sz="2000" b="1">
                  <a:solidFill>
                    <a:srgbClr val="FF3300"/>
                  </a:solidFill>
                  <a:latin typeface="VNI-Times" pitchFamily="2" charset="0"/>
                </a:rPr>
                <a:t>S</a:t>
              </a:r>
            </a:p>
          </p:txBody>
        </p:sp>
      </p:grpSp>
      <p:sp>
        <p:nvSpPr>
          <p:cNvPr id="68648" name="Text Box 40"/>
          <p:cNvSpPr txBox="1">
            <a:spLocks noChangeArrowheads="1"/>
          </p:cNvSpPr>
          <p:nvPr/>
        </p:nvSpPr>
        <p:spPr bwMode="auto">
          <a:xfrm>
            <a:off x="7391400" y="47244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</a:pPr>
            <a:r>
              <a:rPr lang="en-US" altLang="vi-VN" sz="2800">
                <a:solidFill>
                  <a:srgbClr val="FF3300"/>
                </a:solidFill>
                <a:latin typeface="VNI-Times" pitchFamily="2" charset="0"/>
                <a:sym typeface="Wingdings 2" pitchFamily="18" charset="2"/>
              </a:rPr>
              <a:t></a:t>
            </a:r>
          </a:p>
        </p:txBody>
      </p:sp>
      <p:sp>
        <p:nvSpPr>
          <p:cNvPr id="68649" name="Text Box 41"/>
          <p:cNvSpPr txBox="1">
            <a:spLocks noChangeArrowheads="1"/>
          </p:cNvSpPr>
          <p:nvPr/>
        </p:nvSpPr>
        <p:spPr bwMode="auto">
          <a:xfrm>
            <a:off x="6248400" y="43434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 eaLnBrk="1" hangingPunct="1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</a:pPr>
            <a:r>
              <a:rPr lang="en-US" altLang="vi-VN" sz="2800" dirty="0">
                <a:solidFill>
                  <a:srgbClr val="FF3300"/>
                </a:solidFill>
                <a:latin typeface="VNI-Times" pitchFamily="2" charset="0"/>
                <a:sym typeface="Wingdings 2" pitchFamily="18" charset="2"/>
              </a:rPr>
              <a:t></a:t>
            </a:r>
          </a:p>
        </p:txBody>
      </p:sp>
      <p:sp>
        <p:nvSpPr>
          <p:cNvPr id="68650" name="Text Box 42"/>
          <p:cNvSpPr txBox="1">
            <a:spLocks noChangeArrowheads="1"/>
          </p:cNvSpPr>
          <p:nvPr/>
        </p:nvSpPr>
        <p:spPr bwMode="auto">
          <a:xfrm>
            <a:off x="6248400" y="32004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</a:pPr>
            <a:r>
              <a:rPr lang="en-US" altLang="vi-VN" sz="2800">
                <a:solidFill>
                  <a:srgbClr val="FF3300"/>
                </a:solidFill>
                <a:latin typeface="VNI-Times" pitchFamily="2" charset="0"/>
                <a:sym typeface="Wingdings 2" pitchFamily="18" charset="2"/>
              </a:rPr>
              <a:t></a:t>
            </a:r>
          </a:p>
        </p:txBody>
      </p:sp>
      <p:sp>
        <p:nvSpPr>
          <p:cNvPr id="68651" name="Text Box 43"/>
          <p:cNvSpPr txBox="1">
            <a:spLocks noChangeArrowheads="1"/>
          </p:cNvSpPr>
          <p:nvPr/>
        </p:nvSpPr>
        <p:spPr bwMode="auto">
          <a:xfrm>
            <a:off x="6248400" y="39624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 eaLnBrk="1" hangingPunct="1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</a:pPr>
            <a:r>
              <a:rPr lang="en-US" altLang="vi-VN" sz="2800">
                <a:solidFill>
                  <a:srgbClr val="FF3300"/>
                </a:solidFill>
                <a:latin typeface="VNI-Times" pitchFamily="2" charset="0"/>
                <a:sym typeface="Wingdings 2" pitchFamily="18" charset="2"/>
              </a:rPr>
              <a:t></a:t>
            </a:r>
          </a:p>
        </p:txBody>
      </p:sp>
      <p:sp>
        <p:nvSpPr>
          <p:cNvPr id="68652" name="Text Box 44"/>
          <p:cNvSpPr txBox="1">
            <a:spLocks noChangeArrowheads="1"/>
          </p:cNvSpPr>
          <p:nvPr/>
        </p:nvSpPr>
        <p:spPr bwMode="auto">
          <a:xfrm>
            <a:off x="6248400" y="35814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 eaLnBrk="1" hangingPunct="1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</a:pPr>
            <a:r>
              <a:rPr lang="en-US" altLang="vi-VN" sz="2800">
                <a:solidFill>
                  <a:srgbClr val="FF3300"/>
                </a:solidFill>
                <a:latin typeface="VNI-Times" pitchFamily="2" charset="0"/>
                <a:sym typeface="Wingdings 2" pitchFamily="18" charset="2"/>
              </a:rPr>
              <a:t></a:t>
            </a:r>
          </a:p>
        </p:txBody>
      </p:sp>
      <p:sp>
        <p:nvSpPr>
          <p:cNvPr id="68653" name="Text Box 45"/>
          <p:cNvSpPr txBox="1">
            <a:spLocks noChangeArrowheads="1"/>
          </p:cNvSpPr>
          <p:nvPr/>
        </p:nvSpPr>
        <p:spPr bwMode="auto">
          <a:xfrm>
            <a:off x="6248400" y="28194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None/>
            </a:pPr>
            <a:r>
              <a:rPr lang="en-US" altLang="vi-VN" sz="2800">
                <a:solidFill>
                  <a:srgbClr val="FF3300"/>
                </a:solidFill>
                <a:latin typeface="VNI-Times" pitchFamily="2" charset="0"/>
                <a:sym typeface="Wingdings 2" pitchFamily="18" charset="2"/>
              </a:rPr>
              <a:t></a:t>
            </a:r>
          </a:p>
        </p:txBody>
      </p:sp>
    </p:spTree>
    <p:extLst>
      <p:ext uri="{BB962C8B-B14F-4D97-AF65-F5344CB8AC3E}">
        <p14:creationId xmlns:p14="http://schemas.microsoft.com/office/powerpoint/2010/main" val="2931881583"/>
      </p:ext>
    </p:extLst>
  </p:cSld>
  <p:clrMapOvr>
    <a:masterClrMapping/>
  </p:clrMapOvr>
  <p:transition spd="slow">
    <p:split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86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86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86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686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686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686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68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6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3" dur="500"/>
                                        <p:tgtEl>
                                          <p:spTgt spid="68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6" dur="500"/>
                                        <p:tgtEl>
                                          <p:spTgt spid="68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9" dur="500"/>
                                        <p:tgtEl>
                                          <p:spTgt spid="68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2" dur="500"/>
                                        <p:tgtEl>
                                          <p:spTgt spid="68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 build="p"/>
      <p:bldP spid="68648" grpId="0"/>
      <p:bldP spid="68649" grpId="0"/>
      <p:bldP spid="68650" grpId="0"/>
      <p:bldP spid="68651" grpId="0"/>
      <p:bldP spid="68652" grpId="0"/>
      <p:bldP spid="6865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39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544" y="332656"/>
            <a:ext cx="862960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+mn-cs"/>
              </a:rPr>
              <a:t>MỘT SỐ HÌNH Ảnh về cây trồng thủy canh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cs typeface="+mn-cs"/>
            </a:endParaRPr>
          </a:p>
        </p:txBody>
      </p:sp>
      <p:pic>
        <p:nvPicPr>
          <p:cNvPr id="4" name="Picture 3" descr="rau thuy sinh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20788"/>
            <a:ext cx="38227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rau thuy sinh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1" y="1220788"/>
            <a:ext cx="4141788" cy="241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ay canh thuy canh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884613"/>
            <a:ext cx="3995738" cy="227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rau thuy canh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813175"/>
            <a:ext cx="4062413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078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990600"/>
            <a:ext cx="4495800" cy="5135563"/>
          </a:xfrm>
        </p:spPr>
      </p:pic>
      <p:pic>
        <p:nvPicPr>
          <p:cNvPr id="46084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914400"/>
            <a:ext cx="4495800" cy="5211763"/>
          </a:xfrm>
        </p:spPr>
      </p:pic>
    </p:spTree>
    <p:extLst>
      <p:ext uri="{BB962C8B-B14F-4D97-AF65-F5344CB8AC3E}">
        <p14:creationId xmlns:p14="http://schemas.microsoft.com/office/powerpoint/2010/main" val="351526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827127" y="405429"/>
            <a:ext cx="7440573" cy="813768"/>
            <a:chOff x="442" y="1034"/>
            <a:chExt cx="4898" cy="426"/>
          </a:xfrm>
          <a:solidFill>
            <a:srgbClr val="FFC000"/>
          </a:solidFill>
        </p:grpSpPr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4569" y="1227"/>
              <a:ext cx="771" cy="137"/>
            </a:xfrm>
            <a:prstGeom prst="rect">
              <a:avLst/>
            </a:prstGeom>
            <a:grpFill/>
            <a:ln w="9525" algn="ctr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>
              <a:off x="442" y="1034"/>
              <a:ext cx="4468" cy="426"/>
            </a:xfrm>
            <a:prstGeom prst="roundRect">
              <a:avLst>
                <a:gd name="adj" fmla="val 16667"/>
              </a:avLst>
            </a:prstGeom>
            <a:grp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sz="1400" b="1" dirty="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  <a:p>
              <a:pPr algn="ctr"/>
              <a:r>
                <a:rPr lang="en-US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QUY TRÌNH SẢN XUẤT VÀ BẢO VỆ MÔI TRƯỜNG TRONG TRỒNG TRỌT</a:t>
              </a:r>
              <a:endParaRPr lang="en-US" sz="2000" b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914400" y="2565401"/>
            <a:ext cx="7315200" cy="579437"/>
            <a:chOff x="340" y="1723"/>
            <a:chExt cx="4944" cy="36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4513" y="1832"/>
              <a:ext cx="771" cy="137"/>
            </a:xfrm>
            <a:prstGeom prst="rect">
              <a:avLst/>
            </a:prstGeom>
            <a:solidFill>
              <a:srgbClr val="0066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>
              <a:off x="340" y="1723"/>
              <a:ext cx="4553" cy="365"/>
            </a:xfrm>
            <a:prstGeom prst="roundRect">
              <a:avLst>
                <a:gd name="adj" fmla="val 16667"/>
              </a:avLst>
            </a:prstGeom>
            <a:solidFill>
              <a:srgbClr val="0066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Gieo</a:t>
              </a: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trồng</a:t>
              </a: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cây</a:t>
              </a: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nông</a:t>
              </a: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nghiệp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914400" y="3354391"/>
            <a:ext cx="7318375" cy="579437"/>
            <a:chOff x="146" y="775"/>
            <a:chExt cx="5138" cy="365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513" y="906"/>
              <a:ext cx="771" cy="137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>
              <a:off x="146" y="775"/>
              <a:ext cx="4747" cy="365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Các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biện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pháp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chăm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 sóc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cây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trồng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" name="Group 14"/>
          <p:cNvGrpSpPr>
            <a:grpSpLocks/>
          </p:cNvGrpSpPr>
          <p:nvPr/>
        </p:nvGrpSpPr>
        <p:grpSpPr bwMode="auto">
          <a:xfrm>
            <a:off x="914400" y="1828800"/>
            <a:ext cx="7561263" cy="579438"/>
            <a:chOff x="-87" y="2072"/>
            <a:chExt cx="5371" cy="365"/>
          </a:xfrm>
        </p:grpSpPr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4513" y="2174"/>
              <a:ext cx="771" cy="137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3" name="AutoShape 16"/>
            <p:cNvSpPr>
              <a:spLocks noChangeArrowheads="1"/>
            </p:cNvSpPr>
            <p:nvPr/>
          </p:nvSpPr>
          <p:spPr bwMode="auto">
            <a:xfrm>
              <a:off x="-87" y="2072"/>
              <a:ext cx="4781" cy="365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Làm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đất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và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bón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phân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lót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914400" y="4076706"/>
            <a:ext cx="7315200" cy="579437"/>
            <a:chOff x="676" y="1026"/>
            <a:chExt cx="4608" cy="365"/>
          </a:xfrm>
        </p:grpSpPr>
        <p:sp>
          <p:nvSpPr>
            <p:cNvPr id="15" name="Rectangle 6"/>
            <p:cNvSpPr>
              <a:spLocks noChangeArrowheads="1"/>
            </p:cNvSpPr>
            <p:nvPr/>
          </p:nvSpPr>
          <p:spPr bwMode="auto">
            <a:xfrm>
              <a:off x="4513" y="1134"/>
              <a:ext cx="771" cy="137"/>
            </a:xfrm>
            <a:prstGeom prst="rect">
              <a:avLst/>
            </a:prstGeom>
            <a:solidFill>
              <a:srgbClr val="0066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6" name="AutoShape 7"/>
            <p:cNvSpPr>
              <a:spLocks noChangeArrowheads="1"/>
            </p:cNvSpPr>
            <p:nvPr/>
          </p:nvSpPr>
          <p:spPr bwMode="auto">
            <a:xfrm>
              <a:off x="676" y="1026"/>
              <a:ext cx="4217" cy="365"/>
            </a:xfrm>
            <a:prstGeom prst="roundRect">
              <a:avLst>
                <a:gd name="adj" fmla="val 16667"/>
              </a:avLst>
            </a:prstGeom>
            <a:solidFill>
              <a:srgbClr val="0066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Thu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hoạch</a:t>
              </a: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bảo</a:t>
              </a: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quản</a:t>
              </a: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và</a:t>
              </a: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chế</a:t>
              </a: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biến</a:t>
              </a: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nông</a:t>
              </a: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</a:rPr>
                <a:t>sản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8028384" y="1066800"/>
            <a:ext cx="734616" cy="56388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8" name="Oval 24"/>
          <p:cNvSpPr>
            <a:spLocks noChangeArrowheads="1"/>
          </p:cNvSpPr>
          <p:nvPr/>
        </p:nvSpPr>
        <p:spPr bwMode="auto">
          <a:xfrm>
            <a:off x="7608889" y="197218"/>
            <a:ext cx="1471612" cy="1215558"/>
          </a:xfrm>
          <a:prstGeom prst="ellipse">
            <a:avLst/>
          </a:prstGeom>
          <a:gradFill rotWithShape="1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vi-VN" b="1" dirty="0" smtClean="0">
                <a:solidFill>
                  <a:srgbClr val="FF0000"/>
                </a:solidFill>
              </a:rPr>
              <a:t>Chương</a:t>
            </a:r>
            <a:r>
              <a:rPr lang="en-US" b="1" dirty="0" smtClean="0">
                <a:solidFill>
                  <a:srgbClr val="FF0000"/>
                </a:solidFill>
              </a:rPr>
              <a:t>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8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3657600"/>
            <a:ext cx="1752600" cy="2819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5603" name="Rectangle 21"/>
          <p:cNvSpPr>
            <a:spLocks noChangeArrowheads="1"/>
          </p:cNvSpPr>
          <p:nvPr/>
        </p:nvSpPr>
        <p:spPr bwMode="auto">
          <a:xfrm>
            <a:off x="50800" y="3987800"/>
            <a:ext cx="1752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b="0">
                <a:solidFill>
                  <a:srgbClr val="FFFFFF"/>
                </a:solidFill>
                <a:latin typeface="UVN Chim Bien" pitchFamily="18" charset="0"/>
              </a:rPr>
              <a:t>Tiết 34.Bài 36.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600" i="1">
                <a:solidFill>
                  <a:srgbClr val="FFFFFF"/>
                </a:solidFill>
                <a:latin typeface="UVN Chim Bien" pitchFamily="18" charset="0"/>
              </a:rPr>
              <a:t>Vật liệu kĩ thuật điện</a:t>
            </a:r>
          </a:p>
        </p:txBody>
      </p:sp>
      <p:sp>
        <p:nvSpPr>
          <p:cNvPr id="25604" name="Rectangle 24"/>
          <p:cNvSpPr>
            <a:spLocks noChangeArrowheads="1"/>
          </p:cNvSpPr>
          <p:nvPr/>
        </p:nvSpPr>
        <p:spPr bwMode="auto">
          <a:xfrm>
            <a:off x="-101600" y="1800225"/>
            <a:ext cx="9245600" cy="2209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dirty="0" err="1">
                <a:solidFill>
                  <a:srgbClr val="FF0000"/>
                </a:solidFill>
                <a:latin typeface="UVN Chim Bien" pitchFamily="18" charset="0"/>
              </a:rPr>
              <a:t>Chương</a:t>
            </a:r>
            <a:r>
              <a:rPr lang="en-US" altLang="en-US" dirty="0">
                <a:solidFill>
                  <a:srgbClr val="FF0000"/>
                </a:solidFill>
                <a:latin typeface="UVN Chim Bien" pitchFamily="18" charset="0"/>
              </a:rPr>
              <a:t> </a:t>
            </a:r>
            <a:r>
              <a:rPr lang="en-US" altLang="en-US" dirty="0" smtClean="0">
                <a:solidFill>
                  <a:srgbClr val="FF0000"/>
                </a:solidFill>
                <a:latin typeface="UVN Chim Bien" pitchFamily="18" charset="0"/>
              </a:rPr>
              <a:t>II</a:t>
            </a:r>
            <a:r>
              <a:rPr lang="en-US" altLang="en-US" dirty="0">
                <a:solidFill>
                  <a:srgbClr val="FF0000"/>
                </a:solidFill>
                <a:latin typeface="UVN Chim Bien" pitchFamily="18" charset="0"/>
              </a:rPr>
              <a:t>. </a:t>
            </a:r>
            <a:r>
              <a:rPr lang="en-US" altLang="en-US" dirty="0" smtClean="0">
                <a:solidFill>
                  <a:srgbClr val="FF0000"/>
                </a:solidFill>
                <a:latin typeface="UVN Chim Bien" pitchFamily="18" charset="0"/>
              </a:rPr>
              <a:t>QUY TRÌNH SẢN XUẤT VÀ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dirty="0" smtClean="0">
                <a:solidFill>
                  <a:srgbClr val="FF0000"/>
                </a:solidFill>
                <a:latin typeface="UVN Chim Bien" pitchFamily="18" charset="0"/>
              </a:rPr>
              <a:t> BẢO VỆ MÔI TRƯỜNG TRONG TRỒNG TRỌT</a:t>
            </a:r>
            <a:endParaRPr lang="en-US" altLang="en-US" dirty="0">
              <a:solidFill>
                <a:srgbClr val="FF0000"/>
              </a:solidFill>
              <a:latin typeface="UVN Chim Bien" pitchFamily="18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n-US" sz="2600" b="0" dirty="0" err="1">
                <a:latin typeface="UVN Chim Bien" pitchFamily="18" charset="0"/>
              </a:rPr>
              <a:t>Tiết</a:t>
            </a:r>
            <a:r>
              <a:rPr lang="en-US" altLang="en-US" sz="2600" b="0" dirty="0">
                <a:latin typeface="UVN Chim Bien" pitchFamily="18" charset="0"/>
              </a:rPr>
              <a:t> </a:t>
            </a:r>
            <a:r>
              <a:rPr lang="en-US" altLang="en-US" sz="2600" b="0" dirty="0" smtClean="0">
                <a:latin typeface="UVN Chim Bien" pitchFamily="18" charset="0"/>
              </a:rPr>
              <a:t>15: </a:t>
            </a:r>
            <a:r>
              <a:rPr lang="en-US" altLang="en-US" sz="2600" dirty="0" err="1" smtClean="0">
                <a:latin typeface="UVN Chim Bien" pitchFamily="18" charset="0"/>
              </a:rPr>
              <a:t>Làm</a:t>
            </a:r>
            <a:r>
              <a:rPr lang="en-US" altLang="en-US" sz="2600" dirty="0" smtClean="0">
                <a:latin typeface="UVN Chim Bien" pitchFamily="18" charset="0"/>
              </a:rPr>
              <a:t> </a:t>
            </a:r>
            <a:r>
              <a:rPr lang="en-US" altLang="en-US" sz="2600" dirty="0" err="1" smtClean="0">
                <a:latin typeface="UVN Chim Bien" pitchFamily="18" charset="0"/>
              </a:rPr>
              <a:t>đất</a:t>
            </a:r>
            <a:r>
              <a:rPr lang="en-US" altLang="en-US" sz="2600" dirty="0" smtClean="0">
                <a:latin typeface="UVN Chim Bien" pitchFamily="18" charset="0"/>
              </a:rPr>
              <a:t> </a:t>
            </a:r>
            <a:r>
              <a:rPr lang="en-US" altLang="en-US" sz="2600" dirty="0" err="1" smtClean="0">
                <a:latin typeface="UVN Chim Bien" pitchFamily="18" charset="0"/>
              </a:rPr>
              <a:t>và</a:t>
            </a:r>
            <a:r>
              <a:rPr lang="en-US" altLang="en-US" sz="2600" dirty="0" smtClean="0">
                <a:latin typeface="UVN Chim Bien" pitchFamily="18" charset="0"/>
              </a:rPr>
              <a:t> </a:t>
            </a:r>
            <a:r>
              <a:rPr lang="en-US" altLang="en-US" sz="2600" dirty="0" err="1" smtClean="0">
                <a:latin typeface="UVN Chim Bien" pitchFamily="18" charset="0"/>
              </a:rPr>
              <a:t>bón</a:t>
            </a:r>
            <a:r>
              <a:rPr lang="en-US" altLang="en-US" sz="2600" dirty="0" smtClean="0">
                <a:latin typeface="UVN Chim Bien" pitchFamily="18" charset="0"/>
              </a:rPr>
              <a:t> </a:t>
            </a:r>
            <a:r>
              <a:rPr lang="en-US" altLang="en-US" sz="2600" dirty="0" err="1" smtClean="0">
                <a:latin typeface="UVN Chim Bien" pitchFamily="18" charset="0"/>
              </a:rPr>
              <a:t>phân</a:t>
            </a:r>
            <a:r>
              <a:rPr lang="en-US" altLang="en-US" sz="2600" dirty="0" smtClean="0">
                <a:latin typeface="UVN Chim Bien" pitchFamily="18" charset="0"/>
              </a:rPr>
              <a:t> </a:t>
            </a:r>
            <a:r>
              <a:rPr lang="en-US" altLang="en-US" sz="2600" dirty="0" err="1" smtClean="0">
                <a:latin typeface="UVN Chim Bien" pitchFamily="18" charset="0"/>
              </a:rPr>
              <a:t>lót</a:t>
            </a:r>
            <a:r>
              <a:rPr lang="en-US" altLang="en-US" sz="2600" dirty="0" smtClean="0">
                <a:latin typeface="UVN Chim Bien" pitchFamily="18" charset="0"/>
              </a:rPr>
              <a:t>, </a:t>
            </a:r>
            <a:r>
              <a:rPr lang="en-US" altLang="en-US" sz="2600" dirty="0" err="1" smtClean="0">
                <a:latin typeface="UVN Chim Bien" pitchFamily="18" charset="0"/>
              </a:rPr>
              <a:t>gieo</a:t>
            </a:r>
            <a:r>
              <a:rPr lang="en-US" altLang="en-US" sz="2600" dirty="0" smtClean="0">
                <a:latin typeface="UVN Chim Bien" pitchFamily="18" charset="0"/>
              </a:rPr>
              <a:t> </a:t>
            </a:r>
            <a:r>
              <a:rPr lang="en-US" altLang="en-US" sz="2600" dirty="0" err="1" smtClean="0">
                <a:latin typeface="UVN Chim Bien" pitchFamily="18" charset="0"/>
              </a:rPr>
              <a:t>trồng</a:t>
            </a:r>
            <a:r>
              <a:rPr lang="en-US" altLang="en-US" sz="2600" dirty="0" smtClean="0">
                <a:latin typeface="UVN Chim Bien" pitchFamily="18" charset="0"/>
              </a:rPr>
              <a:t> </a:t>
            </a:r>
            <a:r>
              <a:rPr lang="en-US" altLang="en-US" sz="2600" dirty="0" err="1" smtClean="0">
                <a:latin typeface="UVN Chim Bien" pitchFamily="18" charset="0"/>
              </a:rPr>
              <a:t>cây</a:t>
            </a:r>
            <a:r>
              <a:rPr lang="en-US" altLang="en-US" sz="2600" dirty="0" smtClean="0">
                <a:latin typeface="UVN Chim Bien" pitchFamily="18" charset="0"/>
              </a:rPr>
              <a:t> </a:t>
            </a:r>
            <a:r>
              <a:rPr lang="en-US" altLang="en-US" sz="2600" dirty="0" err="1" smtClean="0">
                <a:latin typeface="UVN Chim Bien" pitchFamily="18" charset="0"/>
              </a:rPr>
              <a:t>nông</a:t>
            </a:r>
            <a:r>
              <a:rPr lang="en-US" altLang="en-US" sz="2600" dirty="0" smtClean="0">
                <a:latin typeface="UVN Chim Bien" pitchFamily="18" charset="0"/>
              </a:rPr>
              <a:t> </a:t>
            </a:r>
            <a:r>
              <a:rPr lang="en-US" altLang="en-US" sz="2600" dirty="0" err="1" smtClean="0">
                <a:latin typeface="UVN Chim Bien" pitchFamily="18" charset="0"/>
              </a:rPr>
              <a:t>nghiệp</a:t>
            </a:r>
            <a:endParaRPr lang="en-US" altLang="en-US" sz="2600" dirty="0">
              <a:latin typeface="UVN Chim Bi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993789"/>
      </p:ext>
    </p:extLst>
  </p:cSld>
  <p:clrMapOvr>
    <a:masterClrMapping/>
  </p:clrMapOvr>
  <p:transition spd="med" advClick="0" advTm="12300"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14400"/>
            <a:ext cx="4572000" cy="41719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2" y="914401"/>
            <a:ext cx="4419598" cy="417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8200" y="59674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      </a:t>
            </a:r>
            <a:r>
              <a:rPr lang="en-US" dirty="0" err="1">
                <a:solidFill>
                  <a:srgbClr val="FF0000"/>
                </a:solidFill>
              </a:rPr>
              <a:t>Thửa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ruộng</a:t>
            </a:r>
            <a:r>
              <a:rPr lang="en-US" dirty="0">
                <a:solidFill>
                  <a:srgbClr val="FF0000"/>
                </a:solidFill>
              </a:rPr>
              <a:t> 1: </a:t>
            </a:r>
          </a:p>
          <a:p>
            <a:r>
              <a:rPr lang="en-US" dirty="0" err="1">
                <a:solidFill>
                  <a:srgbClr val="FF0000"/>
                </a:solidFill>
              </a:rPr>
              <a:t>Chưa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được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làm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đất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33359" y="127795"/>
            <a:ext cx="2268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     </a:t>
            </a:r>
            <a:r>
              <a:rPr lang="en-US" dirty="0" err="1">
                <a:solidFill>
                  <a:srgbClr val="FF0000"/>
                </a:solidFill>
              </a:rPr>
              <a:t>Thửa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ruộng</a:t>
            </a:r>
            <a:r>
              <a:rPr lang="en-US" dirty="0">
                <a:solidFill>
                  <a:srgbClr val="FF0000"/>
                </a:solidFill>
              </a:rPr>
              <a:t> 2:</a:t>
            </a:r>
          </a:p>
          <a:p>
            <a:r>
              <a:rPr lang="en-US" dirty="0">
                <a:solidFill>
                  <a:srgbClr val="FF0000"/>
                </a:solidFill>
              </a:rPr>
              <a:t>  </a:t>
            </a:r>
            <a:r>
              <a:rPr lang="en-US" dirty="0" err="1">
                <a:solidFill>
                  <a:srgbClr val="FF0000"/>
                </a:solidFill>
              </a:rPr>
              <a:t>Đã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được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làm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đất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 Box 6"/>
          <p:cNvSpPr txBox="1">
            <a:spLocks noGrp="1" noChangeArrowheads="1"/>
          </p:cNvSpPr>
          <p:nvPr>
            <p:ph idx="1"/>
          </p:nvPr>
        </p:nvSpPr>
        <p:spPr bwMode="auto">
          <a:xfrm>
            <a:off x="436418" y="5214473"/>
            <a:ext cx="8478982" cy="1643527"/>
          </a:xfrm>
          <a:prstGeom prst="rect">
            <a:avLst/>
          </a:prstGeom>
          <a:solidFill>
            <a:srgbClr val="CEC4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</a:rPr>
              <a:t>+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Thửa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ruộng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thứ</a:t>
            </a:r>
            <a:r>
              <a:rPr lang="en-US" altLang="en-US" sz="2400" dirty="0">
                <a:latin typeface="Times New Roman" panose="02020603050405020304" pitchFamily="18" charset="0"/>
              </a:rPr>
              <a:t> 1: </a:t>
            </a:r>
            <a:r>
              <a:rPr lang="en-US" altLang="en-US" sz="2400" dirty="0" err="1">
                <a:latin typeface="Times New Roman" panose="02020603050405020304" pitchFamily="18" charset="0"/>
              </a:rPr>
              <a:t>Đ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ất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không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tơi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xốp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ít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thoáng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khí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;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Cỏ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dại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nhiều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;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Sâu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bệnh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dễ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phát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sinh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</a:rPr>
              <a:t>+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Thửa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ruộng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thứ</a:t>
            </a:r>
            <a:r>
              <a:rPr lang="en-US" altLang="en-US" sz="2400" dirty="0">
                <a:latin typeface="Times New Roman" panose="02020603050405020304" pitchFamily="18" charset="0"/>
              </a:rPr>
              <a:t> 2: </a:t>
            </a:r>
            <a:r>
              <a:rPr lang="en-US" altLang="en-US" sz="2400" dirty="0" err="1">
                <a:latin typeface="Times New Roman" panose="02020603050405020304" pitchFamily="18" charset="0"/>
              </a:rPr>
              <a:t>Đ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ất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tơi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xốp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thoáng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khí</a:t>
            </a:r>
            <a:r>
              <a:rPr lang="en-US" altLang="en-US" sz="2400" dirty="0">
                <a:latin typeface="Times New Roman" panose="02020603050405020304" pitchFamily="18" charset="0"/>
              </a:rPr>
              <a:t>;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Rất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ít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cỏ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dại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; </a:t>
            </a:r>
            <a:r>
              <a:rPr lang="en-US" altLang="en-US" sz="2400" dirty="0" err="1">
                <a:latin typeface="Times New Roman" panose="02020603050405020304" pitchFamily="18" charset="0"/>
              </a:rPr>
              <a:t>S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âu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bệnh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ít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phát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sinh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6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19200" y="228600"/>
            <a:ext cx="7085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</a:rPr>
              <a:t>THẢO LUẬN NHÓM TRONG THỜI GIAN 3 PHÚT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143000"/>
            <a:ext cx="830580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Quan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hình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ảnh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nghiên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cứu</a:t>
            </a:r>
            <a:r>
              <a:rPr lang="en-US" sz="2800" dirty="0" smtClean="0">
                <a:solidFill>
                  <a:srgbClr val="FF0000"/>
                </a:solidFill>
              </a:rPr>
              <a:t> SGK </a:t>
            </a:r>
            <a:r>
              <a:rPr lang="en-US" sz="2800" dirty="0" err="1" smtClean="0">
                <a:solidFill>
                  <a:srgbClr val="FF0000"/>
                </a:solidFill>
              </a:rPr>
              <a:t>và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vận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dụng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thực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tế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trả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lời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câu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hỏi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sau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phiếu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tập</a:t>
            </a:r>
            <a:endParaRPr lang="en-US" sz="2800" dirty="0" smtClean="0">
              <a:solidFill>
                <a:srgbClr val="FF0000"/>
              </a:solidFill>
            </a:endParaRPr>
          </a:p>
          <a:p>
            <a:endParaRPr lang="en-US" sz="2800" dirty="0" smtClean="0"/>
          </a:p>
          <a:p>
            <a:r>
              <a:rPr lang="en-US" sz="2800" b="1" i="1" u="sng" dirty="0" err="1" smtClean="0"/>
              <a:t>Câu</a:t>
            </a:r>
            <a:r>
              <a:rPr lang="en-US" sz="2800" b="1" i="1" u="sng" dirty="0" smtClean="0"/>
              <a:t> 1</a:t>
            </a:r>
            <a:r>
              <a:rPr lang="en-US" sz="2800" i="1" dirty="0" smtClean="0"/>
              <a:t>: </a:t>
            </a:r>
            <a:r>
              <a:rPr lang="en-US" sz="2800" dirty="0" err="1" smtClean="0"/>
              <a:t>Hãy</a:t>
            </a:r>
            <a:r>
              <a:rPr lang="en-US" sz="2800" dirty="0" smtClean="0"/>
              <a:t> </a:t>
            </a:r>
            <a:r>
              <a:rPr lang="en-US" sz="2800" dirty="0" err="1" smtClean="0"/>
              <a:t>kể</a:t>
            </a:r>
            <a:r>
              <a:rPr lang="en-US" sz="2800" dirty="0" smtClean="0"/>
              <a:t> </a:t>
            </a:r>
            <a:r>
              <a:rPr lang="en-US" sz="2800" dirty="0" err="1" smtClean="0"/>
              <a:t>tên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công</a:t>
            </a:r>
            <a:r>
              <a:rPr lang="en-US" sz="2800" dirty="0" smtClean="0"/>
              <a:t> </a:t>
            </a:r>
            <a:r>
              <a:rPr lang="en-US" sz="2800" dirty="0" err="1" smtClean="0"/>
              <a:t>việc</a:t>
            </a:r>
            <a:r>
              <a:rPr lang="en-US" sz="2800" dirty="0" smtClean="0"/>
              <a:t> </a:t>
            </a:r>
            <a:r>
              <a:rPr lang="en-US" sz="2800" dirty="0" err="1" smtClean="0"/>
              <a:t>làm</a:t>
            </a:r>
            <a:r>
              <a:rPr lang="en-US" sz="2800" dirty="0" smtClean="0"/>
              <a:t> </a:t>
            </a:r>
            <a:r>
              <a:rPr lang="en-US" sz="2800" dirty="0" err="1" smtClean="0"/>
              <a:t>đất</a:t>
            </a:r>
            <a:r>
              <a:rPr lang="en-US" sz="2800" dirty="0" smtClean="0"/>
              <a:t>.</a:t>
            </a:r>
          </a:p>
          <a:p>
            <a:r>
              <a:rPr lang="en-US" sz="2800" b="1" i="1" u="sng" dirty="0" smtClean="0"/>
              <a:t>Câu2:  </a:t>
            </a:r>
            <a:r>
              <a:rPr lang="en-US" sz="2800" dirty="0" err="1" smtClean="0"/>
              <a:t>Yêu</a:t>
            </a:r>
            <a:r>
              <a:rPr lang="en-US" sz="2800" dirty="0" smtClean="0"/>
              <a:t> </a:t>
            </a:r>
            <a:r>
              <a:rPr lang="en-US" sz="2800" dirty="0" err="1" smtClean="0"/>
              <a:t>cầu</a:t>
            </a:r>
            <a:r>
              <a:rPr lang="en-US" sz="2800" dirty="0" smtClean="0"/>
              <a:t> </a:t>
            </a:r>
            <a:r>
              <a:rPr lang="en-US" sz="2800" dirty="0" err="1" smtClean="0"/>
              <a:t>kĩ</a:t>
            </a:r>
            <a:r>
              <a:rPr lang="en-US" sz="2800" dirty="0" smtClean="0"/>
              <a:t> </a:t>
            </a:r>
            <a:r>
              <a:rPr lang="en-US" sz="2800" dirty="0" err="1" smtClean="0"/>
              <a:t>thuật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công</a:t>
            </a:r>
            <a:r>
              <a:rPr lang="en-US" sz="2800" dirty="0" smtClean="0"/>
              <a:t> </a:t>
            </a:r>
            <a:r>
              <a:rPr lang="en-US" sz="2800" dirty="0" err="1" smtClean="0"/>
              <a:t>việc</a:t>
            </a:r>
            <a:r>
              <a:rPr lang="en-US" sz="2800" dirty="0" smtClean="0"/>
              <a:t> </a:t>
            </a:r>
            <a:r>
              <a:rPr lang="en-US" sz="2800" dirty="0" err="1" smtClean="0"/>
              <a:t>làm</a:t>
            </a:r>
            <a:r>
              <a:rPr lang="en-US" sz="2800" dirty="0" smtClean="0"/>
              <a:t> </a:t>
            </a:r>
            <a:r>
              <a:rPr lang="en-US" sz="2800" dirty="0" err="1" smtClean="0"/>
              <a:t>đất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  <a:p>
            <a:r>
              <a:rPr lang="en-US" sz="2800" b="1" i="1" u="sng" dirty="0" err="1" smtClean="0"/>
              <a:t>Câu</a:t>
            </a:r>
            <a:r>
              <a:rPr lang="en-US" sz="2800" b="1" i="1" u="sng" dirty="0" smtClean="0"/>
              <a:t> 3: </a:t>
            </a:r>
            <a:r>
              <a:rPr lang="en-US" sz="2800" dirty="0" err="1" smtClean="0"/>
              <a:t>Việc</a:t>
            </a:r>
            <a:r>
              <a:rPr lang="en-US" sz="2800" dirty="0" smtClean="0"/>
              <a:t> </a:t>
            </a:r>
            <a:r>
              <a:rPr lang="en-US" sz="2800" dirty="0" err="1" smtClean="0"/>
              <a:t>tiến</a:t>
            </a:r>
            <a:r>
              <a:rPr lang="en-US" sz="2800" dirty="0" smtClean="0"/>
              <a:t> </a:t>
            </a:r>
            <a:r>
              <a:rPr lang="en-US" sz="2800" dirty="0" err="1" smtClean="0"/>
              <a:t>hành</a:t>
            </a:r>
            <a:r>
              <a:rPr lang="en-US" sz="2800" dirty="0" smtClean="0"/>
              <a:t> </a:t>
            </a:r>
            <a:r>
              <a:rPr lang="en-US" sz="2800" dirty="0" err="1" smtClean="0"/>
              <a:t>cày</a:t>
            </a:r>
            <a:r>
              <a:rPr lang="en-US" sz="2800" dirty="0" smtClean="0"/>
              <a:t>, </a:t>
            </a:r>
            <a:r>
              <a:rPr lang="en-US" sz="2800" dirty="0" err="1" smtClean="0"/>
              <a:t>bừa</a:t>
            </a:r>
            <a:r>
              <a:rPr lang="en-US" sz="2800" dirty="0" smtClean="0"/>
              <a:t> </a:t>
            </a:r>
            <a:r>
              <a:rPr lang="en-US" sz="2800" dirty="0" err="1" smtClean="0"/>
              <a:t>đất</a:t>
            </a:r>
            <a:r>
              <a:rPr lang="en-US" sz="2800" dirty="0" smtClean="0"/>
              <a:t> </a:t>
            </a:r>
            <a:r>
              <a:rPr lang="en-US" sz="2800" dirty="0" err="1" smtClean="0"/>
              <a:t>thường</a:t>
            </a:r>
            <a:r>
              <a:rPr lang="en-US" sz="2800" dirty="0" smtClean="0"/>
              <a:t> </a:t>
            </a:r>
            <a:r>
              <a:rPr lang="en-US" sz="2800" dirty="0" err="1" smtClean="0"/>
              <a:t>sử</a:t>
            </a:r>
            <a:r>
              <a:rPr lang="en-US" sz="2800" dirty="0" smtClean="0"/>
              <a:t> </a:t>
            </a:r>
            <a:r>
              <a:rPr lang="en-US" sz="2800" dirty="0" err="1" smtClean="0"/>
              <a:t>dụng</a:t>
            </a:r>
            <a:r>
              <a:rPr lang="en-US" sz="2800" dirty="0" smtClean="0"/>
              <a:t> </a:t>
            </a:r>
            <a:r>
              <a:rPr lang="en-US" sz="2800" dirty="0" err="1" smtClean="0"/>
              <a:t>công</a:t>
            </a:r>
            <a:r>
              <a:rPr lang="en-US" sz="2800" dirty="0" smtClean="0"/>
              <a:t> </a:t>
            </a:r>
            <a:r>
              <a:rPr lang="en-US" sz="2800" dirty="0" err="1" smtClean="0"/>
              <a:t>cụ</a:t>
            </a:r>
            <a:r>
              <a:rPr lang="en-US" sz="2800" dirty="0" smtClean="0"/>
              <a:t> </a:t>
            </a:r>
            <a:r>
              <a:rPr lang="en-US" sz="2800" dirty="0" err="1" smtClean="0"/>
              <a:t>gì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0317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750066"/>
              </p:ext>
            </p:extLst>
          </p:nvPr>
        </p:nvGraphicFramePr>
        <p:xfrm>
          <a:off x="746992" y="149833"/>
          <a:ext cx="7939808" cy="650614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81808">
                  <a:extLst>
                    <a:ext uri="{9D8B030D-6E8A-4147-A177-3AD203B41FA5}">
                      <a16:colId xmlns:a16="http://schemas.microsoft.com/office/drawing/2014/main" xmlns="" val="2359183108"/>
                    </a:ext>
                  </a:extLst>
                </a:gridCol>
                <a:gridCol w="5791200">
                  <a:extLst>
                    <a:ext uri="{9D8B030D-6E8A-4147-A177-3AD203B41FA5}">
                      <a16:colId xmlns:a16="http://schemas.microsoft.com/office/drawing/2014/main" xmlns="" val="1998156719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2331813215"/>
                    </a:ext>
                  </a:extLst>
                </a:gridCol>
              </a:tblGrid>
              <a:tr h="59751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CÂU HỎI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ĐÁP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ÁN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BIỂU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ĐIỂM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1878051"/>
                  </a:ext>
                </a:extLst>
              </a:tr>
              <a:tr h="85359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ysClr val="windowText" lastClr="000000"/>
                          </a:solidFill>
                        </a:rPr>
                        <a:t>Câu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1</a:t>
                      </a:r>
                      <a:endParaRPr lang="en-US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ysClr val="windowText" lastClr="000000"/>
                          </a:solidFill>
                        </a:rPr>
                        <a:t>1. </a:t>
                      </a:r>
                      <a:r>
                        <a:rPr lang="en-US" sz="2000" dirty="0" err="1" smtClean="0">
                          <a:solidFill>
                            <a:sysClr val="windowText" lastClr="000000"/>
                          </a:solidFill>
                        </a:rPr>
                        <a:t>Cày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đất</a:t>
                      </a:r>
                      <a:endParaRPr lang="en-US" sz="2000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2.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Bừa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và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đập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đất</a:t>
                      </a:r>
                      <a:endParaRPr lang="en-US" sz="2000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ysClr val="windowText" lastClr="000000"/>
                          </a:solidFill>
                        </a:rPr>
                        <a:t>3.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Lên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luống</a:t>
                      </a:r>
                      <a:endParaRPr lang="en-US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ysClr val="windowText" lastClr="000000"/>
                          </a:solidFill>
                        </a:rPr>
                        <a:t>điểm</a:t>
                      </a:r>
                      <a:endParaRPr lang="en-US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ysClr val="windowText" lastClr="000000"/>
                          </a:solidFill>
                        </a:rPr>
                        <a:t>điểm</a:t>
                      </a:r>
                      <a:endParaRPr lang="en-US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ysClr val="windowText" lastClr="000000"/>
                          </a:solidFill>
                        </a:rPr>
                        <a:t>điểm</a:t>
                      </a:r>
                      <a:endParaRPr lang="en-US" baseline="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2503005"/>
                  </a:ext>
                </a:extLst>
              </a:tr>
              <a:tr h="853590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Câu</a:t>
                      </a:r>
                      <a:r>
                        <a:rPr lang="en-US" sz="2000" baseline="0" dirty="0" smtClean="0"/>
                        <a:t> 2</a:t>
                      </a:r>
                      <a:endParaRPr lang="en-US" sz="2000" dirty="0" smtClean="0"/>
                    </a:p>
                    <a:p>
                      <a:pPr algn="ctr"/>
                      <a:endParaRPr lang="en-US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ysClr val="windowText" lastClr="000000"/>
                          </a:solidFill>
                        </a:rPr>
                        <a:t>- </a:t>
                      </a:r>
                      <a:r>
                        <a:rPr lang="en-US" sz="2000" dirty="0" err="1" smtClean="0">
                          <a:solidFill>
                            <a:sysClr val="windowText" lastClr="000000"/>
                          </a:solidFill>
                        </a:rPr>
                        <a:t>Cày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đất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: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+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Xáo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trộn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lớp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đất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mặt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ở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độ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sâu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từ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20 -30 cm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+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Làm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cho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đất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tơi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xốp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thoáng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khí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vùi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lấp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cỏ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dại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  <a:endParaRPr lang="en-US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en-US" baseline="0" dirty="0" err="1" smtClean="0">
                          <a:solidFill>
                            <a:sysClr val="windowText" lastClr="000000"/>
                          </a:solidFill>
                        </a:rPr>
                        <a:t>điểm</a:t>
                      </a:r>
                      <a:endParaRPr lang="en-US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ysClr val="windowText" lastClr="000000"/>
                          </a:solidFill>
                        </a:rPr>
                        <a:t>điểm</a:t>
                      </a:r>
                      <a:endParaRPr lang="en-US" baseline="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49389954"/>
                  </a:ext>
                </a:extLst>
              </a:tr>
              <a:tr h="853590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dirty="0" err="1" smtClean="0">
                          <a:solidFill>
                            <a:sysClr val="windowText" lastClr="000000"/>
                          </a:solidFill>
                        </a:rPr>
                        <a:t>Bừa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và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đập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đất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: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+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Làm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nhỏ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đất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thu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gom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cỏ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dại</a:t>
                      </a:r>
                      <a:endParaRPr lang="en-US" sz="2000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+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Trộn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đều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phân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, san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phẳng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ruộng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  <a:endParaRPr lang="en-US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en-US" baseline="0" dirty="0" err="1" smtClean="0">
                          <a:solidFill>
                            <a:sysClr val="windowText" lastClr="000000"/>
                          </a:solidFill>
                        </a:rPr>
                        <a:t>điểm</a:t>
                      </a:r>
                      <a:endParaRPr lang="en-US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ysClr val="windowText" lastClr="000000"/>
                          </a:solidFill>
                        </a:rPr>
                        <a:t>điểm</a:t>
                      </a:r>
                      <a:endParaRPr lang="en-US" baseline="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185493"/>
                  </a:ext>
                </a:extLst>
              </a:tr>
              <a:tr h="853590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Lên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luống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: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+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Dễ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chăm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sóc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chống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ngập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úng</a:t>
                      </a:r>
                      <a:endParaRPr lang="en-US" sz="2000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+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Tạo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tầng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đất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dày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cho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cây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sinh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trưởng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phát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triển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en-US" baseline="0" dirty="0" err="1" smtClean="0">
                          <a:solidFill>
                            <a:sysClr val="windowText" lastClr="000000"/>
                          </a:solidFill>
                        </a:rPr>
                        <a:t>điểm</a:t>
                      </a:r>
                      <a:endParaRPr lang="en-US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ysClr val="windowText" lastClr="000000"/>
                          </a:solidFill>
                        </a:rPr>
                        <a:t>điểm</a:t>
                      </a:r>
                      <a:endParaRPr lang="en-US" baseline="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0006407"/>
                  </a:ext>
                </a:extLst>
              </a:tr>
              <a:tr h="8535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Câu</a:t>
                      </a:r>
                      <a:r>
                        <a:rPr lang="en-US" sz="2000" baseline="0" dirty="0" smtClean="0"/>
                        <a:t> 3</a:t>
                      </a:r>
                      <a:endParaRPr lang="en-US" sz="200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ysClr val="windowText" lastClr="000000"/>
                          </a:solidFill>
                        </a:rPr>
                        <a:t>Côn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g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cụ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thủ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công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: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cái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cày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cái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bừa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cào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…</a:t>
                      </a:r>
                    </a:p>
                    <a:p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Công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cụ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cơ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giới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: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Máy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cày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máy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ysClr val="windowText" lastClr="000000"/>
                          </a:solidFill>
                        </a:rPr>
                        <a:t>bừa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…</a:t>
                      </a:r>
                      <a:endParaRPr lang="en-US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ysClr val="windowText" lastClr="000000"/>
                          </a:solidFill>
                        </a:rPr>
                        <a:t>0,5 </a:t>
                      </a:r>
                      <a:r>
                        <a:rPr lang="en-US" sz="1800" dirty="0" err="1" smtClean="0">
                          <a:solidFill>
                            <a:sysClr val="windowText" lastClr="000000"/>
                          </a:solidFill>
                        </a:rPr>
                        <a:t>điểm</a:t>
                      </a:r>
                      <a:endParaRPr lang="en-US" sz="180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ysClr val="windowText" lastClr="000000"/>
                          </a:solidFill>
                        </a:rPr>
                        <a:t>0,5 </a:t>
                      </a:r>
                      <a:r>
                        <a:rPr lang="en-US" sz="1800" dirty="0" err="1" smtClean="0">
                          <a:solidFill>
                            <a:sysClr val="windowText" lastClr="000000"/>
                          </a:solidFill>
                        </a:rPr>
                        <a:t>điểm</a:t>
                      </a:r>
                      <a:endParaRPr lang="en-US" sz="180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endParaRPr lang="en-US" sz="1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1094462"/>
                  </a:ext>
                </a:extLst>
              </a:tr>
              <a:tr h="92830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solidFill>
                            <a:srgbClr val="FF0000"/>
                          </a:solidFill>
                        </a:rPr>
                        <a:t>Tổng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FF0000"/>
                          </a:solidFill>
                        </a:rPr>
                        <a:t>điểm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10 </a:t>
                      </a:r>
                      <a:r>
                        <a:rPr lang="en-US" sz="2000" dirty="0" err="1" smtClean="0">
                          <a:solidFill>
                            <a:srgbClr val="FF0000"/>
                          </a:solidFill>
                        </a:rPr>
                        <a:t>điểm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1009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522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5" descr="9k="/>
          <p:cNvSpPr>
            <a:spLocks noChangeAspect="1" noChangeArrowheads="1"/>
          </p:cNvSpPr>
          <p:nvPr/>
        </p:nvSpPr>
        <p:spPr bwMode="auto">
          <a:xfrm>
            <a:off x="4419600" y="331470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3315" name="Picture 7" descr="May%20cay%20NTO%2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9825"/>
            <a:ext cx="4267200" cy="58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66800" y="601980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CÀY ĐẤT DÙNG CÔNG CỤ CƠ GIỚI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5091" y="69825"/>
            <a:ext cx="4191000" cy="587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7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23/12/2020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0527-02B8-48C4-8043-9543CA7F09B2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708" y="228600"/>
            <a:ext cx="6449291" cy="4774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5400" y="548640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BỪA ĐẤT DÙNG CÔNG CỤ CƠ GIỚI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30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1"/>
            <a:ext cx="40386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33600" y="5638800"/>
            <a:ext cx="5334000" cy="8953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MÁY LÊN LUỐNG (LIẾP)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304801"/>
            <a:ext cx="38862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9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1409</TotalTime>
  <Words>697</Words>
  <Application>Microsoft Office PowerPoint</Application>
  <PresentationFormat>On-screen Show (4:3)</PresentationFormat>
  <Paragraphs>147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AutoBVT</cp:lastModifiedBy>
  <cp:revision>85</cp:revision>
  <dcterms:created xsi:type="dcterms:W3CDTF">2017-12-06T11:50:48Z</dcterms:created>
  <dcterms:modified xsi:type="dcterms:W3CDTF">2020-12-15T00:38:20Z</dcterms:modified>
</cp:coreProperties>
</file>