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14" r:id="rId2"/>
    <p:sldId id="307" r:id="rId3"/>
    <p:sldId id="315" r:id="rId4"/>
    <p:sldId id="339" r:id="rId5"/>
    <p:sldId id="317" r:id="rId6"/>
    <p:sldId id="318" r:id="rId7"/>
    <p:sldId id="321" r:id="rId8"/>
    <p:sldId id="325" r:id="rId9"/>
    <p:sldId id="323" r:id="rId10"/>
    <p:sldId id="296" r:id="rId11"/>
    <p:sldId id="327" r:id="rId12"/>
    <p:sldId id="341" r:id="rId13"/>
    <p:sldId id="333" r:id="rId14"/>
    <p:sldId id="344" r:id="rId15"/>
    <p:sldId id="330" r:id="rId16"/>
    <p:sldId id="334" r:id="rId17"/>
    <p:sldId id="343" r:id="rId18"/>
    <p:sldId id="336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DDCD-019F-44A0-AF63-D47209A2355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9F6A-DDCC-4DBA-A3E7-909EF3596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1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198813"/>
            <a:ext cx="7237412" cy="303212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467600" cy="464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5331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ffany"/>
              </a:rPr>
              <a:t>NHIỆT LIỆT CHÀO MỪNG</a:t>
            </a:r>
          </a:p>
        </p:txBody>
      </p:sp>
      <p:pic>
        <p:nvPicPr>
          <p:cNvPr id="80901" name="Picture 5" descr="FSTV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95488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3" name="Picture 1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4" name="Picture 1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5" name="Picture 1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6" name="Picture 2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8275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7" name="Picture 2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5248275"/>
            <a:ext cx="127793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18" name="Picture 2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2750" y="5695950"/>
            <a:ext cx="1028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1" name="Picture 2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3" name="Picture 2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4" name="Picture 2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5" name="Picture 2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6" name="Picture 3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7" name="Picture 3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146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8" name="Picture 3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9" name="Picture 3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0" name="Picture 3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1" name="Picture 3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2" name="Picture 3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3" name="Picture 3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7" name="Picture 4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39" name="Picture 4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42" name="Picture 4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43" name="Picture 4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44" name="Picture 4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524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46" name="Picture 5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0231" y="-1551782"/>
            <a:ext cx="5524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47" name="Picture 5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48" name="Picture 5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0" name="Picture 5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1" name="Picture 5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2" name="Picture 5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3" name="Picture 5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4" name="Picture 5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0"/>
            <a:ext cx="127793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5" name="Picture 59" descr="FSTV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322">
            <a:off x="7148513" y="381000"/>
            <a:ext cx="1995487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6" name="Picture 6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426">
            <a:off x="14828838" y="-46038"/>
            <a:ext cx="1277937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7" name="Picture 6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426">
            <a:off x="28925838" y="-46038"/>
            <a:ext cx="1277937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59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8229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7A3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alt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</a:t>
            </a: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4867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08665" y="1066800"/>
            <a:ext cx="7501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QUY TRÌNH LÊN LUỐNG (LIẾP, LẠNH)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1: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Xác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định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hướng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luống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sym typeface="Wingdings"/>
              </a:rPr>
              <a:t>Bước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 2: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sym typeface="Wingdings"/>
              </a:rPr>
              <a:t>Xác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sym typeface="Wingdings"/>
              </a:rPr>
              <a:t>định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kích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thước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luống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3: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Đánh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rãnh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kéo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đất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luống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sym typeface="Wingdings"/>
            </a:endParaRPr>
          </a:p>
          <a:p>
            <a:pPr>
              <a:defRPr/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sym typeface="Wingdings"/>
              </a:rPr>
              <a:t>Bước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 4: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sym typeface="Wingdings"/>
              </a:rPr>
              <a:t>L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àm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phẳng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mặt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</a:rPr>
              <a:t>luống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endParaRPr lang="en-US" sz="3200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5715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"/>
            <a:ext cx="39624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5973330"/>
            <a:ext cx="4114800" cy="641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RẢI PHÂN LÊN MẶT RUỘNG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943600"/>
            <a:ext cx="4114800" cy="641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RẢI PHÂN THEO HÀNG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600" y="457200"/>
            <a:ext cx="762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3600" b="1" dirty="0" smtClean="0">
                <a:solidFill>
                  <a:srgbClr val="0033CC"/>
                </a:solidFill>
                <a:latin typeface="VNI-Centur" pitchFamily="2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yếu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định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gieo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trồng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3716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altLang="vi-VN" sz="2400" b="1" dirty="0">
              <a:solidFill>
                <a:srgbClr val="0033CC"/>
              </a:solidFill>
              <a:latin typeface="VNI-Times" pitchFamily="2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Tx/>
              <a:buChar char="-"/>
            </a:pP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Tx/>
              <a:buChar char="-"/>
            </a:pP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Tx/>
              <a:buChar char="-"/>
            </a:pP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vi-VN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4234190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495800" y="3429000"/>
            <a:ext cx="4800600" cy="2438400"/>
          </a:xfrm>
          <a:prstGeom prst="cloudCallout">
            <a:avLst>
              <a:gd name="adj1" fmla="val -81917"/>
              <a:gd name="adj2" fmla="val 9956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32527"/>
              </p:ext>
            </p:extLst>
          </p:nvPr>
        </p:nvGraphicFramePr>
        <p:xfrm>
          <a:off x="251520" y="1196752"/>
          <a:ext cx="8740080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6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 gieo trồng</a:t>
                      </a:r>
                      <a:endParaRPr kumimoji="0" lang="en-US" sz="32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0" lang="en-US" sz="32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endParaRPr kumimoji="0" lang="en-US" sz="32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 Đông xuân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 → tháng 4, 5 năm sau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Lúa, ngô, lạc, đỗ, rau, khoai, cây ăn quả, cây công nghiệp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 Hè 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4 → tháng 7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Lúa, ngô, khoai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 mùa</a:t>
                      </a:r>
                      <a:endParaRPr kumimoji="0" lang="en-US" sz="32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6 → tháng 11</a:t>
                      </a:r>
                      <a:endParaRPr kumimoji="0" lang="en-US" sz="32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Lúa, rau</a:t>
                      </a:r>
                      <a:endParaRPr kumimoji="0" lang="en-US" sz="32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28600"/>
            <a:ext cx="6962775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VỤ GIEO TRỒNG CHÍNH TRONG NĂM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Centu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3886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Hạt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giống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</a:t>
            </a:r>
            <a:r>
              <a:rPr lang="vi-VN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đem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giao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đảm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tiêu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en-US" altLang="vi-VN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908852"/>
            <a:ext cx="792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marL="1117600" indent="-1117600" algn="ctr" eaLnBrk="1" hangingPunct="1"/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CẶP TRONG THỜI GIAN 1 PHÚT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4038600"/>
            <a:ext cx="1676400" cy="396875"/>
            <a:chOff x="3120" y="1920"/>
            <a:chExt cx="1056" cy="30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20" y="1920"/>
              <a:ext cx="1056" cy="288"/>
              <a:chOff x="3120" y="1920"/>
              <a:chExt cx="1056" cy="288"/>
            </a:xfrm>
          </p:grpSpPr>
          <p:sp>
            <p:nvSpPr>
              <p:cNvPr id="27703" name="Oval 6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1056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itchFamily="2" charset="2"/>
                  <a:buNone/>
                </a:pPr>
                <a:endParaRPr lang="vi-VN" altLang="vi-VN" sz="2800" b="1">
                  <a:latin typeface="VNI-Times" pitchFamily="2" charset="0"/>
                </a:endParaRPr>
              </a:p>
            </p:txBody>
          </p:sp>
          <p:sp>
            <p:nvSpPr>
              <p:cNvPr id="27704" name="Line 7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1" name="Text Box 8"/>
            <p:cNvSpPr txBox="1">
              <a:spLocks noChangeArrowheads="1"/>
            </p:cNvSpPr>
            <p:nvPr/>
          </p:nvSpPr>
          <p:spPr bwMode="auto">
            <a:xfrm>
              <a:off x="3312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Centur" pitchFamily="2" charset="0"/>
                </a:rPr>
                <a:t>Ñ</a:t>
              </a:r>
            </a:p>
          </p:txBody>
        </p:sp>
        <p:sp>
          <p:nvSpPr>
            <p:cNvPr id="27702" name="Text Box 9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172200" y="3657600"/>
            <a:ext cx="1676400" cy="396875"/>
            <a:chOff x="3120" y="1920"/>
            <a:chExt cx="1056" cy="309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120" y="1920"/>
              <a:ext cx="1056" cy="288"/>
              <a:chOff x="3120" y="1920"/>
              <a:chExt cx="1056" cy="288"/>
            </a:xfrm>
          </p:grpSpPr>
          <p:sp>
            <p:nvSpPr>
              <p:cNvPr id="27698" name="Oval 12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1056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itchFamily="2" charset="2"/>
                  <a:buNone/>
                </a:pPr>
                <a:endParaRPr lang="vi-VN" altLang="vi-VN" sz="2800" b="1">
                  <a:latin typeface="VNI-Times" pitchFamily="2" charset="0"/>
                </a:endParaRPr>
              </a:p>
            </p:txBody>
          </p:sp>
          <p:sp>
            <p:nvSpPr>
              <p:cNvPr id="27699" name="Line 13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6" name="Text Box 14"/>
            <p:cNvSpPr txBox="1">
              <a:spLocks noChangeArrowheads="1"/>
            </p:cNvSpPr>
            <p:nvPr/>
          </p:nvSpPr>
          <p:spPr bwMode="auto">
            <a:xfrm>
              <a:off x="3312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Centur" pitchFamily="2" charset="0"/>
                </a:rPr>
                <a:t>Ñ</a:t>
              </a:r>
            </a:p>
          </p:txBody>
        </p:sp>
        <p:sp>
          <p:nvSpPr>
            <p:cNvPr id="27697" name="Text Box 15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 dirty="0">
                  <a:solidFill>
                    <a:srgbClr val="FF3300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172200" y="3276600"/>
            <a:ext cx="1676400" cy="396875"/>
            <a:chOff x="3120" y="1920"/>
            <a:chExt cx="1056" cy="309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120" y="1920"/>
              <a:ext cx="1056" cy="288"/>
              <a:chOff x="3120" y="1920"/>
              <a:chExt cx="1056" cy="288"/>
            </a:xfrm>
          </p:grpSpPr>
          <p:sp>
            <p:nvSpPr>
              <p:cNvPr id="27693" name="Oval 18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1056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itchFamily="2" charset="2"/>
                  <a:buNone/>
                </a:pPr>
                <a:endParaRPr lang="vi-VN" altLang="vi-VN" sz="2800" b="1">
                  <a:latin typeface="VNI-Times" pitchFamily="2" charset="0"/>
                </a:endParaRPr>
              </a:p>
            </p:txBody>
          </p:sp>
          <p:sp>
            <p:nvSpPr>
              <p:cNvPr id="27694" name="Line 19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1" name="Text Box 20"/>
            <p:cNvSpPr txBox="1">
              <a:spLocks noChangeArrowheads="1"/>
            </p:cNvSpPr>
            <p:nvPr/>
          </p:nvSpPr>
          <p:spPr bwMode="auto">
            <a:xfrm>
              <a:off x="3312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Centur" pitchFamily="2" charset="0"/>
                </a:rPr>
                <a:t>Ñ</a:t>
              </a:r>
            </a:p>
          </p:txBody>
        </p:sp>
        <p:sp>
          <p:nvSpPr>
            <p:cNvPr id="27692" name="Text Box 21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172200" y="2895600"/>
            <a:ext cx="1676400" cy="396875"/>
            <a:chOff x="3120" y="1920"/>
            <a:chExt cx="1056" cy="309"/>
          </a:xfrm>
        </p:grpSpPr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120" y="1920"/>
              <a:ext cx="1056" cy="288"/>
              <a:chOff x="3120" y="1920"/>
              <a:chExt cx="1056" cy="288"/>
            </a:xfrm>
          </p:grpSpPr>
          <p:sp>
            <p:nvSpPr>
              <p:cNvPr id="27688" name="Oval 24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1056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itchFamily="2" charset="2"/>
                  <a:buNone/>
                </a:pPr>
                <a:endParaRPr lang="vi-VN" altLang="vi-VN" sz="2800" b="1">
                  <a:latin typeface="VNI-Times" pitchFamily="2" charset="0"/>
                </a:endParaRPr>
              </a:p>
            </p:txBody>
          </p:sp>
          <p:sp>
            <p:nvSpPr>
              <p:cNvPr id="27689" name="Line 25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6" name="Text Box 26"/>
            <p:cNvSpPr txBox="1">
              <a:spLocks noChangeArrowheads="1"/>
            </p:cNvSpPr>
            <p:nvPr/>
          </p:nvSpPr>
          <p:spPr bwMode="auto">
            <a:xfrm>
              <a:off x="3312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 dirty="0">
                  <a:solidFill>
                    <a:srgbClr val="FF3300"/>
                  </a:solidFill>
                  <a:latin typeface="VNI-Centur" pitchFamily="2" charset="0"/>
                </a:rPr>
                <a:t>Ñ</a:t>
              </a:r>
            </a:p>
          </p:txBody>
        </p:sp>
        <p:sp>
          <p:nvSpPr>
            <p:cNvPr id="27687" name="Text Box 27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6172200" y="4419600"/>
            <a:ext cx="1676400" cy="396875"/>
            <a:chOff x="3120" y="1920"/>
            <a:chExt cx="1056" cy="309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3120" y="1920"/>
              <a:ext cx="1056" cy="288"/>
              <a:chOff x="3120" y="1920"/>
              <a:chExt cx="1056" cy="288"/>
            </a:xfrm>
          </p:grpSpPr>
          <p:sp>
            <p:nvSpPr>
              <p:cNvPr id="27683" name="Oval 30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1056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itchFamily="2" charset="2"/>
                  <a:buNone/>
                </a:pPr>
                <a:endParaRPr lang="vi-VN" altLang="vi-VN" sz="2800" b="1">
                  <a:latin typeface="VNI-Times" pitchFamily="2" charset="0"/>
                </a:endParaRPr>
              </a:p>
            </p:txBody>
          </p:sp>
          <p:sp>
            <p:nvSpPr>
              <p:cNvPr id="27684" name="Line 31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1" name="Text Box 32"/>
            <p:cNvSpPr txBox="1">
              <a:spLocks noChangeArrowheads="1"/>
            </p:cNvSpPr>
            <p:nvPr/>
          </p:nvSpPr>
          <p:spPr bwMode="auto">
            <a:xfrm>
              <a:off x="3312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Centur" pitchFamily="2" charset="0"/>
                </a:rPr>
                <a:t>Ñ</a:t>
              </a:r>
            </a:p>
          </p:txBody>
        </p:sp>
        <p:sp>
          <p:nvSpPr>
            <p:cNvPr id="27682" name="Text Box 33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172200" y="4800600"/>
            <a:ext cx="1676400" cy="595313"/>
            <a:chOff x="3120" y="1920"/>
            <a:chExt cx="1056" cy="322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3120" y="1920"/>
              <a:ext cx="1056" cy="288"/>
              <a:chOff x="3120" y="1920"/>
              <a:chExt cx="1056" cy="288"/>
            </a:xfrm>
          </p:grpSpPr>
          <p:sp>
            <p:nvSpPr>
              <p:cNvPr id="27678" name="Oval 36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1056" cy="2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itchFamily="2" charset="2"/>
                  <a:buNone/>
                </a:pPr>
                <a:endParaRPr lang="vi-VN" altLang="vi-VN" sz="2800" b="1">
                  <a:latin typeface="VNI-Times" pitchFamily="2" charset="0"/>
                </a:endParaRPr>
              </a:p>
            </p:txBody>
          </p:sp>
          <p:sp>
            <p:nvSpPr>
              <p:cNvPr id="27679" name="Line 37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76" name="Text Box 38"/>
            <p:cNvSpPr txBox="1">
              <a:spLocks noChangeArrowheads="1"/>
            </p:cNvSpPr>
            <p:nvPr/>
          </p:nvSpPr>
          <p:spPr bwMode="auto">
            <a:xfrm>
              <a:off x="3312" y="1920"/>
              <a:ext cx="288" cy="32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Centur" pitchFamily="2" charset="0"/>
                </a:rPr>
                <a:t>Ñ</a:t>
              </a:r>
            </a:p>
          </p:txBody>
        </p:sp>
        <p:sp>
          <p:nvSpPr>
            <p:cNvPr id="27677" name="Text Box 39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32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itchFamily="2" charset="2"/>
                <a:buNone/>
              </a:pPr>
              <a:r>
                <a:rPr lang="en-US" altLang="vi-VN" sz="2000" b="1">
                  <a:solidFill>
                    <a:srgbClr val="FF3300"/>
                  </a:solidFill>
                  <a:latin typeface="VNI-Times" pitchFamily="2" charset="0"/>
                </a:rPr>
                <a:t>S</a:t>
              </a:r>
            </a:p>
          </p:txBody>
        </p:sp>
      </p:grp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7391400" y="4724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FF3300"/>
                </a:solidFill>
                <a:latin typeface="VNI-Times" pitchFamily="2" charset="0"/>
                <a:sym typeface="Wingdings 2" pitchFamily="18" charset="2"/>
              </a:rPr>
              <a:t>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6248400" y="4343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 dirty="0">
                <a:solidFill>
                  <a:srgbClr val="FF3300"/>
                </a:solidFill>
                <a:latin typeface="VNI-Times" pitchFamily="2" charset="0"/>
                <a:sym typeface="Wingdings 2" pitchFamily="18" charset="2"/>
              </a:rPr>
              <a:t></a:t>
            </a:r>
          </a:p>
        </p:txBody>
      </p:sp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6248400" y="3200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FF3300"/>
                </a:solidFill>
                <a:latin typeface="VNI-Times" pitchFamily="2" charset="0"/>
                <a:sym typeface="Wingdings 2" pitchFamily="18" charset="2"/>
              </a:rPr>
              <a:t></a:t>
            </a:r>
          </a:p>
        </p:txBody>
      </p:sp>
      <p:sp>
        <p:nvSpPr>
          <p:cNvPr id="68651" name="Text Box 43"/>
          <p:cNvSpPr txBox="1">
            <a:spLocks noChangeArrowheads="1"/>
          </p:cNvSpPr>
          <p:nvPr/>
        </p:nvSpPr>
        <p:spPr bwMode="auto">
          <a:xfrm>
            <a:off x="6248400" y="3962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FF3300"/>
                </a:solidFill>
                <a:latin typeface="VNI-Times" pitchFamily="2" charset="0"/>
                <a:sym typeface="Wingdings 2" pitchFamily="18" charset="2"/>
              </a:rPr>
              <a:t></a:t>
            </a:r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62484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FF3300"/>
                </a:solidFill>
                <a:latin typeface="VNI-Times" pitchFamily="2" charset="0"/>
                <a:sym typeface="Wingdings 2" pitchFamily="18" charset="2"/>
              </a:rPr>
              <a:t></a:t>
            </a:r>
          </a:p>
        </p:txBody>
      </p: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6248400" y="2819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vi-VN" sz="2800">
                <a:solidFill>
                  <a:srgbClr val="FF3300"/>
                </a:solidFill>
                <a:latin typeface="VNI-Times" pitchFamily="2" charset="0"/>
                <a:sym typeface="Wingdings 2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931881583"/>
      </p:ext>
    </p:extLst>
  </p:cSld>
  <p:clrMapOvr>
    <a:masterClrMapping/>
  </p:clrMapOvr>
  <p:transition spd="slow">
    <p:spli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48" grpId="0"/>
      <p:bldP spid="68649" grpId="0"/>
      <p:bldP spid="68650" grpId="0"/>
      <p:bldP spid="68651" grpId="0"/>
      <p:bldP spid="68652" grpId="0"/>
      <p:bldP spid="686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332656"/>
            <a:ext cx="862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MỘT SỐ HÌNH Ảnh về cây trồng thủy canh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4" name="Picture 3" descr="rau thuy sinh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20788"/>
            <a:ext cx="3822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au thuy sin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1220788"/>
            <a:ext cx="414178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y canh thuy can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84613"/>
            <a:ext cx="399573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u thuy can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3175"/>
            <a:ext cx="40624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4495800" cy="5135563"/>
          </a:xfrm>
        </p:spPr>
      </p:pic>
      <p:pic>
        <p:nvPicPr>
          <p:cNvPr id="4608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914400"/>
            <a:ext cx="4495800" cy="5211763"/>
          </a:xfrm>
        </p:spPr>
      </p:pic>
    </p:spTree>
    <p:extLst>
      <p:ext uri="{BB962C8B-B14F-4D97-AF65-F5344CB8AC3E}">
        <p14:creationId xmlns:p14="http://schemas.microsoft.com/office/powerpoint/2010/main" val="35152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127" y="405429"/>
            <a:ext cx="7440573" cy="813768"/>
            <a:chOff x="442" y="1034"/>
            <a:chExt cx="4898" cy="426"/>
          </a:xfrm>
          <a:solidFill>
            <a:srgbClr val="FFC000"/>
          </a:solidFill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569" y="1227"/>
              <a:ext cx="771" cy="137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42" y="1034"/>
              <a:ext cx="4468" cy="42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1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QUY TRÌNH SẢN XUẤT VÀ BẢO VỆ MÔI TRƯỜNG TRONG TRỒNG TRỌT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14400" y="2565401"/>
            <a:ext cx="7315200" cy="579437"/>
            <a:chOff x="340" y="1723"/>
            <a:chExt cx="4944" cy="36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513" y="1832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40" y="1723"/>
              <a:ext cx="4553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Gieo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trồng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nghiệp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14400" y="3354391"/>
            <a:ext cx="7318375" cy="579437"/>
            <a:chOff x="146" y="775"/>
            <a:chExt cx="5138" cy="3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13" y="906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46" y="775"/>
              <a:ext cx="474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biện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sóc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trồng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914400" y="1828800"/>
            <a:ext cx="7561263" cy="579438"/>
            <a:chOff x="-87" y="2072"/>
            <a:chExt cx="5371" cy="365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513" y="2174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-87" y="2072"/>
              <a:ext cx="4781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Làm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bón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lót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914400" y="4076706"/>
            <a:ext cx="7315200" cy="579437"/>
            <a:chOff x="676" y="1026"/>
            <a:chExt cx="4608" cy="36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513" y="1134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76" y="1026"/>
              <a:ext cx="4217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Thu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hoạch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bảo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quản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chế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biến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sản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8028384" y="1066800"/>
            <a:ext cx="734616" cy="563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7608889" y="197218"/>
            <a:ext cx="1471612" cy="121555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b="1" dirty="0" smtClean="0">
                <a:solidFill>
                  <a:srgbClr val="FF0000"/>
                </a:solidFill>
              </a:rPr>
              <a:t>Chương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657600"/>
            <a:ext cx="17526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Rectangle 21"/>
          <p:cNvSpPr>
            <a:spLocks noChangeArrowheads="1"/>
          </p:cNvSpPr>
          <p:nvPr/>
        </p:nvSpPr>
        <p:spPr bwMode="auto">
          <a:xfrm>
            <a:off x="50800" y="39878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200" b="0">
                <a:solidFill>
                  <a:srgbClr val="FFFFFF"/>
                </a:solidFill>
                <a:latin typeface="UVN Chim Bien" pitchFamily="18" charset="0"/>
              </a:rPr>
              <a:t>Tiết 34.Bài 36.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i="1">
                <a:solidFill>
                  <a:srgbClr val="FFFFFF"/>
                </a:solidFill>
                <a:latin typeface="UVN Chim Bien" pitchFamily="18" charset="0"/>
              </a:rPr>
              <a:t>Vật liệu kĩ thuật điện</a:t>
            </a:r>
          </a:p>
        </p:txBody>
      </p:sp>
      <p:sp>
        <p:nvSpPr>
          <p:cNvPr id="25604" name="Rectangle 24"/>
          <p:cNvSpPr>
            <a:spLocks noChangeArrowheads="1"/>
          </p:cNvSpPr>
          <p:nvPr/>
        </p:nvSpPr>
        <p:spPr bwMode="auto">
          <a:xfrm>
            <a:off x="-101600" y="1800225"/>
            <a:ext cx="9245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FF0000"/>
                </a:solidFill>
                <a:latin typeface="UVN Chim Bien" pitchFamily="18" charset="0"/>
              </a:rPr>
              <a:t>Chương</a:t>
            </a:r>
            <a:r>
              <a:rPr lang="en-US" altLang="en-US" dirty="0">
                <a:solidFill>
                  <a:srgbClr val="FF0000"/>
                </a:solidFill>
                <a:latin typeface="UVN Chim Bien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UVN Chim Bien" pitchFamily="18" charset="0"/>
              </a:rPr>
              <a:t>II</a:t>
            </a:r>
            <a:r>
              <a:rPr lang="en-US" altLang="en-US" dirty="0">
                <a:solidFill>
                  <a:srgbClr val="FF0000"/>
                </a:solidFill>
                <a:latin typeface="UVN Chim Bien" pitchFamily="18" charset="0"/>
              </a:rPr>
              <a:t>. </a:t>
            </a:r>
            <a:r>
              <a:rPr lang="en-US" altLang="en-US" dirty="0" smtClean="0">
                <a:solidFill>
                  <a:srgbClr val="FF0000"/>
                </a:solidFill>
                <a:latin typeface="UVN Chim Bien" pitchFamily="18" charset="0"/>
              </a:rPr>
              <a:t>QUY TRÌNH SẢN XUẤT VÀ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UVN Chim Bien" pitchFamily="18" charset="0"/>
              </a:rPr>
              <a:t> BẢO VỆ MÔI TRƯỜNG TRONG TRỒNG TRỌT</a:t>
            </a:r>
            <a:endParaRPr lang="en-US" altLang="en-US" dirty="0">
              <a:solidFill>
                <a:srgbClr val="FF0000"/>
              </a:solidFill>
              <a:latin typeface="UVN Chim Bie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600" b="0" dirty="0" err="1">
                <a:latin typeface="UVN Chim Bien" pitchFamily="18" charset="0"/>
              </a:rPr>
              <a:t>Tiết</a:t>
            </a:r>
            <a:r>
              <a:rPr lang="en-US" altLang="en-US" sz="2600" b="0" dirty="0">
                <a:latin typeface="UVN Chim Bien" pitchFamily="18" charset="0"/>
              </a:rPr>
              <a:t> </a:t>
            </a:r>
            <a:r>
              <a:rPr lang="en-US" altLang="en-US" sz="2600" b="0" dirty="0" smtClean="0">
                <a:latin typeface="UVN Chim Bien" pitchFamily="18" charset="0"/>
              </a:rPr>
              <a:t>15: </a:t>
            </a:r>
            <a:r>
              <a:rPr lang="en-US" altLang="en-US" sz="2600" dirty="0" err="1" smtClean="0">
                <a:latin typeface="UVN Chim Bien" pitchFamily="18" charset="0"/>
              </a:rPr>
              <a:t>Làm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đất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và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bón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phân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lót</a:t>
            </a:r>
            <a:r>
              <a:rPr lang="en-US" altLang="en-US" sz="2600" dirty="0" smtClean="0">
                <a:latin typeface="UVN Chim Bien" pitchFamily="18" charset="0"/>
              </a:rPr>
              <a:t>, </a:t>
            </a:r>
            <a:r>
              <a:rPr lang="en-US" altLang="en-US" sz="2600" dirty="0" err="1" smtClean="0">
                <a:latin typeface="UVN Chim Bien" pitchFamily="18" charset="0"/>
              </a:rPr>
              <a:t>gieo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trồng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cây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nông</a:t>
            </a:r>
            <a:r>
              <a:rPr lang="en-US" altLang="en-US" sz="2600" dirty="0" smtClean="0">
                <a:latin typeface="UVN Chim Bien" pitchFamily="18" charset="0"/>
              </a:rPr>
              <a:t> </a:t>
            </a:r>
            <a:r>
              <a:rPr lang="en-US" altLang="en-US" sz="2600" dirty="0" err="1" smtClean="0">
                <a:latin typeface="UVN Chim Bien" pitchFamily="18" charset="0"/>
              </a:rPr>
              <a:t>nghiệp</a:t>
            </a:r>
            <a:endParaRPr lang="en-US" altLang="en-US" sz="2600" dirty="0">
              <a:latin typeface="UVN Chim Bi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93789"/>
      </p:ext>
    </p:extLst>
  </p:cSld>
  <p:clrMapOvr>
    <a:masterClrMapping/>
  </p:clrMapOvr>
  <p:transition spd="med" advClick="0" advTm="123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572000" cy="4171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2" y="914401"/>
            <a:ext cx="4419598" cy="417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96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Thửa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ruộng</a:t>
            </a:r>
            <a:r>
              <a:rPr lang="en-US" dirty="0">
                <a:solidFill>
                  <a:srgbClr val="FF0000"/>
                </a:solidFill>
              </a:rPr>
              <a:t> 1: </a:t>
            </a:r>
          </a:p>
          <a:p>
            <a:r>
              <a:rPr lang="en-US" dirty="0" err="1">
                <a:solidFill>
                  <a:srgbClr val="FF0000"/>
                </a:solidFill>
              </a:rPr>
              <a:t>Chưa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359" y="127795"/>
            <a:ext cx="226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 err="1">
                <a:solidFill>
                  <a:srgbClr val="FF0000"/>
                </a:solidFill>
              </a:rPr>
              <a:t>Thửa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ruộng</a:t>
            </a:r>
            <a:r>
              <a:rPr lang="en-US" dirty="0">
                <a:solidFill>
                  <a:srgbClr val="FF0000"/>
                </a:solidFill>
              </a:rPr>
              <a:t> 2: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36418" y="5214473"/>
            <a:ext cx="8478982" cy="1643527"/>
          </a:xfrm>
          <a:prstGeom prst="rect">
            <a:avLst/>
          </a:prstGeom>
          <a:solidFill>
            <a:srgbClr val="CEC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Thửa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ất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xốp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thoáng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Cỏ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Sâu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dễ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Thửa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</a:rPr>
              <a:t> 2: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ất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xốp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thoáng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ít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cỏ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dại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âu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ít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28600"/>
            <a:ext cx="7085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THẢO LUẬN NHÓM TRONG THỜI GIAN 3 PHÚT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8305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nghiên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cứu</a:t>
            </a:r>
            <a:r>
              <a:rPr lang="en-US" sz="2800" dirty="0" smtClean="0">
                <a:solidFill>
                  <a:srgbClr val="FF0000"/>
                </a:solidFill>
              </a:rPr>
              <a:t> SGK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phiếu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r>
              <a:rPr lang="en-US" sz="2800" b="1" i="1" u="sng" dirty="0" err="1" smtClean="0"/>
              <a:t>Câu</a:t>
            </a:r>
            <a:r>
              <a:rPr lang="en-US" sz="2800" b="1" i="1" u="sng" dirty="0" smtClean="0"/>
              <a:t> 1</a:t>
            </a:r>
            <a:r>
              <a:rPr lang="en-US" sz="2800" i="1" dirty="0" smtClean="0"/>
              <a:t>: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.</a:t>
            </a:r>
          </a:p>
          <a:p>
            <a:r>
              <a:rPr lang="en-US" sz="2800" b="1" i="1" u="sng" dirty="0" smtClean="0"/>
              <a:t>Câu2: 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b="1" i="1" u="sng" dirty="0" err="1" smtClean="0"/>
              <a:t>Câu</a:t>
            </a:r>
            <a:r>
              <a:rPr lang="en-US" sz="2800" b="1" i="1" u="sng" dirty="0" smtClean="0"/>
              <a:t> 3: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tiến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cày</a:t>
            </a:r>
            <a:r>
              <a:rPr lang="en-US" sz="2800" dirty="0" smtClean="0"/>
              <a:t>, </a:t>
            </a:r>
            <a:r>
              <a:rPr lang="en-US" sz="2800" dirty="0" err="1" smtClean="0"/>
              <a:t>bừa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1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0066"/>
              </p:ext>
            </p:extLst>
          </p:nvPr>
        </p:nvGraphicFramePr>
        <p:xfrm>
          <a:off x="746992" y="149833"/>
          <a:ext cx="7939808" cy="6506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1808">
                  <a:extLst>
                    <a:ext uri="{9D8B030D-6E8A-4147-A177-3AD203B41FA5}">
                      <a16:colId xmlns:a16="http://schemas.microsoft.com/office/drawing/2014/main" xmlns="" val="2359183108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xmlns="" val="199815671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331813215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CÂU HỎI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ĐÁP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ÁN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BIỂU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ĐIỂM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878051"/>
                  </a:ext>
                </a:extLst>
              </a:tr>
              <a:tr h="85359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ysClr val="windowText" lastClr="000000"/>
                          </a:solidFill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1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1. </a:t>
                      </a:r>
                      <a:r>
                        <a:rPr lang="en-US" sz="2000" dirty="0" err="1" smtClean="0">
                          <a:solidFill>
                            <a:sysClr val="windowText" lastClr="000000"/>
                          </a:solidFill>
                        </a:rPr>
                        <a:t>Cày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endParaRPr lang="en-US" sz="2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2.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Bừa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đập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endParaRPr lang="en-US" sz="2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Lên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luống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503005"/>
                  </a:ext>
                </a:extLst>
              </a:tr>
              <a:tr h="85359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Câu</a:t>
                      </a:r>
                      <a:r>
                        <a:rPr lang="en-US" sz="2000" baseline="0" dirty="0" smtClean="0"/>
                        <a:t> 2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ysClr val="windowText" lastClr="000000"/>
                          </a:solidFill>
                        </a:rPr>
                        <a:t>Cày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: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Xáo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trộn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lớp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mặt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ở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độ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sâu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20 -30 cm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Làm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cho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tơi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xốp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thoáng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khí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vùi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lấp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cỏ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dại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389954"/>
                  </a:ext>
                </a:extLst>
              </a:tr>
              <a:tr h="8535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ysClr val="windowText" lastClr="000000"/>
                          </a:solidFill>
                        </a:rPr>
                        <a:t>Bừa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đập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+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Làm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nhỏ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thu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gom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cỏ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dại</a:t>
                      </a:r>
                      <a:endParaRPr lang="en-US" sz="2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+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Trộn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đều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phân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san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phẳng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ruộng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185493"/>
                  </a:ext>
                </a:extLst>
              </a:tr>
              <a:tr h="8535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Lên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luống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+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Dễ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chăm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sóc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chống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ngập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úng</a:t>
                      </a:r>
                      <a:endParaRPr lang="en-US" sz="20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+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Tạo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tầng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đất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dày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cho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cây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sinh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trưởng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phát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triển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006407"/>
                  </a:ext>
                </a:extLst>
              </a:tr>
              <a:tr h="853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Câu</a:t>
                      </a:r>
                      <a:r>
                        <a:rPr lang="en-US" sz="2000" baseline="0" dirty="0" smtClean="0"/>
                        <a:t> 3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ysClr val="windowText" lastClr="000000"/>
                          </a:solidFill>
                        </a:rPr>
                        <a:t>Côn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cụ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thủ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công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cái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cày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cái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bừa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cào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  <a:p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Công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cụ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cơ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giới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Máy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cày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máy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</a:rPr>
                        <a:t>bừa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0,5 </a:t>
                      </a:r>
                      <a:r>
                        <a:rPr lang="en-US" sz="180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0,5 </a:t>
                      </a:r>
                      <a:r>
                        <a:rPr lang="en-US" sz="1800" dirty="0" err="1" smtClean="0">
                          <a:solidFill>
                            <a:sysClr val="windowText" lastClr="000000"/>
                          </a:solidFill>
                        </a:rPr>
                        <a:t>điểm</a:t>
                      </a:r>
                      <a:endParaRPr lang="en-US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094462"/>
                  </a:ext>
                </a:extLst>
              </a:tr>
              <a:tr h="9283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100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2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 descr="9k="/>
          <p:cNvSpPr>
            <a:spLocks noChangeAspect="1" noChangeArrowheads="1"/>
          </p:cNvSpPr>
          <p:nvPr/>
        </p:nvSpPr>
        <p:spPr bwMode="auto">
          <a:xfrm>
            <a:off x="4419600" y="33147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5" name="Picture 7" descr="May%20cay%20NTO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825"/>
            <a:ext cx="4267200" cy="58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019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CÀY ĐẤT DÙNG CÔNG CỤ CƠ GIỚI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91" y="69825"/>
            <a:ext cx="4191000" cy="5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8" y="228600"/>
            <a:ext cx="6449291" cy="477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486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BỪA ĐẤT DÙNG CÔNG CỤ CƠ GIỚI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1"/>
            <a:ext cx="403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5638800"/>
            <a:ext cx="5334000" cy="895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LÊN LUỐNG (LIẾP)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1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1409</TotalTime>
  <Words>697</Words>
  <Application>Microsoft Office PowerPoint</Application>
  <PresentationFormat>On-screen Show (4:3)</PresentationFormat>
  <Paragraphs>147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85</cp:revision>
  <dcterms:created xsi:type="dcterms:W3CDTF">2017-12-06T11:50:48Z</dcterms:created>
  <dcterms:modified xsi:type="dcterms:W3CDTF">2020-12-15T00:38:20Z</dcterms:modified>
</cp:coreProperties>
</file>