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9" r:id="rId2"/>
    <p:sldId id="260" r:id="rId3"/>
    <p:sldId id="261" r:id="rId4"/>
    <p:sldId id="258" r:id="rId5"/>
    <p:sldId id="263" r:id="rId6"/>
    <p:sldId id="264" r:id="rId7"/>
    <p:sldId id="272" r:id="rId8"/>
    <p:sldId id="262" r:id="rId9"/>
    <p:sldId id="266" r:id="rId10"/>
    <p:sldId id="267" r:id="rId11"/>
    <p:sldId id="268" r:id="rId12"/>
    <p:sldId id="271" r:id="rId13"/>
    <p:sldId id="273" r:id="rId14"/>
    <p:sldId id="269" r:id="rId15"/>
    <p:sldId id="279" r:id="rId16"/>
    <p:sldId id="278" r:id="rId17"/>
    <p:sldId id="274" r:id="rId18"/>
    <p:sldId id="276" r:id="rId19"/>
    <p:sldId id="27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11B3"/>
    <a:srgbClr val="1F747D"/>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FAE36C-C5C8-49D7-A55C-723B6E1C7438}" type="datetimeFigureOut">
              <a:rPr lang="en-US" smtClean="0"/>
              <a:t>10/31/2020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01DAEDA-9D4C-485C-A602-94F404ED88EE}" type="slidenum">
              <a:rPr lang="en-US" smtClean="0"/>
              <a:t>‹#›</a:t>
            </a:fld>
            <a:endParaRPr lang="en-US"/>
          </a:p>
        </p:txBody>
      </p:sp>
    </p:spTree>
    <p:extLst>
      <p:ext uri="{BB962C8B-B14F-4D97-AF65-F5344CB8AC3E}">
        <p14:creationId xmlns:p14="http://schemas.microsoft.com/office/powerpoint/2010/main" val="2242955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AEE130-8F59-420F-A390-13190367ED1B}" type="datetimeFigureOut">
              <a:rPr lang="en-US" smtClean="0"/>
              <a:t>10/31/2020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C59A46-8DC5-4B43-956A-8BD61216EF02}" type="slidenum">
              <a:rPr lang="en-US" smtClean="0"/>
              <a:t>‹#›</a:t>
            </a:fld>
            <a:endParaRPr lang="en-US"/>
          </a:p>
        </p:txBody>
      </p:sp>
    </p:spTree>
    <p:extLst>
      <p:ext uri="{BB962C8B-B14F-4D97-AF65-F5344CB8AC3E}">
        <p14:creationId xmlns:p14="http://schemas.microsoft.com/office/powerpoint/2010/main" val="76658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C59A46-8DC5-4B43-956A-8BD61216EF02}" type="slidenum">
              <a:rPr lang="en-US" smtClean="0"/>
              <a:t>3</a:t>
            </a:fld>
            <a:endParaRPr lang="en-US"/>
          </a:p>
        </p:txBody>
      </p:sp>
    </p:spTree>
    <p:extLst>
      <p:ext uri="{BB962C8B-B14F-4D97-AF65-F5344CB8AC3E}">
        <p14:creationId xmlns:p14="http://schemas.microsoft.com/office/powerpoint/2010/main" val="3503300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fld id="{F8E2D602-8D13-4BA7-8490-41A75DEC4FA1}" type="slidenum">
              <a:rPr lang="vi-VN" sz="1200"/>
              <a:pPr eaLnBrk="1" hangingPunct="1"/>
              <a:t>17</a:t>
            </a:fld>
            <a:endParaRPr lang="vi-VN" sz="1200"/>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vi-V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C651E5-F153-4FBC-9BE1-654D45DC011D}"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66162-CD90-44F3-813D-440839B373D4}" type="slidenum">
              <a:rPr lang="en-US" smtClean="0"/>
              <a:t>‹#›</a:t>
            </a:fld>
            <a:endParaRPr lang="en-US"/>
          </a:p>
        </p:txBody>
      </p:sp>
    </p:spTree>
    <p:extLst>
      <p:ext uri="{BB962C8B-B14F-4D97-AF65-F5344CB8AC3E}">
        <p14:creationId xmlns:p14="http://schemas.microsoft.com/office/powerpoint/2010/main" val="1311462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C651E5-F153-4FBC-9BE1-654D45DC011D}"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66162-CD90-44F3-813D-440839B373D4}" type="slidenum">
              <a:rPr lang="en-US" smtClean="0"/>
              <a:t>‹#›</a:t>
            </a:fld>
            <a:endParaRPr lang="en-US"/>
          </a:p>
        </p:txBody>
      </p:sp>
    </p:spTree>
    <p:extLst>
      <p:ext uri="{BB962C8B-B14F-4D97-AF65-F5344CB8AC3E}">
        <p14:creationId xmlns:p14="http://schemas.microsoft.com/office/powerpoint/2010/main" val="360989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C651E5-F153-4FBC-9BE1-654D45DC011D}"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66162-CD90-44F3-813D-440839B373D4}" type="slidenum">
              <a:rPr lang="en-US" smtClean="0"/>
              <a:t>‹#›</a:t>
            </a:fld>
            <a:endParaRPr lang="en-US"/>
          </a:p>
        </p:txBody>
      </p:sp>
    </p:spTree>
    <p:extLst>
      <p:ext uri="{BB962C8B-B14F-4D97-AF65-F5344CB8AC3E}">
        <p14:creationId xmlns:p14="http://schemas.microsoft.com/office/powerpoint/2010/main" val="4069055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046174A3-19A6-4351-AE0E-91FAF353EDCA}" type="slidenum">
              <a:rPr lang="en-US"/>
              <a:pPr/>
              <a:t>‹#›</a:t>
            </a:fld>
            <a:endParaRPr lang="en-US"/>
          </a:p>
        </p:txBody>
      </p:sp>
    </p:spTree>
    <p:extLst>
      <p:ext uri="{BB962C8B-B14F-4D97-AF65-F5344CB8AC3E}">
        <p14:creationId xmlns:p14="http://schemas.microsoft.com/office/powerpoint/2010/main" val="3835128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C651E5-F153-4FBC-9BE1-654D45DC011D}"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66162-CD90-44F3-813D-440839B373D4}" type="slidenum">
              <a:rPr lang="en-US" smtClean="0"/>
              <a:t>‹#›</a:t>
            </a:fld>
            <a:endParaRPr lang="en-US"/>
          </a:p>
        </p:txBody>
      </p:sp>
    </p:spTree>
    <p:extLst>
      <p:ext uri="{BB962C8B-B14F-4D97-AF65-F5344CB8AC3E}">
        <p14:creationId xmlns:p14="http://schemas.microsoft.com/office/powerpoint/2010/main" val="865523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C651E5-F153-4FBC-9BE1-654D45DC011D}" type="datetimeFigureOut">
              <a:rPr lang="en-US" smtClean="0"/>
              <a:t>10/31/2020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66162-CD90-44F3-813D-440839B373D4}" type="slidenum">
              <a:rPr lang="en-US" smtClean="0"/>
              <a:t>‹#›</a:t>
            </a:fld>
            <a:endParaRPr lang="en-US"/>
          </a:p>
        </p:txBody>
      </p:sp>
    </p:spTree>
    <p:extLst>
      <p:ext uri="{BB962C8B-B14F-4D97-AF65-F5344CB8AC3E}">
        <p14:creationId xmlns:p14="http://schemas.microsoft.com/office/powerpoint/2010/main" val="2274720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C651E5-F153-4FBC-9BE1-654D45DC011D}" type="datetimeFigureOut">
              <a:rPr lang="en-US" smtClean="0"/>
              <a:t>10/31/2020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66162-CD90-44F3-813D-440839B373D4}" type="slidenum">
              <a:rPr lang="en-US" smtClean="0"/>
              <a:t>‹#›</a:t>
            </a:fld>
            <a:endParaRPr lang="en-US"/>
          </a:p>
        </p:txBody>
      </p:sp>
    </p:spTree>
    <p:extLst>
      <p:ext uri="{BB962C8B-B14F-4D97-AF65-F5344CB8AC3E}">
        <p14:creationId xmlns:p14="http://schemas.microsoft.com/office/powerpoint/2010/main" val="425659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C651E5-F153-4FBC-9BE1-654D45DC011D}" type="datetimeFigureOut">
              <a:rPr lang="en-US" smtClean="0"/>
              <a:t>10/31/2020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66162-CD90-44F3-813D-440839B373D4}" type="slidenum">
              <a:rPr lang="en-US" smtClean="0"/>
              <a:t>‹#›</a:t>
            </a:fld>
            <a:endParaRPr lang="en-US"/>
          </a:p>
        </p:txBody>
      </p:sp>
    </p:spTree>
    <p:extLst>
      <p:ext uri="{BB962C8B-B14F-4D97-AF65-F5344CB8AC3E}">
        <p14:creationId xmlns:p14="http://schemas.microsoft.com/office/powerpoint/2010/main" val="2816838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C651E5-F153-4FBC-9BE1-654D45DC011D}" type="datetimeFigureOut">
              <a:rPr lang="en-US" smtClean="0"/>
              <a:t>10/31/2020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66162-CD90-44F3-813D-440839B373D4}" type="slidenum">
              <a:rPr lang="en-US" smtClean="0"/>
              <a:t>‹#›</a:t>
            </a:fld>
            <a:endParaRPr lang="en-US"/>
          </a:p>
        </p:txBody>
      </p:sp>
    </p:spTree>
    <p:extLst>
      <p:ext uri="{BB962C8B-B14F-4D97-AF65-F5344CB8AC3E}">
        <p14:creationId xmlns:p14="http://schemas.microsoft.com/office/powerpoint/2010/main" val="2447031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C651E5-F153-4FBC-9BE1-654D45DC011D}" type="datetimeFigureOut">
              <a:rPr lang="en-US" smtClean="0"/>
              <a:t>10/31/2020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66162-CD90-44F3-813D-440839B373D4}" type="slidenum">
              <a:rPr lang="en-US" smtClean="0"/>
              <a:t>‹#›</a:t>
            </a:fld>
            <a:endParaRPr lang="en-US"/>
          </a:p>
        </p:txBody>
      </p:sp>
    </p:spTree>
    <p:extLst>
      <p:ext uri="{BB962C8B-B14F-4D97-AF65-F5344CB8AC3E}">
        <p14:creationId xmlns:p14="http://schemas.microsoft.com/office/powerpoint/2010/main" val="4205445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C651E5-F153-4FBC-9BE1-654D45DC011D}" type="datetimeFigureOut">
              <a:rPr lang="en-US" smtClean="0"/>
              <a:t>10/31/2020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66162-CD90-44F3-813D-440839B373D4}" type="slidenum">
              <a:rPr lang="en-US" smtClean="0"/>
              <a:t>‹#›</a:t>
            </a:fld>
            <a:endParaRPr lang="en-US"/>
          </a:p>
        </p:txBody>
      </p:sp>
    </p:spTree>
    <p:extLst>
      <p:ext uri="{BB962C8B-B14F-4D97-AF65-F5344CB8AC3E}">
        <p14:creationId xmlns:p14="http://schemas.microsoft.com/office/powerpoint/2010/main" val="719850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C651E5-F153-4FBC-9BE1-654D45DC011D}" type="datetimeFigureOut">
              <a:rPr lang="en-US" smtClean="0"/>
              <a:t>10/31/2020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66162-CD90-44F3-813D-440839B373D4}" type="slidenum">
              <a:rPr lang="en-US" smtClean="0"/>
              <a:t>‹#›</a:t>
            </a:fld>
            <a:endParaRPr lang="en-US"/>
          </a:p>
        </p:txBody>
      </p:sp>
    </p:spTree>
    <p:extLst>
      <p:ext uri="{BB962C8B-B14F-4D97-AF65-F5344CB8AC3E}">
        <p14:creationId xmlns:p14="http://schemas.microsoft.com/office/powerpoint/2010/main" val="2062038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C651E5-F153-4FBC-9BE1-654D45DC011D}" type="datetimeFigureOut">
              <a:rPr lang="en-US" smtClean="0"/>
              <a:t>10/31/2020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566162-CD90-44F3-813D-440839B373D4}" type="slidenum">
              <a:rPr lang="en-US" smtClean="0"/>
              <a:t>‹#›</a:t>
            </a:fld>
            <a:endParaRPr lang="en-US"/>
          </a:p>
        </p:txBody>
      </p:sp>
    </p:spTree>
    <p:extLst>
      <p:ext uri="{BB962C8B-B14F-4D97-AF65-F5344CB8AC3E}">
        <p14:creationId xmlns:p14="http://schemas.microsoft.com/office/powerpoint/2010/main" val="148530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15.png"/><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2.wmf"/><Relationship Id="rId10" Type="http://schemas.openxmlformats.org/officeDocument/2006/relationships/image" Target="../media/image16.wmf"/><Relationship Id="rId4" Type="http://schemas.openxmlformats.org/officeDocument/2006/relationships/oleObject" Target="../embeddings/oleObject6.bin"/><Relationship Id="rId9" Type="http://schemas.openxmlformats.org/officeDocument/2006/relationships/image" Target="../media/image14.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15.png"/><Relationship Id="rId7" Type="http://schemas.openxmlformats.org/officeDocument/2006/relationships/image" Target="../media/image13.wmf"/><Relationship Id="rId12"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0.bin"/><Relationship Id="rId11" Type="http://schemas.openxmlformats.org/officeDocument/2006/relationships/oleObject" Target="../embeddings/oleObject12.bin"/><Relationship Id="rId5" Type="http://schemas.openxmlformats.org/officeDocument/2006/relationships/image" Target="../media/image12.wmf"/><Relationship Id="rId10" Type="http://schemas.openxmlformats.org/officeDocument/2006/relationships/image" Target="../media/image16.wmf"/><Relationship Id="rId4" Type="http://schemas.openxmlformats.org/officeDocument/2006/relationships/oleObject" Target="../embeddings/oleObject9.bin"/><Relationship Id="rId9" Type="http://schemas.openxmlformats.org/officeDocument/2006/relationships/image" Target="../media/image14.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15.png"/><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image" Target="../media/image19.wmf"/><Relationship Id="rId4" Type="http://schemas.openxmlformats.org/officeDocument/2006/relationships/oleObject" Target="../embeddings/oleObject13.bin"/><Relationship Id="rId9" Type="http://schemas.openxmlformats.org/officeDocument/2006/relationships/image" Target="../media/image14.wmf"/></Relationships>
</file>

<file path=ppt/slides/_rels/slide1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0.wmf"/><Relationship Id="rId4" Type="http://schemas.openxmlformats.org/officeDocument/2006/relationships/oleObject" Target="../embeddings/oleObject1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4.bin"/><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5" name="WordArt 3"/>
          <p:cNvSpPr>
            <a:spLocks noChangeArrowheads="1" noChangeShapeType="1" noTextEdit="1"/>
          </p:cNvSpPr>
          <p:nvPr/>
        </p:nvSpPr>
        <p:spPr bwMode="auto">
          <a:xfrm>
            <a:off x="152400" y="228600"/>
            <a:ext cx="1600200" cy="1524000"/>
          </a:xfrm>
          <a:prstGeom prst="rect">
            <a:avLst/>
          </a:prstGeom>
        </p:spPr>
        <p:txBody>
          <a:bodyPr spcFirstLastPara="1" wrap="none" fromWordArt="1">
            <a:prstTxWarp prst="textCircle">
              <a:avLst>
                <a:gd name="adj" fmla="val 10817148"/>
              </a:avLst>
            </a:prstTxWarp>
          </a:bodyPr>
          <a:lstStyle/>
          <a:p>
            <a:pPr algn="ctr"/>
            <a:r>
              <a:rPr lang="en-US" sz="3600" kern="10">
                <a:ln w="9525">
                  <a:solidFill>
                    <a:srgbClr val="FF99CC"/>
                  </a:solidFill>
                  <a:round/>
                  <a:headEnd/>
                  <a:tailEnd/>
                </a:ln>
                <a:solidFill>
                  <a:srgbClr val="FF99CC"/>
                </a:solidFill>
                <a:latin typeface="Times New Roman"/>
                <a:cs typeface="Times New Roman"/>
              </a:rPr>
              <a:t>ĐOÀN KẾT - CHĂM NGOAN - HỌC GIỎI-</a:t>
            </a:r>
          </a:p>
        </p:txBody>
      </p:sp>
      <p:sp>
        <p:nvSpPr>
          <p:cNvPr id="248836" name="Text Box 4"/>
          <p:cNvSpPr txBox="1">
            <a:spLocks noChangeArrowheads="1"/>
          </p:cNvSpPr>
          <p:nvPr/>
        </p:nvSpPr>
        <p:spPr bwMode="auto">
          <a:xfrm>
            <a:off x="533400" y="700088"/>
            <a:ext cx="8985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sz="2800" b="1" smtClean="0">
                <a:solidFill>
                  <a:srgbClr val="FF3300"/>
                </a:solidFill>
                <a:latin typeface="Times New Roman" pitchFamily="18" charset="0"/>
                <a:cs typeface="Arial" charset="0"/>
              </a:rPr>
              <a:t>8A3</a:t>
            </a:r>
            <a:endParaRPr lang="en-US" sz="2800" b="1" dirty="0">
              <a:solidFill>
                <a:srgbClr val="FF3300"/>
              </a:solidFill>
              <a:latin typeface="Times New Roman" pitchFamily="18" charset="0"/>
              <a:cs typeface="Arial" charset="0"/>
            </a:endParaRPr>
          </a:p>
        </p:txBody>
      </p:sp>
      <p:pic>
        <p:nvPicPr>
          <p:cNvPr id="248837" name="Picture 5" descr="BOOK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1813" y="3810000"/>
            <a:ext cx="2719387"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838" name="Picture 6" descr="eaglefloa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0"/>
            <a:ext cx="33528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8839" name="Picture 7" descr="eaglefloa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33528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9" name="Group 8"/>
          <p:cNvGrpSpPr>
            <a:grpSpLocks noChangeAspect="1"/>
          </p:cNvGrpSpPr>
          <p:nvPr/>
        </p:nvGrpSpPr>
        <p:grpSpPr bwMode="auto">
          <a:xfrm>
            <a:off x="101600" y="-692150"/>
            <a:ext cx="9118600" cy="8747125"/>
            <a:chOff x="-182" y="228"/>
            <a:chExt cx="5744" cy="5408"/>
          </a:xfrm>
        </p:grpSpPr>
        <p:sp>
          <p:nvSpPr>
            <p:cNvPr id="3081" name="AutoShape 9"/>
            <p:cNvSpPr>
              <a:spLocks noChangeAspect="1" noChangeArrowheads="1" noTextEdit="1"/>
            </p:cNvSpPr>
            <p:nvPr/>
          </p:nvSpPr>
          <p:spPr bwMode="auto">
            <a:xfrm>
              <a:off x="-182" y="1537"/>
              <a:ext cx="5616" cy="4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3082" name="Group 10"/>
            <p:cNvGrpSpPr>
              <a:grpSpLocks/>
            </p:cNvGrpSpPr>
            <p:nvPr/>
          </p:nvGrpSpPr>
          <p:grpSpPr bwMode="auto">
            <a:xfrm>
              <a:off x="42" y="228"/>
              <a:ext cx="5453" cy="4073"/>
              <a:chOff x="42" y="228"/>
              <a:chExt cx="5453" cy="4073"/>
            </a:xfrm>
          </p:grpSpPr>
          <p:sp>
            <p:nvSpPr>
              <p:cNvPr id="3290" name="Line 11"/>
              <p:cNvSpPr>
                <a:spLocks noChangeShapeType="1"/>
              </p:cNvSpPr>
              <p:nvPr/>
            </p:nvSpPr>
            <p:spPr bwMode="auto">
              <a:xfrm>
                <a:off x="4929" y="292"/>
                <a:ext cx="201" cy="4"/>
              </a:xfrm>
              <a:prstGeom prst="line">
                <a:avLst/>
              </a:prstGeom>
              <a:noFill/>
              <a:ln w="6350">
                <a:solidFill>
                  <a:srgbClr val="006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1" name="Freeform 13"/>
              <p:cNvSpPr>
                <a:spLocks/>
              </p:cNvSpPr>
              <p:nvPr/>
            </p:nvSpPr>
            <p:spPr bwMode="auto">
              <a:xfrm>
                <a:off x="4933" y="255"/>
                <a:ext cx="147" cy="22"/>
              </a:xfrm>
              <a:custGeom>
                <a:avLst/>
                <a:gdLst>
                  <a:gd name="T0" fmla="*/ 0 w 147"/>
                  <a:gd name="T1" fmla="*/ 0 h 22"/>
                  <a:gd name="T2" fmla="*/ 9 w 147"/>
                  <a:gd name="T3" fmla="*/ 3 h 22"/>
                  <a:gd name="T4" fmla="*/ 30 w 147"/>
                  <a:gd name="T5" fmla="*/ 7 h 22"/>
                  <a:gd name="T6" fmla="*/ 80 w 147"/>
                  <a:gd name="T7" fmla="*/ 15 h 22"/>
                  <a:gd name="T8" fmla="*/ 126 w 147"/>
                  <a:gd name="T9" fmla="*/ 22 h 22"/>
                  <a:gd name="T10" fmla="*/ 143 w 147"/>
                  <a:gd name="T11" fmla="*/ 22 h 22"/>
                  <a:gd name="T12" fmla="*/ 147 w 147"/>
                  <a:gd name="T13" fmla="*/ 22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7" h="22">
                    <a:moveTo>
                      <a:pt x="0" y="0"/>
                    </a:moveTo>
                    <a:lnTo>
                      <a:pt x="9" y="3"/>
                    </a:lnTo>
                    <a:lnTo>
                      <a:pt x="30" y="7"/>
                    </a:lnTo>
                    <a:lnTo>
                      <a:pt x="80" y="15"/>
                    </a:lnTo>
                    <a:lnTo>
                      <a:pt x="126" y="22"/>
                    </a:lnTo>
                    <a:lnTo>
                      <a:pt x="143" y="22"/>
                    </a:lnTo>
                    <a:lnTo>
                      <a:pt x="147" y="22"/>
                    </a:lnTo>
                  </a:path>
                </a:pathLst>
              </a:custGeom>
              <a:noFill/>
              <a:ln w="6350">
                <a:solidFill>
                  <a:srgbClr val="006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2" name="Line 14"/>
              <p:cNvSpPr>
                <a:spLocks noChangeShapeType="1"/>
              </p:cNvSpPr>
              <p:nvPr/>
            </p:nvSpPr>
            <p:spPr bwMode="auto">
              <a:xfrm>
                <a:off x="5093" y="240"/>
                <a:ext cx="108" cy="74"/>
              </a:xfrm>
              <a:prstGeom prst="line">
                <a:avLst/>
              </a:prstGeom>
              <a:noFill/>
              <a:ln w="6350">
                <a:solidFill>
                  <a:srgbClr val="006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3" name="Freeform 15"/>
              <p:cNvSpPr>
                <a:spLocks/>
              </p:cNvSpPr>
              <p:nvPr/>
            </p:nvSpPr>
            <p:spPr bwMode="auto">
              <a:xfrm>
                <a:off x="4984" y="240"/>
                <a:ext cx="511" cy="175"/>
              </a:xfrm>
              <a:custGeom>
                <a:avLst/>
                <a:gdLst>
                  <a:gd name="T0" fmla="*/ 0 w 511"/>
                  <a:gd name="T1" fmla="*/ 0 h 175"/>
                  <a:gd name="T2" fmla="*/ 8 w 511"/>
                  <a:gd name="T3" fmla="*/ 3 h 175"/>
                  <a:gd name="T4" fmla="*/ 25 w 511"/>
                  <a:gd name="T5" fmla="*/ 11 h 175"/>
                  <a:gd name="T6" fmla="*/ 50 w 511"/>
                  <a:gd name="T7" fmla="*/ 18 h 175"/>
                  <a:gd name="T8" fmla="*/ 83 w 511"/>
                  <a:gd name="T9" fmla="*/ 30 h 175"/>
                  <a:gd name="T10" fmla="*/ 121 w 511"/>
                  <a:gd name="T11" fmla="*/ 44 h 175"/>
                  <a:gd name="T12" fmla="*/ 163 w 511"/>
                  <a:gd name="T13" fmla="*/ 59 h 175"/>
                  <a:gd name="T14" fmla="*/ 259 w 511"/>
                  <a:gd name="T15" fmla="*/ 89 h 175"/>
                  <a:gd name="T16" fmla="*/ 351 w 511"/>
                  <a:gd name="T17" fmla="*/ 123 h 175"/>
                  <a:gd name="T18" fmla="*/ 393 w 511"/>
                  <a:gd name="T19" fmla="*/ 138 h 175"/>
                  <a:gd name="T20" fmla="*/ 431 w 511"/>
                  <a:gd name="T21" fmla="*/ 149 h 175"/>
                  <a:gd name="T22" fmla="*/ 464 w 511"/>
                  <a:gd name="T23" fmla="*/ 160 h 175"/>
                  <a:gd name="T24" fmla="*/ 490 w 511"/>
                  <a:gd name="T25" fmla="*/ 168 h 175"/>
                  <a:gd name="T26" fmla="*/ 506 w 511"/>
                  <a:gd name="T27" fmla="*/ 175 h 175"/>
                  <a:gd name="T28" fmla="*/ 511 w 511"/>
                  <a:gd name="T29" fmla="*/ 175 h 1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11" h="175">
                    <a:moveTo>
                      <a:pt x="0" y="0"/>
                    </a:moveTo>
                    <a:lnTo>
                      <a:pt x="8" y="3"/>
                    </a:lnTo>
                    <a:lnTo>
                      <a:pt x="25" y="11"/>
                    </a:lnTo>
                    <a:lnTo>
                      <a:pt x="50" y="18"/>
                    </a:lnTo>
                    <a:lnTo>
                      <a:pt x="83" y="30"/>
                    </a:lnTo>
                    <a:lnTo>
                      <a:pt x="121" y="44"/>
                    </a:lnTo>
                    <a:lnTo>
                      <a:pt x="163" y="59"/>
                    </a:lnTo>
                    <a:lnTo>
                      <a:pt x="259" y="89"/>
                    </a:lnTo>
                    <a:lnTo>
                      <a:pt x="351" y="123"/>
                    </a:lnTo>
                    <a:lnTo>
                      <a:pt x="393" y="138"/>
                    </a:lnTo>
                    <a:lnTo>
                      <a:pt x="431" y="149"/>
                    </a:lnTo>
                    <a:lnTo>
                      <a:pt x="464" y="160"/>
                    </a:lnTo>
                    <a:lnTo>
                      <a:pt x="490" y="168"/>
                    </a:lnTo>
                    <a:lnTo>
                      <a:pt x="506" y="175"/>
                    </a:lnTo>
                    <a:lnTo>
                      <a:pt x="511" y="175"/>
                    </a:lnTo>
                  </a:path>
                </a:pathLst>
              </a:custGeom>
              <a:noFill/>
              <a:ln w="6350">
                <a:solidFill>
                  <a:srgbClr val="006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4" name="Freeform 16"/>
              <p:cNvSpPr>
                <a:spLocks/>
              </p:cNvSpPr>
              <p:nvPr/>
            </p:nvSpPr>
            <p:spPr bwMode="auto">
              <a:xfrm>
                <a:off x="5080" y="228"/>
                <a:ext cx="25" cy="23"/>
              </a:xfrm>
              <a:custGeom>
                <a:avLst/>
                <a:gdLst>
                  <a:gd name="T0" fmla="*/ 17 w 25"/>
                  <a:gd name="T1" fmla="*/ 23 h 23"/>
                  <a:gd name="T2" fmla="*/ 4 w 25"/>
                  <a:gd name="T3" fmla="*/ 23 h 23"/>
                  <a:gd name="T4" fmla="*/ 0 w 25"/>
                  <a:gd name="T5" fmla="*/ 19 h 23"/>
                  <a:gd name="T6" fmla="*/ 0 w 25"/>
                  <a:gd name="T7" fmla="*/ 8 h 23"/>
                  <a:gd name="T8" fmla="*/ 8 w 25"/>
                  <a:gd name="T9" fmla="*/ 4 h 23"/>
                  <a:gd name="T10" fmla="*/ 21 w 25"/>
                  <a:gd name="T11" fmla="*/ 0 h 23"/>
                  <a:gd name="T12" fmla="*/ 25 w 25"/>
                  <a:gd name="T13" fmla="*/ 8 h 23"/>
                  <a:gd name="T14" fmla="*/ 25 w 25"/>
                  <a:gd name="T15" fmla="*/ 19 h 23"/>
                  <a:gd name="T16" fmla="*/ 17 w 25"/>
                  <a:gd name="T17" fmla="*/ 23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23">
                    <a:moveTo>
                      <a:pt x="17" y="23"/>
                    </a:moveTo>
                    <a:lnTo>
                      <a:pt x="4" y="23"/>
                    </a:lnTo>
                    <a:lnTo>
                      <a:pt x="0" y="19"/>
                    </a:lnTo>
                    <a:lnTo>
                      <a:pt x="0" y="8"/>
                    </a:lnTo>
                    <a:lnTo>
                      <a:pt x="8" y="4"/>
                    </a:lnTo>
                    <a:lnTo>
                      <a:pt x="21" y="0"/>
                    </a:lnTo>
                    <a:lnTo>
                      <a:pt x="25" y="8"/>
                    </a:lnTo>
                    <a:lnTo>
                      <a:pt x="25" y="19"/>
                    </a:lnTo>
                    <a:lnTo>
                      <a:pt x="17" y="23"/>
                    </a:lnTo>
                    <a:close/>
                  </a:path>
                </a:pathLst>
              </a:custGeom>
              <a:solidFill>
                <a:srgbClr val="B79F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5" name="Freeform 17"/>
              <p:cNvSpPr>
                <a:spLocks/>
              </p:cNvSpPr>
              <p:nvPr/>
            </p:nvSpPr>
            <p:spPr bwMode="auto">
              <a:xfrm>
                <a:off x="4971" y="228"/>
                <a:ext cx="25" cy="23"/>
              </a:xfrm>
              <a:custGeom>
                <a:avLst/>
                <a:gdLst>
                  <a:gd name="T0" fmla="*/ 17 w 25"/>
                  <a:gd name="T1" fmla="*/ 23 h 23"/>
                  <a:gd name="T2" fmla="*/ 4 w 25"/>
                  <a:gd name="T3" fmla="*/ 23 h 23"/>
                  <a:gd name="T4" fmla="*/ 0 w 25"/>
                  <a:gd name="T5" fmla="*/ 15 h 23"/>
                  <a:gd name="T6" fmla="*/ 0 w 25"/>
                  <a:gd name="T7" fmla="*/ 8 h 23"/>
                  <a:gd name="T8" fmla="*/ 8 w 25"/>
                  <a:gd name="T9" fmla="*/ 0 h 23"/>
                  <a:gd name="T10" fmla="*/ 21 w 25"/>
                  <a:gd name="T11" fmla="*/ 0 h 23"/>
                  <a:gd name="T12" fmla="*/ 25 w 25"/>
                  <a:gd name="T13" fmla="*/ 8 h 23"/>
                  <a:gd name="T14" fmla="*/ 25 w 25"/>
                  <a:gd name="T15" fmla="*/ 15 h 23"/>
                  <a:gd name="T16" fmla="*/ 17 w 25"/>
                  <a:gd name="T17" fmla="*/ 23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23">
                    <a:moveTo>
                      <a:pt x="17" y="23"/>
                    </a:moveTo>
                    <a:lnTo>
                      <a:pt x="4" y="23"/>
                    </a:lnTo>
                    <a:lnTo>
                      <a:pt x="0" y="15"/>
                    </a:lnTo>
                    <a:lnTo>
                      <a:pt x="0" y="8"/>
                    </a:lnTo>
                    <a:lnTo>
                      <a:pt x="8" y="0"/>
                    </a:lnTo>
                    <a:lnTo>
                      <a:pt x="21" y="0"/>
                    </a:lnTo>
                    <a:lnTo>
                      <a:pt x="25" y="8"/>
                    </a:lnTo>
                    <a:lnTo>
                      <a:pt x="25" y="15"/>
                    </a:lnTo>
                    <a:lnTo>
                      <a:pt x="17" y="23"/>
                    </a:lnTo>
                    <a:close/>
                  </a:path>
                </a:pathLst>
              </a:custGeom>
              <a:solidFill>
                <a:srgbClr val="B79F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6" name="Freeform 18"/>
              <p:cNvSpPr>
                <a:spLocks/>
              </p:cNvSpPr>
              <p:nvPr/>
            </p:nvSpPr>
            <p:spPr bwMode="auto">
              <a:xfrm>
                <a:off x="4921" y="236"/>
                <a:ext cx="29" cy="22"/>
              </a:xfrm>
              <a:custGeom>
                <a:avLst/>
                <a:gdLst>
                  <a:gd name="T0" fmla="*/ 17 w 29"/>
                  <a:gd name="T1" fmla="*/ 22 h 22"/>
                  <a:gd name="T2" fmla="*/ 8 w 29"/>
                  <a:gd name="T3" fmla="*/ 22 h 22"/>
                  <a:gd name="T4" fmla="*/ 0 w 29"/>
                  <a:gd name="T5" fmla="*/ 15 h 22"/>
                  <a:gd name="T6" fmla="*/ 4 w 29"/>
                  <a:gd name="T7" fmla="*/ 7 h 22"/>
                  <a:gd name="T8" fmla="*/ 12 w 29"/>
                  <a:gd name="T9" fmla="*/ 0 h 22"/>
                  <a:gd name="T10" fmla="*/ 25 w 29"/>
                  <a:gd name="T11" fmla="*/ 0 h 22"/>
                  <a:gd name="T12" fmla="*/ 29 w 29"/>
                  <a:gd name="T13" fmla="*/ 7 h 22"/>
                  <a:gd name="T14" fmla="*/ 29 w 29"/>
                  <a:gd name="T15" fmla="*/ 15 h 22"/>
                  <a:gd name="T16" fmla="*/ 17 w 29"/>
                  <a:gd name="T17" fmla="*/ 22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22">
                    <a:moveTo>
                      <a:pt x="17" y="22"/>
                    </a:moveTo>
                    <a:lnTo>
                      <a:pt x="8" y="22"/>
                    </a:lnTo>
                    <a:lnTo>
                      <a:pt x="0" y="15"/>
                    </a:lnTo>
                    <a:lnTo>
                      <a:pt x="4" y="7"/>
                    </a:lnTo>
                    <a:lnTo>
                      <a:pt x="12" y="0"/>
                    </a:lnTo>
                    <a:lnTo>
                      <a:pt x="25" y="0"/>
                    </a:lnTo>
                    <a:lnTo>
                      <a:pt x="29" y="7"/>
                    </a:lnTo>
                    <a:lnTo>
                      <a:pt x="29" y="15"/>
                    </a:lnTo>
                    <a:lnTo>
                      <a:pt x="17" y="22"/>
                    </a:lnTo>
                    <a:close/>
                  </a:path>
                </a:pathLst>
              </a:custGeom>
              <a:solidFill>
                <a:srgbClr val="B79F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 name="Freeform 19"/>
              <p:cNvSpPr>
                <a:spLocks/>
              </p:cNvSpPr>
              <p:nvPr/>
            </p:nvSpPr>
            <p:spPr bwMode="auto">
              <a:xfrm>
                <a:off x="4917" y="281"/>
                <a:ext cx="29" cy="22"/>
              </a:xfrm>
              <a:custGeom>
                <a:avLst/>
                <a:gdLst>
                  <a:gd name="T0" fmla="*/ 16 w 29"/>
                  <a:gd name="T1" fmla="*/ 22 h 22"/>
                  <a:gd name="T2" fmla="*/ 8 w 29"/>
                  <a:gd name="T3" fmla="*/ 22 h 22"/>
                  <a:gd name="T4" fmla="*/ 0 w 29"/>
                  <a:gd name="T5" fmla="*/ 18 h 22"/>
                  <a:gd name="T6" fmla="*/ 4 w 29"/>
                  <a:gd name="T7" fmla="*/ 7 h 22"/>
                  <a:gd name="T8" fmla="*/ 12 w 29"/>
                  <a:gd name="T9" fmla="*/ 0 h 22"/>
                  <a:gd name="T10" fmla="*/ 21 w 29"/>
                  <a:gd name="T11" fmla="*/ 0 h 22"/>
                  <a:gd name="T12" fmla="*/ 29 w 29"/>
                  <a:gd name="T13" fmla="*/ 7 h 22"/>
                  <a:gd name="T14" fmla="*/ 25 w 29"/>
                  <a:gd name="T15" fmla="*/ 15 h 22"/>
                  <a:gd name="T16" fmla="*/ 16 w 29"/>
                  <a:gd name="T17" fmla="*/ 22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22">
                    <a:moveTo>
                      <a:pt x="16" y="22"/>
                    </a:moveTo>
                    <a:lnTo>
                      <a:pt x="8" y="22"/>
                    </a:lnTo>
                    <a:lnTo>
                      <a:pt x="0" y="18"/>
                    </a:lnTo>
                    <a:lnTo>
                      <a:pt x="4" y="7"/>
                    </a:lnTo>
                    <a:lnTo>
                      <a:pt x="12" y="0"/>
                    </a:lnTo>
                    <a:lnTo>
                      <a:pt x="21" y="0"/>
                    </a:lnTo>
                    <a:lnTo>
                      <a:pt x="29" y="7"/>
                    </a:lnTo>
                    <a:lnTo>
                      <a:pt x="25" y="15"/>
                    </a:lnTo>
                    <a:lnTo>
                      <a:pt x="16" y="22"/>
                    </a:lnTo>
                    <a:close/>
                  </a:path>
                </a:pathLst>
              </a:custGeom>
              <a:solidFill>
                <a:srgbClr val="B79F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8" name="Freeform 20"/>
              <p:cNvSpPr>
                <a:spLocks/>
              </p:cNvSpPr>
              <p:nvPr/>
            </p:nvSpPr>
            <p:spPr bwMode="auto">
              <a:xfrm>
                <a:off x="5055" y="314"/>
                <a:ext cx="29" cy="26"/>
              </a:xfrm>
              <a:custGeom>
                <a:avLst/>
                <a:gdLst>
                  <a:gd name="T0" fmla="*/ 17 w 29"/>
                  <a:gd name="T1" fmla="*/ 23 h 26"/>
                  <a:gd name="T2" fmla="*/ 4 w 29"/>
                  <a:gd name="T3" fmla="*/ 26 h 26"/>
                  <a:gd name="T4" fmla="*/ 0 w 29"/>
                  <a:gd name="T5" fmla="*/ 19 h 26"/>
                  <a:gd name="T6" fmla="*/ 0 w 29"/>
                  <a:gd name="T7" fmla="*/ 8 h 26"/>
                  <a:gd name="T8" fmla="*/ 8 w 29"/>
                  <a:gd name="T9" fmla="*/ 0 h 26"/>
                  <a:gd name="T10" fmla="*/ 21 w 29"/>
                  <a:gd name="T11" fmla="*/ 0 h 26"/>
                  <a:gd name="T12" fmla="*/ 29 w 29"/>
                  <a:gd name="T13" fmla="*/ 8 h 26"/>
                  <a:gd name="T14" fmla="*/ 25 w 29"/>
                  <a:gd name="T15" fmla="*/ 15 h 26"/>
                  <a:gd name="T16" fmla="*/ 17 w 29"/>
                  <a:gd name="T17" fmla="*/ 23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26">
                    <a:moveTo>
                      <a:pt x="17" y="23"/>
                    </a:moveTo>
                    <a:lnTo>
                      <a:pt x="4" y="26"/>
                    </a:lnTo>
                    <a:lnTo>
                      <a:pt x="0" y="19"/>
                    </a:lnTo>
                    <a:lnTo>
                      <a:pt x="0" y="8"/>
                    </a:lnTo>
                    <a:lnTo>
                      <a:pt x="8" y="0"/>
                    </a:lnTo>
                    <a:lnTo>
                      <a:pt x="21" y="0"/>
                    </a:lnTo>
                    <a:lnTo>
                      <a:pt x="29" y="8"/>
                    </a:lnTo>
                    <a:lnTo>
                      <a:pt x="25" y="15"/>
                    </a:lnTo>
                    <a:lnTo>
                      <a:pt x="17" y="23"/>
                    </a:lnTo>
                    <a:close/>
                  </a:path>
                </a:pathLst>
              </a:custGeom>
              <a:solidFill>
                <a:srgbClr val="B79F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9" name="Line 21"/>
              <p:cNvSpPr>
                <a:spLocks noChangeShapeType="1"/>
              </p:cNvSpPr>
              <p:nvPr/>
            </p:nvSpPr>
            <p:spPr bwMode="auto">
              <a:xfrm flipV="1">
                <a:off x="3585" y="4145"/>
                <a:ext cx="151" cy="115"/>
              </a:xfrm>
              <a:prstGeom prst="line">
                <a:avLst/>
              </a:prstGeom>
              <a:noFill/>
              <a:ln w="6350">
                <a:solidFill>
                  <a:srgbClr val="006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00" name="Freeform 22"/>
              <p:cNvSpPr>
                <a:spLocks/>
              </p:cNvSpPr>
              <p:nvPr/>
            </p:nvSpPr>
            <p:spPr bwMode="auto">
              <a:xfrm>
                <a:off x="3723" y="4100"/>
                <a:ext cx="159" cy="101"/>
              </a:xfrm>
              <a:custGeom>
                <a:avLst/>
                <a:gdLst>
                  <a:gd name="T0" fmla="*/ 0 w 159"/>
                  <a:gd name="T1" fmla="*/ 101 h 101"/>
                  <a:gd name="T2" fmla="*/ 8 w 159"/>
                  <a:gd name="T3" fmla="*/ 97 h 101"/>
                  <a:gd name="T4" fmla="*/ 25 w 159"/>
                  <a:gd name="T5" fmla="*/ 86 h 101"/>
                  <a:gd name="T6" fmla="*/ 84 w 159"/>
                  <a:gd name="T7" fmla="*/ 52 h 101"/>
                  <a:gd name="T8" fmla="*/ 134 w 159"/>
                  <a:gd name="T9" fmla="*/ 15 h 101"/>
                  <a:gd name="T10" fmla="*/ 155 w 159"/>
                  <a:gd name="T11" fmla="*/ 3 h 101"/>
                  <a:gd name="T12" fmla="*/ 159 w 159"/>
                  <a:gd name="T13" fmla="*/ 0 h 1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9" h="101">
                    <a:moveTo>
                      <a:pt x="0" y="101"/>
                    </a:moveTo>
                    <a:lnTo>
                      <a:pt x="8" y="97"/>
                    </a:lnTo>
                    <a:lnTo>
                      <a:pt x="25" y="86"/>
                    </a:lnTo>
                    <a:lnTo>
                      <a:pt x="84" y="52"/>
                    </a:lnTo>
                    <a:lnTo>
                      <a:pt x="134" y="15"/>
                    </a:lnTo>
                    <a:lnTo>
                      <a:pt x="155" y="3"/>
                    </a:lnTo>
                    <a:lnTo>
                      <a:pt x="159" y="0"/>
                    </a:lnTo>
                  </a:path>
                </a:pathLst>
              </a:custGeom>
              <a:noFill/>
              <a:ln w="6350">
                <a:solidFill>
                  <a:srgbClr val="006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1" name="Freeform 23"/>
              <p:cNvSpPr>
                <a:spLocks/>
              </p:cNvSpPr>
              <p:nvPr/>
            </p:nvSpPr>
            <p:spPr bwMode="auto">
              <a:xfrm>
                <a:off x="3560" y="4163"/>
                <a:ext cx="134" cy="67"/>
              </a:xfrm>
              <a:custGeom>
                <a:avLst/>
                <a:gdLst>
                  <a:gd name="T0" fmla="*/ 0 w 134"/>
                  <a:gd name="T1" fmla="*/ 67 h 67"/>
                  <a:gd name="T2" fmla="*/ 8 w 134"/>
                  <a:gd name="T3" fmla="*/ 64 h 67"/>
                  <a:gd name="T4" fmla="*/ 25 w 134"/>
                  <a:gd name="T5" fmla="*/ 52 h 67"/>
                  <a:gd name="T6" fmla="*/ 71 w 134"/>
                  <a:gd name="T7" fmla="*/ 30 h 67"/>
                  <a:gd name="T8" fmla="*/ 113 w 134"/>
                  <a:gd name="T9" fmla="*/ 8 h 67"/>
                  <a:gd name="T10" fmla="*/ 125 w 134"/>
                  <a:gd name="T11" fmla="*/ 0 h 67"/>
                  <a:gd name="T12" fmla="*/ 134 w 134"/>
                  <a:gd name="T13" fmla="*/ 0 h 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 h="67">
                    <a:moveTo>
                      <a:pt x="0" y="67"/>
                    </a:moveTo>
                    <a:lnTo>
                      <a:pt x="8" y="64"/>
                    </a:lnTo>
                    <a:lnTo>
                      <a:pt x="25" y="52"/>
                    </a:lnTo>
                    <a:lnTo>
                      <a:pt x="71" y="30"/>
                    </a:lnTo>
                    <a:lnTo>
                      <a:pt x="113" y="8"/>
                    </a:lnTo>
                    <a:lnTo>
                      <a:pt x="125" y="0"/>
                    </a:lnTo>
                    <a:lnTo>
                      <a:pt x="134" y="0"/>
                    </a:lnTo>
                  </a:path>
                </a:pathLst>
              </a:custGeom>
              <a:noFill/>
              <a:ln w="6350">
                <a:solidFill>
                  <a:srgbClr val="006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2" name="Line 24"/>
              <p:cNvSpPr>
                <a:spLocks noChangeShapeType="1"/>
              </p:cNvSpPr>
              <p:nvPr/>
            </p:nvSpPr>
            <p:spPr bwMode="auto">
              <a:xfrm flipV="1">
                <a:off x="3669" y="4118"/>
                <a:ext cx="138" cy="8"/>
              </a:xfrm>
              <a:prstGeom prst="line">
                <a:avLst/>
              </a:prstGeom>
              <a:noFill/>
              <a:ln w="6350">
                <a:solidFill>
                  <a:srgbClr val="006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03" name="Freeform 25"/>
              <p:cNvSpPr>
                <a:spLocks/>
              </p:cNvSpPr>
              <p:nvPr/>
            </p:nvSpPr>
            <p:spPr bwMode="auto">
              <a:xfrm>
                <a:off x="3585" y="3991"/>
                <a:ext cx="992" cy="198"/>
              </a:xfrm>
              <a:custGeom>
                <a:avLst/>
                <a:gdLst>
                  <a:gd name="T0" fmla="*/ 0 w 992"/>
                  <a:gd name="T1" fmla="*/ 198 h 198"/>
                  <a:gd name="T2" fmla="*/ 8 w 992"/>
                  <a:gd name="T3" fmla="*/ 195 h 198"/>
                  <a:gd name="T4" fmla="*/ 29 w 992"/>
                  <a:gd name="T5" fmla="*/ 191 h 198"/>
                  <a:gd name="T6" fmla="*/ 54 w 992"/>
                  <a:gd name="T7" fmla="*/ 183 h 198"/>
                  <a:gd name="T8" fmla="*/ 88 w 992"/>
                  <a:gd name="T9" fmla="*/ 172 h 198"/>
                  <a:gd name="T10" fmla="*/ 172 w 992"/>
                  <a:gd name="T11" fmla="*/ 146 h 198"/>
                  <a:gd name="T12" fmla="*/ 264 w 992"/>
                  <a:gd name="T13" fmla="*/ 116 h 198"/>
                  <a:gd name="T14" fmla="*/ 360 w 992"/>
                  <a:gd name="T15" fmla="*/ 86 h 198"/>
                  <a:gd name="T16" fmla="*/ 402 w 992"/>
                  <a:gd name="T17" fmla="*/ 75 h 198"/>
                  <a:gd name="T18" fmla="*/ 440 w 992"/>
                  <a:gd name="T19" fmla="*/ 64 h 198"/>
                  <a:gd name="T20" fmla="*/ 473 w 992"/>
                  <a:gd name="T21" fmla="*/ 49 h 198"/>
                  <a:gd name="T22" fmla="*/ 498 w 992"/>
                  <a:gd name="T23" fmla="*/ 42 h 198"/>
                  <a:gd name="T24" fmla="*/ 511 w 992"/>
                  <a:gd name="T25" fmla="*/ 38 h 198"/>
                  <a:gd name="T26" fmla="*/ 519 w 992"/>
                  <a:gd name="T27" fmla="*/ 34 h 198"/>
                  <a:gd name="T28" fmla="*/ 586 w 992"/>
                  <a:gd name="T29" fmla="*/ 23 h 198"/>
                  <a:gd name="T30" fmla="*/ 645 w 992"/>
                  <a:gd name="T31" fmla="*/ 15 h 198"/>
                  <a:gd name="T32" fmla="*/ 699 w 992"/>
                  <a:gd name="T33" fmla="*/ 8 h 198"/>
                  <a:gd name="T34" fmla="*/ 749 w 992"/>
                  <a:gd name="T35" fmla="*/ 4 h 198"/>
                  <a:gd name="T36" fmla="*/ 791 w 992"/>
                  <a:gd name="T37" fmla="*/ 4 h 198"/>
                  <a:gd name="T38" fmla="*/ 829 w 992"/>
                  <a:gd name="T39" fmla="*/ 0 h 198"/>
                  <a:gd name="T40" fmla="*/ 863 w 992"/>
                  <a:gd name="T41" fmla="*/ 0 h 198"/>
                  <a:gd name="T42" fmla="*/ 892 w 992"/>
                  <a:gd name="T43" fmla="*/ 4 h 198"/>
                  <a:gd name="T44" fmla="*/ 938 w 992"/>
                  <a:gd name="T45" fmla="*/ 8 h 198"/>
                  <a:gd name="T46" fmla="*/ 967 w 992"/>
                  <a:gd name="T47" fmla="*/ 15 h 198"/>
                  <a:gd name="T48" fmla="*/ 984 w 992"/>
                  <a:gd name="T49" fmla="*/ 23 h 198"/>
                  <a:gd name="T50" fmla="*/ 992 w 992"/>
                  <a:gd name="T51" fmla="*/ 27 h 1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92" h="198">
                    <a:moveTo>
                      <a:pt x="0" y="198"/>
                    </a:moveTo>
                    <a:lnTo>
                      <a:pt x="8" y="195"/>
                    </a:lnTo>
                    <a:lnTo>
                      <a:pt x="29" y="191"/>
                    </a:lnTo>
                    <a:lnTo>
                      <a:pt x="54" y="183"/>
                    </a:lnTo>
                    <a:lnTo>
                      <a:pt x="88" y="172"/>
                    </a:lnTo>
                    <a:lnTo>
                      <a:pt x="172" y="146"/>
                    </a:lnTo>
                    <a:lnTo>
                      <a:pt x="264" y="116"/>
                    </a:lnTo>
                    <a:lnTo>
                      <a:pt x="360" y="86"/>
                    </a:lnTo>
                    <a:lnTo>
                      <a:pt x="402" y="75"/>
                    </a:lnTo>
                    <a:lnTo>
                      <a:pt x="440" y="64"/>
                    </a:lnTo>
                    <a:lnTo>
                      <a:pt x="473" y="49"/>
                    </a:lnTo>
                    <a:lnTo>
                      <a:pt x="498" y="42"/>
                    </a:lnTo>
                    <a:lnTo>
                      <a:pt x="511" y="38"/>
                    </a:lnTo>
                    <a:lnTo>
                      <a:pt x="519" y="34"/>
                    </a:lnTo>
                    <a:lnTo>
                      <a:pt x="586" y="23"/>
                    </a:lnTo>
                    <a:lnTo>
                      <a:pt x="645" y="15"/>
                    </a:lnTo>
                    <a:lnTo>
                      <a:pt x="699" y="8"/>
                    </a:lnTo>
                    <a:lnTo>
                      <a:pt x="749" y="4"/>
                    </a:lnTo>
                    <a:lnTo>
                      <a:pt x="791" y="4"/>
                    </a:lnTo>
                    <a:lnTo>
                      <a:pt x="829" y="0"/>
                    </a:lnTo>
                    <a:lnTo>
                      <a:pt x="863" y="0"/>
                    </a:lnTo>
                    <a:lnTo>
                      <a:pt x="892" y="4"/>
                    </a:lnTo>
                    <a:lnTo>
                      <a:pt x="938" y="8"/>
                    </a:lnTo>
                    <a:lnTo>
                      <a:pt x="967" y="15"/>
                    </a:lnTo>
                    <a:lnTo>
                      <a:pt x="984" y="23"/>
                    </a:lnTo>
                    <a:lnTo>
                      <a:pt x="992" y="27"/>
                    </a:lnTo>
                  </a:path>
                </a:pathLst>
              </a:custGeom>
              <a:noFill/>
              <a:ln w="6350">
                <a:solidFill>
                  <a:srgbClr val="006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4" name="Freeform 26"/>
              <p:cNvSpPr>
                <a:spLocks/>
              </p:cNvSpPr>
              <p:nvPr/>
            </p:nvSpPr>
            <p:spPr bwMode="auto">
              <a:xfrm>
                <a:off x="3660" y="4115"/>
                <a:ext cx="21" cy="26"/>
              </a:xfrm>
              <a:custGeom>
                <a:avLst/>
                <a:gdLst>
                  <a:gd name="T0" fmla="*/ 21 w 21"/>
                  <a:gd name="T1" fmla="*/ 18 h 26"/>
                  <a:gd name="T2" fmla="*/ 13 w 21"/>
                  <a:gd name="T3" fmla="*/ 26 h 26"/>
                  <a:gd name="T4" fmla="*/ 4 w 21"/>
                  <a:gd name="T5" fmla="*/ 26 h 26"/>
                  <a:gd name="T6" fmla="*/ 0 w 21"/>
                  <a:gd name="T7" fmla="*/ 15 h 26"/>
                  <a:gd name="T8" fmla="*/ 0 w 21"/>
                  <a:gd name="T9" fmla="*/ 7 h 26"/>
                  <a:gd name="T10" fmla="*/ 9 w 21"/>
                  <a:gd name="T11" fmla="*/ 0 h 26"/>
                  <a:gd name="T12" fmla="*/ 17 w 21"/>
                  <a:gd name="T13" fmla="*/ 0 h 26"/>
                  <a:gd name="T14" fmla="*/ 21 w 21"/>
                  <a:gd name="T15" fmla="*/ 7 h 26"/>
                  <a:gd name="T16" fmla="*/ 21 w 21"/>
                  <a:gd name="T17" fmla="*/ 18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26">
                    <a:moveTo>
                      <a:pt x="21" y="18"/>
                    </a:moveTo>
                    <a:lnTo>
                      <a:pt x="13" y="26"/>
                    </a:lnTo>
                    <a:lnTo>
                      <a:pt x="4" y="26"/>
                    </a:lnTo>
                    <a:lnTo>
                      <a:pt x="0" y="15"/>
                    </a:lnTo>
                    <a:lnTo>
                      <a:pt x="0" y="7"/>
                    </a:lnTo>
                    <a:lnTo>
                      <a:pt x="9" y="0"/>
                    </a:lnTo>
                    <a:lnTo>
                      <a:pt x="17" y="0"/>
                    </a:lnTo>
                    <a:lnTo>
                      <a:pt x="21" y="7"/>
                    </a:lnTo>
                    <a:lnTo>
                      <a:pt x="21" y="18"/>
                    </a:lnTo>
                    <a:close/>
                  </a:path>
                </a:pathLst>
              </a:custGeom>
              <a:solidFill>
                <a:srgbClr val="B79F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5" name="Freeform 27"/>
              <p:cNvSpPr>
                <a:spLocks/>
              </p:cNvSpPr>
              <p:nvPr/>
            </p:nvSpPr>
            <p:spPr bwMode="auto">
              <a:xfrm>
                <a:off x="3576" y="4174"/>
                <a:ext cx="26" cy="27"/>
              </a:xfrm>
              <a:custGeom>
                <a:avLst/>
                <a:gdLst>
                  <a:gd name="T0" fmla="*/ 21 w 26"/>
                  <a:gd name="T1" fmla="*/ 19 h 27"/>
                  <a:gd name="T2" fmla="*/ 13 w 26"/>
                  <a:gd name="T3" fmla="*/ 27 h 27"/>
                  <a:gd name="T4" fmla="*/ 5 w 26"/>
                  <a:gd name="T5" fmla="*/ 27 h 27"/>
                  <a:gd name="T6" fmla="*/ 0 w 26"/>
                  <a:gd name="T7" fmla="*/ 19 h 27"/>
                  <a:gd name="T8" fmla="*/ 0 w 26"/>
                  <a:gd name="T9" fmla="*/ 8 h 27"/>
                  <a:gd name="T10" fmla="*/ 9 w 26"/>
                  <a:gd name="T11" fmla="*/ 0 h 27"/>
                  <a:gd name="T12" fmla="*/ 17 w 26"/>
                  <a:gd name="T13" fmla="*/ 4 h 27"/>
                  <a:gd name="T14" fmla="*/ 26 w 26"/>
                  <a:gd name="T15" fmla="*/ 12 h 27"/>
                  <a:gd name="T16" fmla="*/ 21 w 26"/>
                  <a:gd name="T17" fmla="*/ 19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27">
                    <a:moveTo>
                      <a:pt x="21" y="19"/>
                    </a:moveTo>
                    <a:lnTo>
                      <a:pt x="13" y="27"/>
                    </a:lnTo>
                    <a:lnTo>
                      <a:pt x="5" y="27"/>
                    </a:lnTo>
                    <a:lnTo>
                      <a:pt x="0" y="19"/>
                    </a:lnTo>
                    <a:lnTo>
                      <a:pt x="0" y="8"/>
                    </a:lnTo>
                    <a:lnTo>
                      <a:pt x="9" y="0"/>
                    </a:lnTo>
                    <a:lnTo>
                      <a:pt x="17" y="4"/>
                    </a:lnTo>
                    <a:lnTo>
                      <a:pt x="26" y="12"/>
                    </a:lnTo>
                    <a:lnTo>
                      <a:pt x="21" y="19"/>
                    </a:lnTo>
                    <a:close/>
                  </a:path>
                </a:pathLst>
              </a:custGeom>
              <a:solidFill>
                <a:srgbClr val="B79F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6" name="Freeform 28"/>
              <p:cNvSpPr>
                <a:spLocks/>
              </p:cNvSpPr>
              <p:nvPr/>
            </p:nvSpPr>
            <p:spPr bwMode="auto">
              <a:xfrm>
                <a:off x="3543" y="4208"/>
                <a:ext cx="25" cy="26"/>
              </a:xfrm>
              <a:custGeom>
                <a:avLst/>
                <a:gdLst>
                  <a:gd name="T0" fmla="*/ 25 w 25"/>
                  <a:gd name="T1" fmla="*/ 19 h 26"/>
                  <a:gd name="T2" fmla="*/ 17 w 25"/>
                  <a:gd name="T3" fmla="*/ 26 h 26"/>
                  <a:gd name="T4" fmla="*/ 8 w 25"/>
                  <a:gd name="T5" fmla="*/ 26 h 26"/>
                  <a:gd name="T6" fmla="*/ 0 w 25"/>
                  <a:gd name="T7" fmla="*/ 19 h 26"/>
                  <a:gd name="T8" fmla="*/ 4 w 25"/>
                  <a:gd name="T9" fmla="*/ 7 h 26"/>
                  <a:gd name="T10" fmla="*/ 13 w 25"/>
                  <a:gd name="T11" fmla="*/ 0 h 26"/>
                  <a:gd name="T12" fmla="*/ 21 w 25"/>
                  <a:gd name="T13" fmla="*/ 0 h 26"/>
                  <a:gd name="T14" fmla="*/ 25 w 25"/>
                  <a:gd name="T15" fmla="*/ 7 h 26"/>
                  <a:gd name="T16" fmla="*/ 25 w 25"/>
                  <a:gd name="T17" fmla="*/ 19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26">
                    <a:moveTo>
                      <a:pt x="25" y="19"/>
                    </a:moveTo>
                    <a:lnTo>
                      <a:pt x="17" y="26"/>
                    </a:lnTo>
                    <a:lnTo>
                      <a:pt x="8" y="26"/>
                    </a:lnTo>
                    <a:lnTo>
                      <a:pt x="0" y="19"/>
                    </a:lnTo>
                    <a:lnTo>
                      <a:pt x="4" y="7"/>
                    </a:lnTo>
                    <a:lnTo>
                      <a:pt x="13" y="0"/>
                    </a:lnTo>
                    <a:lnTo>
                      <a:pt x="21" y="0"/>
                    </a:lnTo>
                    <a:lnTo>
                      <a:pt x="25" y="7"/>
                    </a:lnTo>
                    <a:lnTo>
                      <a:pt x="25" y="19"/>
                    </a:lnTo>
                    <a:close/>
                  </a:path>
                </a:pathLst>
              </a:custGeom>
              <a:solidFill>
                <a:srgbClr val="B79F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7" name="Freeform 29"/>
              <p:cNvSpPr>
                <a:spLocks/>
              </p:cNvSpPr>
              <p:nvPr/>
            </p:nvSpPr>
            <p:spPr bwMode="auto">
              <a:xfrm>
                <a:off x="3572" y="4245"/>
                <a:ext cx="25" cy="26"/>
              </a:xfrm>
              <a:custGeom>
                <a:avLst/>
                <a:gdLst>
                  <a:gd name="T0" fmla="*/ 25 w 25"/>
                  <a:gd name="T1" fmla="*/ 19 h 26"/>
                  <a:gd name="T2" fmla="*/ 17 w 25"/>
                  <a:gd name="T3" fmla="*/ 26 h 26"/>
                  <a:gd name="T4" fmla="*/ 4 w 25"/>
                  <a:gd name="T5" fmla="*/ 26 h 26"/>
                  <a:gd name="T6" fmla="*/ 0 w 25"/>
                  <a:gd name="T7" fmla="*/ 19 h 26"/>
                  <a:gd name="T8" fmla="*/ 4 w 25"/>
                  <a:gd name="T9" fmla="*/ 8 h 26"/>
                  <a:gd name="T10" fmla="*/ 13 w 25"/>
                  <a:gd name="T11" fmla="*/ 0 h 26"/>
                  <a:gd name="T12" fmla="*/ 21 w 25"/>
                  <a:gd name="T13" fmla="*/ 4 h 26"/>
                  <a:gd name="T14" fmla="*/ 25 w 25"/>
                  <a:gd name="T15" fmla="*/ 12 h 26"/>
                  <a:gd name="T16" fmla="*/ 25 w 25"/>
                  <a:gd name="T17" fmla="*/ 19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26">
                    <a:moveTo>
                      <a:pt x="25" y="19"/>
                    </a:moveTo>
                    <a:lnTo>
                      <a:pt x="17" y="26"/>
                    </a:lnTo>
                    <a:lnTo>
                      <a:pt x="4" y="26"/>
                    </a:lnTo>
                    <a:lnTo>
                      <a:pt x="0" y="19"/>
                    </a:lnTo>
                    <a:lnTo>
                      <a:pt x="4" y="8"/>
                    </a:lnTo>
                    <a:lnTo>
                      <a:pt x="13" y="0"/>
                    </a:lnTo>
                    <a:lnTo>
                      <a:pt x="21" y="4"/>
                    </a:lnTo>
                    <a:lnTo>
                      <a:pt x="25" y="12"/>
                    </a:lnTo>
                    <a:lnTo>
                      <a:pt x="25" y="19"/>
                    </a:lnTo>
                    <a:close/>
                  </a:path>
                </a:pathLst>
              </a:custGeom>
              <a:solidFill>
                <a:srgbClr val="B79F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8" name="Freeform 30"/>
              <p:cNvSpPr>
                <a:spLocks/>
              </p:cNvSpPr>
              <p:nvPr/>
            </p:nvSpPr>
            <p:spPr bwMode="auto">
              <a:xfrm>
                <a:off x="3702" y="4193"/>
                <a:ext cx="25" cy="26"/>
              </a:xfrm>
              <a:custGeom>
                <a:avLst/>
                <a:gdLst>
                  <a:gd name="T0" fmla="*/ 25 w 25"/>
                  <a:gd name="T1" fmla="*/ 19 h 26"/>
                  <a:gd name="T2" fmla="*/ 17 w 25"/>
                  <a:gd name="T3" fmla="*/ 26 h 26"/>
                  <a:gd name="T4" fmla="*/ 4 w 25"/>
                  <a:gd name="T5" fmla="*/ 22 h 26"/>
                  <a:gd name="T6" fmla="*/ 0 w 25"/>
                  <a:gd name="T7" fmla="*/ 15 h 26"/>
                  <a:gd name="T8" fmla="*/ 4 w 25"/>
                  <a:gd name="T9" fmla="*/ 4 h 26"/>
                  <a:gd name="T10" fmla="*/ 13 w 25"/>
                  <a:gd name="T11" fmla="*/ 0 h 26"/>
                  <a:gd name="T12" fmla="*/ 21 w 25"/>
                  <a:gd name="T13" fmla="*/ 0 h 26"/>
                  <a:gd name="T14" fmla="*/ 25 w 25"/>
                  <a:gd name="T15" fmla="*/ 8 h 26"/>
                  <a:gd name="T16" fmla="*/ 25 w 25"/>
                  <a:gd name="T17" fmla="*/ 19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26">
                    <a:moveTo>
                      <a:pt x="25" y="19"/>
                    </a:moveTo>
                    <a:lnTo>
                      <a:pt x="17" y="26"/>
                    </a:lnTo>
                    <a:lnTo>
                      <a:pt x="4" y="22"/>
                    </a:lnTo>
                    <a:lnTo>
                      <a:pt x="0" y="15"/>
                    </a:lnTo>
                    <a:lnTo>
                      <a:pt x="4" y="4"/>
                    </a:lnTo>
                    <a:lnTo>
                      <a:pt x="13" y="0"/>
                    </a:lnTo>
                    <a:lnTo>
                      <a:pt x="21" y="0"/>
                    </a:lnTo>
                    <a:lnTo>
                      <a:pt x="25" y="8"/>
                    </a:lnTo>
                    <a:lnTo>
                      <a:pt x="25" y="19"/>
                    </a:lnTo>
                    <a:close/>
                  </a:path>
                </a:pathLst>
              </a:custGeom>
              <a:solidFill>
                <a:srgbClr val="B79F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9" name="Freeform 31"/>
              <p:cNvSpPr>
                <a:spLocks/>
              </p:cNvSpPr>
              <p:nvPr/>
            </p:nvSpPr>
            <p:spPr bwMode="auto">
              <a:xfrm>
                <a:off x="833" y="3943"/>
                <a:ext cx="708" cy="358"/>
              </a:xfrm>
              <a:custGeom>
                <a:avLst/>
                <a:gdLst>
                  <a:gd name="T0" fmla="*/ 281 w 708"/>
                  <a:gd name="T1" fmla="*/ 56 h 358"/>
                  <a:gd name="T2" fmla="*/ 319 w 708"/>
                  <a:gd name="T3" fmla="*/ 60 h 358"/>
                  <a:gd name="T4" fmla="*/ 344 w 708"/>
                  <a:gd name="T5" fmla="*/ 60 h 358"/>
                  <a:gd name="T6" fmla="*/ 361 w 708"/>
                  <a:gd name="T7" fmla="*/ 60 h 358"/>
                  <a:gd name="T8" fmla="*/ 386 w 708"/>
                  <a:gd name="T9" fmla="*/ 56 h 358"/>
                  <a:gd name="T10" fmla="*/ 423 w 708"/>
                  <a:gd name="T11" fmla="*/ 52 h 358"/>
                  <a:gd name="T12" fmla="*/ 465 w 708"/>
                  <a:gd name="T13" fmla="*/ 48 h 358"/>
                  <a:gd name="T14" fmla="*/ 503 w 708"/>
                  <a:gd name="T15" fmla="*/ 41 h 358"/>
                  <a:gd name="T16" fmla="*/ 545 w 708"/>
                  <a:gd name="T17" fmla="*/ 45 h 358"/>
                  <a:gd name="T18" fmla="*/ 629 w 708"/>
                  <a:gd name="T19" fmla="*/ 52 h 358"/>
                  <a:gd name="T20" fmla="*/ 708 w 708"/>
                  <a:gd name="T21" fmla="*/ 75 h 358"/>
                  <a:gd name="T22" fmla="*/ 708 w 708"/>
                  <a:gd name="T23" fmla="*/ 63 h 358"/>
                  <a:gd name="T24" fmla="*/ 708 w 708"/>
                  <a:gd name="T25" fmla="*/ 56 h 358"/>
                  <a:gd name="T26" fmla="*/ 654 w 708"/>
                  <a:gd name="T27" fmla="*/ 45 h 358"/>
                  <a:gd name="T28" fmla="*/ 545 w 708"/>
                  <a:gd name="T29" fmla="*/ 34 h 358"/>
                  <a:gd name="T30" fmla="*/ 528 w 708"/>
                  <a:gd name="T31" fmla="*/ 30 h 358"/>
                  <a:gd name="T32" fmla="*/ 511 w 708"/>
                  <a:gd name="T33" fmla="*/ 30 h 358"/>
                  <a:gd name="T34" fmla="*/ 490 w 708"/>
                  <a:gd name="T35" fmla="*/ 30 h 358"/>
                  <a:gd name="T36" fmla="*/ 474 w 708"/>
                  <a:gd name="T37" fmla="*/ 34 h 358"/>
                  <a:gd name="T38" fmla="*/ 415 w 708"/>
                  <a:gd name="T39" fmla="*/ 37 h 358"/>
                  <a:gd name="T40" fmla="*/ 356 w 708"/>
                  <a:gd name="T41" fmla="*/ 34 h 358"/>
                  <a:gd name="T42" fmla="*/ 76 w 708"/>
                  <a:gd name="T43" fmla="*/ 0 h 358"/>
                  <a:gd name="T44" fmla="*/ 46 w 708"/>
                  <a:gd name="T45" fmla="*/ 4 h 358"/>
                  <a:gd name="T46" fmla="*/ 21 w 708"/>
                  <a:gd name="T47" fmla="*/ 15 h 358"/>
                  <a:gd name="T48" fmla="*/ 5 w 708"/>
                  <a:gd name="T49" fmla="*/ 37 h 358"/>
                  <a:gd name="T50" fmla="*/ 0 w 708"/>
                  <a:gd name="T51" fmla="*/ 67 h 358"/>
                  <a:gd name="T52" fmla="*/ 9 w 708"/>
                  <a:gd name="T53" fmla="*/ 116 h 358"/>
                  <a:gd name="T54" fmla="*/ 30 w 708"/>
                  <a:gd name="T55" fmla="*/ 183 h 358"/>
                  <a:gd name="T56" fmla="*/ 46 w 708"/>
                  <a:gd name="T57" fmla="*/ 224 h 358"/>
                  <a:gd name="T58" fmla="*/ 76 w 708"/>
                  <a:gd name="T59" fmla="*/ 254 h 358"/>
                  <a:gd name="T60" fmla="*/ 109 w 708"/>
                  <a:gd name="T61" fmla="*/ 284 h 358"/>
                  <a:gd name="T62" fmla="*/ 155 w 708"/>
                  <a:gd name="T63" fmla="*/ 306 h 358"/>
                  <a:gd name="T64" fmla="*/ 197 w 708"/>
                  <a:gd name="T65" fmla="*/ 328 h 358"/>
                  <a:gd name="T66" fmla="*/ 239 w 708"/>
                  <a:gd name="T67" fmla="*/ 358 h 358"/>
                  <a:gd name="T68" fmla="*/ 231 w 708"/>
                  <a:gd name="T69" fmla="*/ 332 h 358"/>
                  <a:gd name="T70" fmla="*/ 222 w 708"/>
                  <a:gd name="T71" fmla="*/ 310 h 358"/>
                  <a:gd name="T72" fmla="*/ 214 w 708"/>
                  <a:gd name="T73" fmla="*/ 299 h 358"/>
                  <a:gd name="T74" fmla="*/ 201 w 708"/>
                  <a:gd name="T75" fmla="*/ 287 h 358"/>
                  <a:gd name="T76" fmla="*/ 164 w 708"/>
                  <a:gd name="T77" fmla="*/ 261 h 358"/>
                  <a:gd name="T78" fmla="*/ 143 w 708"/>
                  <a:gd name="T79" fmla="*/ 243 h 358"/>
                  <a:gd name="T80" fmla="*/ 113 w 708"/>
                  <a:gd name="T81" fmla="*/ 216 h 358"/>
                  <a:gd name="T82" fmla="*/ 84 w 708"/>
                  <a:gd name="T83" fmla="*/ 183 h 358"/>
                  <a:gd name="T84" fmla="*/ 76 w 708"/>
                  <a:gd name="T85" fmla="*/ 164 h 358"/>
                  <a:gd name="T86" fmla="*/ 67 w 708"/>
                  <a:gd name="T87" fmla="*/ 146 h 358"/>
                  <a:gd name="T88" fmla="*/ 63 w 708"/>
                  <a:gd name="T89" fmla="*/ 123 h 358"/>
                  <a:gd name="T90" fmla="*/ 59 w 708"/>
                  <a:gd name="T91" fmla="*/ 93 h 358"/>
                  <a:gd name="T92" fmla="*/ 67 w 708"/>
                  <a:gd name="T93" fmla="*/ 63 h 358"/>
                  <a:gd name="T94" fmla="*/ 80 w 708"/>
                  <a:gd name="T95" fmla="*/ 56 h 358"/>
                  <a:gd name="T96" fmla="*/ 93 w 708"/>
                  <a:gd name="T97" fmla="*/ 48 h 358"/>
                  <a:gd name="T98" fmla="*/ 147 w 708"/>
                  <a:gd name="T99" fmla="*/ 45 h 358"/>
                  <a:gd name="T100" fmla="*/ 206 w 708"/>
                  <a:gd name="T101" fmla="*/ 48 h 358"/>
                  <a:gd name="T102" fmla="*/ 281 w 708"/>
                  <a:gd name="T103" fmla="*/ 56 h 3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08" h="358">
                    <a:moveTo>
                      <a:pt x="281" y="56"/>
                    </a:moveTo>
                    <a:lnTo>
                      <a:pt x="319" y="60"/>
                    </a:lnTo>
                    <a:lnTo>
                      <a:pt x="344" y="60"/>
                    </a:lnTo>
                    <a:lnTo>
                      <a:pt x="361" y="60"/>
                    </a:lnTo>
                    <a:lnTo>
                      <a:pt x="386" y="56"/>
                    </a:lnTo>
                    <a:lnTo>
                      <a:pt x="423" y="52"/>
                    </a:lnTo>
                    <a:lnTo>
                      <a:pt x="465" y="48"/>
                    </a:lnTo>
                    <a:lnTo>
                      <a:pt x="503" y="41"/>
                    </a:lnTo>
                    <a:lnTo>
                      <a:pt x="545" y="45"/>
                    </a:lnTo>
                    <a:lnTo>
                      <a:pt x="629" y="52"/>
                    </a:lnTo>
                    <a:lnTo>
                      <a:pt x="708" y="75"/>
                    </a:lnTo>
                    <a:lnTo>
                      <a:pt x="708" y="63"/>
                    </a:lnTo>
                    <a:lnTo>
                      <a:pt x="708" y="56"/>
                    </a:lnTo>
                    <a:lnTo>
                      <a:pt x="654" y="45"/>
                    </a:lnTo>
                    <a:lnTo>
                      <a:pt x="545" y="34"/>
                    </a:lnTo>
                    <a:lnTo>
                      <a:pt x="528" y="30"/>
                    </a:lnTo>
                    <a:lnTo>
                      <a:pt x="511" y="30"/>
                    </a:lnTo>
                    <a:lnTo>
                      <a:pt x="490" y="30"/>
                    </a:lnTo>
                    <a:lnTo>
                      <a:pt x="474" y="34"/>
                    </a:lnTo>
                    <a:lnTo>
                      <a:pt x="415" y="37"/>
                    </a:lnTo>
                    <a:lnTo>
                      <a:pt x="356" y="34"/>
                    </a:lnTo>
                    <a:lnTo>
                      <a:pt x="76" y="0"/>
                    </a:lnTo>
                    <a:lnTo>
                      <a:pt x="46" y="4"/>
                    </a:lnTo>
                    <a:lnTo>
                      <a:pt x="21" y="15"/>
                    </a:lnTo>
                    <a:lnTo>
                      <a:pt x="5" y="37"/>
                    </a:lnTo>
                    <a:lnTo>
                      <a:pt x="0" y="67"/>
                    </a:lnTo>
                    <a:lnTo>
                      <a:pt x="9" y="116"/>
                    </a:lnTo>
                    <a:lnTo>
                      <a:pt x="30" y="183"/>
                    </a:lnTo>
                    <a:lnTo>
                      <a:pt x="46" y="224"/>
                    </a:lnTo>
                    <a:lnTo>
                      <a:pt x="76" y="254"/>
                    </a:lnTo>
                    <a:lnTo>
                      <a:pt x="109" y="284"/>
                    </a:lnTo>
                    <a:lnTo>
                      <a:pt x="155" y="306"/>
                    </a:lnTo>
                    <a:lnTo>
                      <a:pt x="197" y="328"/>
                    </a:lnTo>
                    <a:lnTo>
                      <a:pt x="239" y="358"/>
                    </a:lnTo>
                    <a:lnTo>
                      <a:pt x="231" y="332"/>
                    </a:lnTo>
                    <a:lnTo>
                      <a:pt x="222" y="310"/>
                    </a:lnTo>
                    <a:lnTo>
                      <a:pt x="214" y="299"/>
                    </a:lnTo>
                    <a:lnTo>
                      <a:pt x="201" y="287"/>
                    </a:lnTo>
                    <a:lnTo>
                      <a:pt x="164" y="261"/>
                    </a:lnTo>
                    <a:lnTo>
                      <a:pt x="143" y="243"/>
                    </a:lnTo>
                    <a:lnTo>
                      <a:pt x="113" y="216"/>
                    </a:lnTo>
                    <a:lnTo>
                      <a:pt x="84" y="183"/>
                    </a:lnTo>
                    <a:lnTo>
                      <a:pt x="76" y="164"/>
                    </a:lnTo>
                    <a:lnTo>
                      <a:pt x="67" y="146"/>
                    </a:lnTo>
                    <a:lnTo>
                      <a:pt x="63" y="123"/>
                    </a:lnTo>
                    <a:lnTo>
                      <a:pt x="59" y="93"/>
                    </a:lnTo>
                    <a:lnTo>
                      <a:pt x="67" y="63"/>
                    </a:lnTo>
                    <a:lnTo>
                      <a:pt x="80" y="56"/>
                    </a:lnTo>
                    <a:lnTo>
                      <a:pt x="93" y="48"/>
                    </a:lnTo>
                    <a:lnTo>
                      <a:pt x="147" y="45"/>
                    </a:lnTo>
                    <a:lnTo>
                      <a:pt x="206" y="48"/>
                    </a:lnTo>
                    <a:lnTo>
                      <a:pt x="281" y="56"/>
                    </a:lnTo>
                    <a:close/>
                  </a:path>
                </a:pathLst>
              </a:custGeom>
              <a:solidFill>
                <a:srgbClr val="9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0" name="Freeform 32"/>
              <p:cNvSpPr>
                <a:spLocks/>
              </p:cNvSpPr>
              <p:nvPr/>
            </p:nvSpPr>
            <p:spPr bwMode="auto">
              <a:xfrm>
                <a:off x="854" y="3973"/>
                <a:ext cx="214" cy="325"/>
              </a:xfrm>
              <a:custGeom>
                <a:avLst/>
                <a:gdLst>
                  <a:gd name="T0" fmla="*/ 214 w 214"/>
                  <a:gd name="T1" fmla="*/ 325 h 325"/>
                  <a:gd name="T2" fmla="*/ 197 w 214"/>
                  <a:gd name="T3" fmla="*/ 287 h 325"/>
                  <a:gd name="T4" fmla="*/ 185 w 214"/>
                  <a:gd name="T5" fmla="*/ 269 h 325"/>
                  <a:gd name="T6" fmla="*/ 172 w 214"/>
                  <a:gd name="T7" fmla="*/ 254 h 325"/>
                  <a:gd name="T8" fmla="*/ 143 w 214"/>
                  <a:gd name="T9" fmla="*/ 235 h 325"/>
                  <a:gd name="T10" fmla="*/ 126 w 214"/>
                  <a:gd name="T11" fmla="*/ 220 h 325"/>
                  <a:gd name="T12" fmla="*/ 109 w 214"/>
                  <a:gd name="T13" fmla="*/ 209 h 325"/>
                  <a:gd name="T14" fmla="*/ 101 w 214"/>
                  <a:gd name="T15" fmla="*/ 198 h 325"/>
                  <a:gd name="T16" fmla="*/ 84 w 214"/>
                  <a:gd name="T17" fmla="*/ 183 h 325"/>
                  <a:gd name="T18" fmla="*/ 63 w 214"/>
                  <a:gd name="T19" fmla="*/ 164 h 325"/>
                  <a:gd name="T20" fmla="*/ 51 w 214"/>
                  <a:gd name="T21" fmla="*/ 145 h 325"/>
                  <a:gd name="T22" fmla="*/ 46 w 214"/>
                  <a:gd name="T23" fmla="*/ 130 h 325"/>
                  <a:gd name="T24" fmla="*/ 38 w 214"/>
                  <a:gd name="T25" fmla="*/ 112 h 325"/>
                  <a:gd name="T26" fmla="*/ 34 w 214"/>
                  <a:gd name="T27" fmla="*/ 86 h 325"/>
                  <a:gd name="T28" fmla="*/ 34 w 214"/>
                  <a:gd name="T29" fmla="*/ 67 h 325"/>
                  <a:gd name="T30" fmla="*/ 38 w 214"/>
                  <a:gd name="T31" fmla="*/ 52 h 325"/>
                  <a:gd name="T32" fmla="*/ 46 w 214"/>
                  <a:gd name="T33" fmla="*/ 30 h 325"/>
                  <a:gd name="T34" fmla="*/ 63 w 214"/>
                  <a:gd name="T35" fmla="*/ 18 h 325"/>
                  <a:gd name="T36" fmla="*/ 88 w 214"/>
                  <a:gd name="T37" fmla="*/ 15 h 325"/>
                  <a:gd name="T38" fmla="*/ 113 w 214"/>
                  <a:gd name="T39" fmla="*/ 11 h 325"/>
                  <a:gd name="T40" fmla="*/ 159 w 214"/>
                  <a:gd name="T41" fmla="*/ 15 h 325"/>
                  <a:gd name="T42" fmla="*/ 42 w 214"/>
                  <a:gd name="T43" fmla="*/ 0 h 325"/>
                  <a:gd name="T44" fmla="*/ 21 w 214"/>
                  <a:gd name="T45" fmla="*/ 4 h 325"/>
                  <a:gd name="T46" fmla="*/ 9 w 214"/>
                  <a:gd name="T47" fmla="*/ 11 h 325"/>
                  <a:gd name="T48" fmla="*/ 0 w 214"/>
                  <a:gd name="T49" fmla="*/ 41 h 325"/>
                  <a:gd name="T50" fmla="*/ 0 w 214"/>
                  <a:gd name="T51" fmla="*/ 67 h 325"/>
                  <a:gd name="T52" fmla="*/ 9 w 214"/>
                  <a:gd name="T53" fmla="*/ 97 h 325"/>
                  <a:gd name="T54" fmla="*/ 21 w 214"/>
                  <a:gd name="T55" fmla="*/ 123 h 325"/>
                  <a:gd name="T56" fmla="*/ 51 w 214"/>
                  <a:gd name="T57" fmla="*/ 172 h 325"/>
                  <a:gd name="T58" fmla="*/ 84 w 214"/>
                  <a:gd name="T59" fmla="*/ 201 h 325"/>
                  <a:gd name="T60" fmla="*/ 118 w 214"/>
                  <a:gd name="T61" fmla="*/ 231 h 325"/>
                  <a:gd name="T62" fmla="*/ 155 w 214"/>
                  <a:gd name="T63" fmla="*/ 261 h 325"/>
                  <a:gd name="T64" fmla="*/ 185 w 214"/>
                  <a:gd name="T65" fmla="*/ 291 h 325"/>
                  <a:gd name="T66" fmla="*/ 214 w 214"/>
                  <a:gd name="T67" fmla="*/ 325 h 3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4" h="325">
                    <a:moveTo>
                      <a:pt x="214" y="325"/>
                    </a:moveTo>
                    <a:lnTo>
                      <a:pt x="197" y="287"/>
                    </a:lnTo>
                    <a:lnTo>
                      <a:pt x="185" y="269"/>
                    </a:lnTo>
                    <a:lnTo>
                      <a:pt x="172" y="254"/>
                    </a:lnTo>
                    <a:lnTo>
                      <a:pt x="143" y="235"/>
                    </a:lnTo>
                    <a:lnTo>
                      <a:pt x="126" y="220"/>
                    </a:lnTo>
                    <a:lnTo>
                      <a:pt x="109" y="209"/>
                    </a:lnTo>
                    <a:lnTo>
                      <a:pt x="101" y="198"/>
                    </a:lnTo>
                    <a:lnTo>
                      <a:pt x="84" y="183"/>
                    </a:lnTo>
                    <a:lnTo>
                      <a:pt x="63" y="164"/>
                    </a:lnTo>
                    <a:lnTo>
                      <a:pt x="51" y="145"/>
                    </a:lnTo>
                    <a:lnTo>
                      <a:pt x="46" y="130"/>
                    </a:lnTo>
                    <a:lnTo>
                      <a:pt x="38" y="112"/>
                    </a:lnTo>
                    <a:lnTo>
                      <a:pt x="34" y="86"/>
                    </a:lnTo>
                    <a:lnTo>
                      <a:pt x="34" y="67"/>
                    </a:lnTo>
                    <a:lnTo>
                      <a:pt x="38" y="52"/>
                    </a:lnTo>
                    <a:lnTo>
                      <a:pt x="46" y="30"/>
                    </a:lnTo>
                    <a:lnTo>
                      <a:pt x="63" y="18"/>
                    </a:lnTo>
                    <a:lnTo>
                      <a:pt x="88" y="15"/>
                    </a:lnTo>
                    <a:lnTo>
                      <a:pt x="113" y="11"/>
                    </a:lnTo>
                    <a:lnTo>
                      <a:pt x="159" y="15"/>
                    </a:lnTo>
                    <a:lnTo>
                      <a:pt x="42" y="0"/>
                    </a:lnTo>
                    <a:lnTo>
                      <a:pt x="21" y="4"/>
                    </a:lnTo>
                    <a:lnTo>
                      <a:pt x="9" y="11"/>
                    </a:lnTo>
                    <a:lnTo>
                      <a:pt x="0" y="41"/>
                    </a:lnTo>
                    <a:lnTo>
                      <a:pt x="0" y="67"/>
                    </a:lnTo>
                    <a:lnTo>
                      <a:pt x="9" y="97"/>
                    </a:lnTo>
                    <a:lnTo>
                      <a:pt x="21" y="123"/>
                    </a:lnTo>
                    <a:lnTo>
                      <a:pt x="51" y="172"/>
                    </a:lnTo>
                    <a:lnTo>
                      <a:pt x="84" y="201"/>
                    </a:lnTo>
                    <a:lnTo>
                      <a:pt x="118" y="231"/>
                    </a:lnTo>
                    <a:lnTo>
                      <a:pt x="155" y="261"/>
                    </a:lnTo>
                    <a:lnTo>
                      <a:pt x="185" y="291"/>
                    </a:lnTo>
                    <a:lnTo>
                      <a:pt x="214" y="325"/>
                    </a:lnTo>
                    <a:close/>
                  </a:path>
                </a:pathLst>
              </a:custGeom>
              <a:solidFill>
                <a:srgbClr val="40A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1" name="Freeform 33"/>
              <p:cNvSpPr>
                <a:spLocks/>
              </p:cNvSpPr>
              <p:nvPr/>
            </p:nvSpPr>
            <p:spPr bwMode="auto">
              <a:xfrm>
                <a:off x="2915" y="3935"/>
                <a:ext cx="1260" cy="348"/>
              </a:xfrm>
              <a:custGeom>
                <a:avLst/>
                <a:gdLst>
                  <a:gd name="T0" fmla="*/ 1260 w 1260"/>
                  <a:gd name="T1" fmla="*/ 15 h 348"/>
                  <a:gd name="T2" fmla="*/ 1248 w 1260"/>
                  <a:gd name="T3" fmla="*/ 19 h 348"/>
                  <a:gd name="T4" fmla="*/ 1223 w 1260"/>
                  <a:gd name="T5" fmla="*/ 23 h 348"/>
                  <a:gd name="T6" fmla="*/ 1198 w 1260"/>
                  <a:gd name="T7" fmla="*/ 30 h 348"/>
                  <a:gd name="T8" fmla="*/ 1164 w 1260"/>
                  <a:gd name="T9" fmla="*/ 38 h 348"/>
                  <a:gd name="T10" fmla="*/ 1084 w 1260"/>
                  <a:gd name="T11" fmla="*/ 60 h 348"/>
                  <a:gd name="T12" fmla="*/ 997 w 1260"/>
                  <a:gd name="T13" fmla="*/ 79 h 348"/>
                  <a:gd name="T14" fmla="*/ 904 w 1260"/>
                  <a:gd name="T15" fmla="*/ 101 h 348"/>
                  <a:gd name="T16" fmla="*/ 825 w 1260"/>
                  <a:gd name="T17" fmla="*/ 124 h 348"/>
                  <a:gd name="T18" fmla="*/ 787 w 1260"/>
                  <a:gd name="T19" fmla="*/ 135 h 348"/>
                  <a:gd name="T20" fmla="*/ 754 w 1260"/>
                  <a:gd name="T21" fmla="*/ 146 h 348"/>
                  <a:gd name="T22" fmla="*/ 728 w 1260"/>
                  <a:gd name="T23" fmla="*/ 154 h 348"/>
                  <a:gd name="T24" fmla="*/ 708 w 1260"/>
                  <a:gd name="T25" fmla="*/ 161 h 348"/>
                  <a:gd name="T26" fmla="*/ 490 w 1260"/>
                  <a:gd name="T27" fmla="*/ 266 h 348"/>
                  <a:gd name="T28" fmla="*/ 431 w 1260"/>
                  <a:gd name="T29" fmla="*/ 288 h 348"/>
                  <a:gd name="T30" fmla="*/ 381 w 1260"/>
                  <a:gd name="T31" fmla="*/ 307 h 348"/>
                  <a:gd name="T32" fmla="*/ 326 w 1260"/>
                  <a:gd name="T33" fmla="*/ 318 h 348"/>
                  <a:gd name="T34" fmla="*/ 264 w 1260"/>
                  <a:gd name="T35" fmla="*/ 329 h 348"/>
                  <a:gd name="T36" fmla="*/ 197 w 1260"/>
                  <a:gd name="T37" fmla="*/ 336 h 348"/>
                  <a:gd name="T38" fmla="*/ 138 w 1260"/>
                  <a:gd name="T39" fmla="*/ 344 h 348"/>
                  <a:gd name="T40" fmla="*/ 96 w 1260"/>
                  <a:gd name="T41" fmla="*/ 344 h 348"/>
                  <a:gd name="T42" fmla="*/ 63 w 1260"/>
                  <a:gd name="T43" fmla="*/ 348 h 348"/>
                  <a:gd name="T44" fmla="*/ 42 w 1260"/>
                  <a:gd name="T45" fmla="*/ 344 h 348"/>
                  <a:gd name="T46" fmla="*/ 21 w 1260"/>
                  <a:gd name="T47" fmla="*/ 340 h 348"/>
                  <a:gd name="T48" fmla="*/ 0 w 1260"/>
                  <a:gd name="T49" fmla="*/ 329 h 348"/>
                  <a:gd name="T50" fmla="*/ 4 w 1260"/>
                  <a:gd name="T51" fmla="*/ 329 h 348"/>
                  <a:gd name="T52" fmla="*/ 12 w 1260"/>
                  <a:gd name="T53" fmla="*/ 329 h 348"/>
                  <a:gd name="T54" fmla="*/ 42 w 1260"/>
                  <a:gd name="T55" fmla="*/ 322 h 348"/>
                  <a:gd name="T56" fmla="*/ 117 w 1260"/>
                  <a:gd name="T57" fmla="*/ 292 h 348"/>
                  <a:gd name="T58" fmla="*/ 155 w 1260"/>
                  <a:gd name="T59" fmla="*/ 280 h 348"/>
                  <a:gd name="T60" fmla="*/ 184 w 1260"/>
                  <a:gd name="T61" fmla="*/ 269 h 348"/>
                  <a:gd name="T62" fmla="*/ 201 w 1260"/>
                  <a:gd name="T63" fmla="*/ 262 h 348"/>
                  <a:gd name="T64" fmla="*/ 205 w 1260"/>
                  <a:gd name="T65" fmla="*/ 262 h 348"/>
                  <a:gd name="T66" fmla="*/ 201 w 1260"/>
                  <a:gd name="T67" fmla="*/ 262 h 348"/>
                  <a:gd name="T68" fmla="*/ 364 w 1260"/>
                  <a:gd name="T69" fmla="*/ 210 h 348"/>
                  <a:gd name="T70" fmla="*/ 393 w 1260"/>
                  <a:gd name="T71" fmla="*/ 210 h 348"/>
                  <a:gd name="T72" fmla="*/ 410 w 1260"/>
                  <a:gd name="T73" fmla="*/ 206 h 348"/>
                  <a:gd name="T74" fmla="*/ 431 w 1260"/>
                  <a:gd name="T75" fmla="*/ 202 h 348"/>
                  <a:gd name="T76" fmla="*/ 452 w 1260"/>
                  <a:gd name="T77" fmla="*/ 198 h 348"/>
                  <a:gd name="T78" fmla="*/ 473 w 1260"/>
                  <a:gd name="T79" fmla="*/ 195 h 348"/>
                  <a:gd name="T80" fmla="*/ 502 w 1260"/>
                  <a:gd name="T81" fmla="*/ 195 h 348"/>
                  <a:gd name="T82" fmla="*/ 582 w 1260"/>
                  <a:gd name="T83" fmla="*/ 195 h 348"/>
                  <a:gd name="T84" fmla="*/ 632 w 1260"/>
                  <a:gd name="T85" fmla="*/ 180 h 348"/>
                  <a:gd name="T86" fmla="*/ 687 w 1260"/>
                  <a:gd name="T87" fmla="*/ 154 h 348"/>
                  <a:gd name="T88" fmla="*/ 737 w 1260"/>
                  <a:gd name="T89" fmla="*/ 131 h 348"/>
                  <a:gd name="T90" fmla="*/ 787 w 1260"/>
                  <a:gd name="T91" fmla="*/ 112 h 348"/>
                  <a:gd name="T92" fmla="*/ 808 w 1260"/>
                  <a:gd name="T93" fmla="*/ 109 h 348"/>
                  <a:gd name="T94" fmla="*/ 833 w 1260"/>
                  <a:gd name="T95" fmla="*/ 101 h 348"/>
                  <a:gd name="T96" fmla="*/ 900 w 1260"/>
                  <a:gd name="T97" fmla="*/ 86 h 348"/>
                  <a:gd name="T98" fmla="*/ 1055 w 1260"/>
                  <a:gd name="T99" fmla="*/ 49 h 348"/>
                  <a:gd name="T100" fmla="*/ 1126 w 1260"/>
                  <a:gd name="T101" fmla="*/ 30 h 348"/>
                  <a:gd name="T102" fmla="*/ 1189 w 1260"/>
                  <a:gd name="T103" fmla="*/ 15 h 348"/>
                  <a:gd name="T104" fmla="*/ 1210 w 1260"/>
                  <a:gd name="T105" fmla="*/ 8 h 348"/>
                  <a:gd name="T106" fmla="*/ 1227 w 1260"/>
                  <a:gd name="T107" fmla="*/ 4 h 348"/>
                  <a:gd name="T108" fmla="*/ 1239 w 1260"/>
                  <a:gd name="T109" fmla="*/ 4 h 348"/>
                  <a:gd name="T110" fmla="*/ 1244 w 1260"/>
                  <a:gd name="T111" fmla="*/ 0 h 348"/>
                  <a:gd name="T112" fmla="*/ 1260 w 1260"/>
                  <a:gd name="T113" fmla="*/ 15 h 3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60" h="348">
                    <a:moveTo>
                      <a:pt x="1260" y="15"/>
                    </a:moveTo>
                    <a:lnTo>
                      <a:pt x="1248" y="19"/>
                    </a:lnTo>
                    <a:lnTo>
                      <a:pt x="1223" y="23"/>
                    </a:lnTo>
                    <a:lnTo>
                      <a:pt x="1198" y="30"/>
                    </a:lnTo>
                    <a:lnTo>
                      <a:pt x="1164" y="38"/>
                    </a:lnTo>
                    <a:lnTo>
                      <a:pt x="1084" y="60"/>
                    </a:lnTo>
                    <a:lnTo>
                      <a:pt x="997" y="79"/>
                    </a:lnTo>
                    <a:lnTo>
                      <a:pt x="904" y="101"/>
                    </a:lnTo>
                    <a:lnTo>
                      <a:pt x="825" y="124"/>
                    </a:lnTo>
                    <a:lnTo>
                      <a:pt x="787" y="135"/>
                    </a:lnTo>
                    <a:lnTo>
                      <a:pt x="754" y="146"/>
                    </a:lnTo>
                    <a:lnTo>
                      <a:pt x="728" y="154"/>
                    </a:lnTo>
                    <a:lnTo>
                      <a:pt x="708" y="161"/>
                    </a:lnTo>
                    <a:lnTo>
                      <a:pt x="490" y="266"/>
                    </a:lnTo>
                    <a:lnTo>
                      <a:pt x="431" y="288"/>
                    </a:lnTo>
                    <a:lnTo>
                      <a:pt x="381" y="307"/>
                    </a:lnTo>
                    <a:lnTo>
                      <a:pt x="326" y="318"/>
                    </a:lnTo>
                    <a:lnTo>
                      <a:pt x="264" y="329"/>
                    </a:lnTo>
                    <a:lnTo>
                      <a:pt x="197" y="336"/>
                    </a:lnTo>
                    <a:lnTo>
                      <a:pt x="138" y="344"/>
                    </a:lnTo>
                    <a:lnTo>
                      <a:pt x="96" y="344"/>
                    </a:lnTo>
                    <a:lnTo>
                      <a:pt x="63" y="348"/>
                    </a:lnTo>
                    <a:lnTo>
                      <a:pt x="42" y="344"/>
                    </a:lnTo>
                    <a:lnTo>
                      <a:pt x="21" y="340"/>
                    </a:lnTo>
                    <a:lnTo>
                      <a:pt x="0" y="329"/>
                    </a:lnTo>
                    <a:lnTo>
                      <a:pt x="4" y="329"/>
                    </a:lnTo>
                    <a:lnTo>
                      <a:pt x="12" y="329"/>
                    </a:lnTo>
                    <a:lnTo>
                      <a:pt x="42" y="322"/>
                    </a:lnTo>
                    <a:lnTo>
                      <a:pt x="117" y="292"/>
                    </a:lnTo>
                    <a:lnTo>
                      <a:pt x="155" y="280"/>
                    </a:lnTo>
                    <a:lnTo>
                      <a:pt x="184" y="269"/>
                    </a:lnTo>
                    <a:lnTo>
                      <a:pt x="201" y="262"/>
                    </a:lnTo>
                    <a:lnTo>
                      <a:pt x="205" y="262"/>
                    </a:lnTo>
                    <a:lnTo>
                      <a:pt x="201" y="262"/>
                    </a:lnTo>
                    <a:lnTo>
                      <a:pt x="364" y="210"/>
                    </a:lnTo>
                    <a:lnTo>
                      <a:pt x="393" y="210"/>
                    </a:lnTo>
                    <a:lnTo>
                      <a:pt x="410" y="206"/>
                    </a:lnTo>
                    <a:lnTo>
                      <a:pt x="431" y="202"/>
                    </a:lnTo>
                    <a:lnTo>
                      <a:pt x="452" y="198"/>
                    </a:lnTo>
                    <a:lnTo>
                      <a:pt x="473" y="195"/>
                    </a:lnTo>
                    <a:lnTo>
                      <a:pt x="502" y="195"/>
                    </a:lnTo>
                    <a:lnTo>
                      <a:pt x="582" y="195"/>
                    </a:lnTo>
                    <a:lnTo>
                      <a:pt x="632" y="180"/>
                    </a:lnTo>
                    <a:lnTo>
                      <a:pt x="687" y="154"/>
                    </a:lnTo>
                    <a:lnTo>
                      <a:pt x="737" y="131"/>
                    </a:lnTo>
                    <a:lnTo>
                      <a:pt x="787" y="112"/>
                    </a:lnTo>
                    <a:lnTo>
                      <a:pt x="808" y="109"/>
                    </a:lnTo>
                    <a:lnTo>
                      <a:pt x="833" y="101"/>
                    </a:lnTo>
                    <a:lnTo>
                      <a:pt x="900" y="86"/>
                    </a:lnTo>
                    <a:lnTo>
                      <a:pt x="1055" y="49"/>
                    </a:lnTo>
                    <a:lnTo>
                      <a:pt x="1126" y="30"/>
                    </a:lnTo>
                    <a:lnTo>
                      <a:pt x="1189" y="15"/>
                    </a:lnTo>
                    <a:lnTo>
                      <a:pt x="1210" y="8"/>
                    </a:lnTo>
                    <a:lnTo>
                      <a:pt x="1227" y="4"/>
                    </a:lnTo>
                    <a:lnTo>
                      <a:pt x="1239" y="4"/>
                    </a:lnTo>
                    <a:lnTo>
                      <a:pt x="1244" y="0"/>
                    </a:lnTo>
                    <a:lnTo>
                      <a:pt x="1260" y="15"/>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2" name="Freeform 34"/>
              <p:cNvSpPr>
                <a:spLocks/>
              </p:cNvSpPr>
              <p:nvPr/>
            </p:nvSpPr>
            <p:spPr bwMode="auto">
              <a:xfrm>
                <a:off x="201" y="2838"/>
                <a:ext cx="360" cy="661"/>
              </a:xfrm>
              <a:custGeom>
                <a:avLst/>
                <a:gdLst>
                  <a:gd name="T0" fmla="*/ 360 w 360"/>
                  <a:gd name="T1" fmla="*/ 0 h 661"/>
                  <a:gd name="T2" fmla="*/ 247 w 360"/>
                  <a:gd name="T3" fmla="*/ 175 h 661"/>
                  <a:gd name="T4" fmla="*/ 138 w 360"/>
                  <a:gd name="T5" fmla="*/ 355 h 661"/>
                  <a:gd name="T6" fmla="*/ 92 w 360"/>
                  <a:gd name="T7" fmla="*/ 440 h 661"/>
                  <a:gd name="T8" fmla="*/ 54 w 360"/>
                  <a:gd name="T9" fmla="*/ 519 h 661"/>
                  <a:gd name="T10" fmla="*/ 25 w 360"/>
                  <a:gd name="T11" fmla="*/ 594 h 661"/>
                  <a:gd name="T12" fmla="*/ 8 w 360"/>
                  <a:gd name="T13" fmla="*/ 661 h 661"/>
                  <a:gd name="T14" fmla="*/ 0 w 360"/>
                  <a:gd name="T15" fmla="*/ 661 h 661"/>
                  <a:gd name="T16" fmla="*/ 13 w 360"/>
                  <a:gd name="T17" fmla="*/ 623 h 661"/>
                  <a:gd name="T18" fmla="*/ 25 w 360"/>
                  <a:gd name="T19" fmla="*/ 590 h 661"/>
                  <a:gd name="T20" fmla="*/ 34 w 360"/>
                  <a:gd name="T21" fmla="*/ 567 h 661"/>
                  <a:gd name="T22" fmla="*/ 38 w 360"/>
                  <a:gd name="T23" fmla="*/ 549 h 661"/>
                  <a:gd name="T24" fmla="*/ 50 w 360"/>
                  <a:gd name="T25" fmla="*/ 519 h 661"/>
                  <a:gd name="T26" fmla="*/ 59 w 360"/>
                  <a:gd name="T27" fmla="*/ 496 h 661"/>
                  <a:gd name="T28" fmla="*/ 155 w 360"/>
                  <a:gd name="T29" fmla="*/ 314 h 661"/>
                  <a:gd name="T30" fmla="*/ 205 w 360"/>
                  <a:gd name="T31" fmla="*/ 228 h 661"/>
                  <a:gd name="T32" fmla="*/ 251 w 360"/>
                  <a:gd name="T33" fmla="*/ 153 h 661"/>
                  <a:gd name="T34" fmla="*/ 293 w 360"/>
                  <a:gd name="T35" fmla="*/ 90 h 661"/>
                  <a:gd name="T36" fmla="*/ 310 w 360"/>
                  <a:gd name="T37" fmla="*/ 63 h 661"/>
                  <a:gd name="T38" fmla="*/ 327 w 360"/>
                  <a:gd name="T39" fmla="*/ 41 h 661"/>
                  <a:gd name="T40" fmla="*/ 339 w 360"/>
                  <a:gd name="T41" fmla="*/ 22 h 661"/>
                  <a:gd name="T42" fmla="*/ 348 w 360"/>
                  <a:gd name="T43" fmla="*/ 11 h 661"/>
                  <a:gd name="T44" fmla="*/ 356 w 360"/>
                  <a:gd name="T45" fmla="*/ 0 h 661"/>
                  <a:gd name="T46" fmla="*/ 356 w 360"/>
                  <a:gd name="T47" fmla="*/ 0 h 661"/>
                  <a:gd name="T48" fmla="*/ 360 w 360"/>
                  <a:gd name="T49" fmla="*/ 0 h 6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0" h="661">
                    <a:moveTo>
                      <a:pt x="360" y="0"/>
                    </a:moveTo>
                    <a:lnTo>
                      <a:pt x="247" y="175"/>
                    </a:lnTo>
                    <a:lnTo>
                      <a:pt x="138" y="355"/>
                    </a:lnTo>
                    <a:lnTo>
                      <a:pt x="92" y="440"/>
                    </a:lnTo>
                    <a:lnTo>
                      <a:pt x="54" y="519"/>
                    </a:lnTo>
                    <a:lnTo>
                      <a:pt x="25" y="594"/>
                    </a:lnTo>
                    <a:lnTo>
                      <a:pt x="8" y="661"/>
                    </a:lnTo>
                    <a:lnTo>
                      <a:pt x="0" y="661"/>
                    </a:lnTo>
                    <a:lnTo>
                      <a:pt x="13" y="623"/>
                    </a:lnTo>
                    <a:lnTo>
                      <a:pt x="25" y="590"/>
                    </a:lnTo>
                    <a:lnTo>
                      <a:pt x="34" y="567"/>
                    </a:lnTo>
                    <a:lnTo>
                      <a:pt x="38" y="549"/>
                    </a:lnTo>
                    <a:lnTo>
                      <a:pt x="50" y="519"/>
                    </a:lnTo>
                    <a:lnTo>
                      <a:pt x="59" y="496"/>
                    </a:lnTo>
                    <a:lnTo>
                      <a:pt x="155" y="314"/>
                    </a:lnTo>
                    <a:lnTo>
                      <a:pt x="205" y="228"/>
                    </a:lnTo>
                    <a:lnTo>
                      <a:pt x="251" y="153"/>
                    </a:lnTo>
                    <a:lnTo>
                      <a:pt x="293" y="90"/>
                    </a:lnTo>
                    <a:lnTo>
                      <a:pt x="310" y="63"/>
                    </a:lnTo>
                    <a:lnTo>
                      <a:pt x="327" y="41"/>
                    </a:lnTo>
                    <a:lnTo>
                      <a:pt x="339" y="22"/>
                    </a:lnTo>
                    <a:lnTo>
                      <a:pt x="348" y="11"/>
                    </a:lnTo>
                    <a:lnTo>
                      <a:pt x="356" y="0"/>
                    </a:lnTo>
                    <a:lnTo>
                      <a:pt x="360" y="0"/>
                    </a:lnTo>
                    <a:close/>
                  </a:path>
                </a:pathLst>
              </a:custGeom>
              <a:solidFill>
                <a:srgbClr val="40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3" name="Freeform 35"/>
              <p:cNvSpPr>
                <a:spLocks/>
              </p:cNvSpPr>
              <p:nvPr/>
            </p:nvSpPr>
            <p:spPr bwMode="auto">
              <a:xfrm>
                <a:off x="532" y="2801"/>
                <a:ext cx="79" cy="63"/>
              </a:xfrm>
              <a:custGeom>
                <a:avLst/>
                <a:gdLst>
                  <a:gd name="T0" fmla="*/ 29 w 79"/>
                  <a:gd name="T1" fmla="*/ 26 h 63"/>
                  <a:gd name="T2" fmla="*/ 54 w 79"/>
                  <a:gd name="T3" fmla="*/ 26 h 63"/>
                  <a:gd name="T4" fmla="*/ 67 w 79"/>
                  <a:gd name="T5" fmla="*/ 29 h 63"/>
                  <a:gd name="T6" fmla="*/ 79 w 79"/>
                  <a:gd name="T7" fmla="*/ 37 h 63"/>
                  <a:gd name="T8" fmla="*/ 58 w 79"/>
                  <a:gd name="T9" fmla="*/ 41 h 63"/>
                  <a:gd name="T10" fmla="*/ 42 w 79"/>
                  <a:gd name="T11" fmla="*/ 37 h 63"/>
                  <a:gd name="T12" fmla="*/ 29 w 79"/>
                  <a:gd name="T13" fmla="*/ 26 h 63"/>
                  <a:gd name="T14" fmla="*/ 33 w 79"/>
                  <a:gd name="T15" fmla="*/ 37 h 63"/>
                  <a:gd name="T16" fmla="*/ 33 w 79"/>
                  <a:gd name="T17" fmla="*/ 52 h 63"/>
                  <a:gd name="T18" fmla="*/ 29 w 79"/>
                  <a:gd name="T19" fmla="*/ 63 h 63"/>
                  <a:gd name="T20" fmla="*/ 17 w 79"/>
                  <a:gd name="T21" fmla="*/ 52 h 63"/>
                  <a:gd name="T22" fmla="*/ 17 w 79"/>
                  <a:gd name="T23" fmla="*/ 44 h 63"/>
                  <a:gd name="T24" fmla="*/ 29 w 79"/>
                  <a:gd name="T25" fmla="*/ 26 h 63"/>
                  <a:gd name="T26" fmla="*/ 12 w 79"/>
                  <a:gd name="T27" fmla="*/ 26 h 63"/>
                  <a:gd name="T28" fmla="*/ 0 w 79"/>
                  <a:gd name="T29" fmla="*/ 22 h 63"/>
                  <a:gd name="T30" fmla="*/ 8 w 79"/>
                  <a:gd name="T31" fmla="*/ 18 h 63"/>
                  <a:gd name="T32" fmla="*/ 12 w 79"/>
                  <a:gd name="T33" fmla="*/ 18 h 63"/>
                  <a:gd name="T34" fmla="*/ 25 w 79"/>
                  <a:gd name="T35" fmla="*/ 26 h 63"/>
                  <a:gd name="T36" fmla="*/ 25 w 79"/>
                  <a:gd name="T37" fmla="*/ 11 h 63"/>
                  <a:gd name="T38" fmla="*/ 33 w 79"/>
                  <a:gd name="T39" fmla="*/ 0 h 63"/>
                  <a:gd name="T40" fmla="*/ 38 w 79"/>
                  <a:gd name="T41" fmla="*/ 7 h 63"/>
                  <a:gd name="T42" fmla="*/ 33 w 79"/>
                  <a:gd name="T43" fmla="*/ 15 h 63"/>
                  <a:gd name="T44" fmla="*/ 25 w 79"/>
                  <a:gd name="T45" fmla="*/ 29 h 63"/>
                  <a:gd name="T46" fmla="*/ 58 w 79"/>
                  <a:gd name="T47" fmla="*/ 7 h 63"/>
                  <a:gd name="T48" fmla="*/ 67 w 79"/>
                  <a:gd name="T49" fmla="*/ 7 h 63"/>
                  <a:gd name="T50" fmla="*/ 67 w 79"/>
                  <a:gd name="T51" fmla="*/ 15 h 63"/>
                  <a:gd name="T52" fmla="*/ 58 w 79"/>
                  <a:gd name="T53" fmla="*/ 22 h 63"/>
                  <a:gd name="T54" fmla="*/ 42 w 79"/>
                  <a:gd name="T55" fmla="*/ 22 h 63"/>
                  <a:gd name="T56" fmla="*/ 29 w 79"/>
                  <a:gd name="T57" fmla="*/ 26 h 6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9" h="63">
                    <a:moveTo>
                      <a:pt x="29" y="26"/>
                    </a:moveTo>
                    <a:lnTo>
                      <a:pt x="54" y="26"/>
                    </a:lnTo>
                    <a:lnTo>
                      <a:pt x="67" y="29"/>
                    </a:lnTo>
                    <a:lnTo>
                      <a:pt x="79" y="37"/>
                    </a:lnTo>
                    <a:lnTo>
                      <a:pt x="58" y="41"/>
                    </a:lnTo>
                    <a:lnTo>
                      <a:pt x="42" y="37"/>
                    </a:lnTo>
                    <a:lnTo>
                      <a:pt x="29" y="26"/>
                    </a:lnTo>
                    <a:lnTo>
                      <a:pt x="33" y="37"/>
                    </a:lnTo>
                    <a:lnTo>
                      <a:pt x="33" y="52"/>
                    </a:lnTo>
                    <a:lnTo>
                      <a:pt x="29" y="63"/>
                    </a:lnTo>
                    <a:lnTo>
                      <a:pt x="17" y="52"/>
                    </a:lnTo>
                    <a:lnTo>
                      <a:pt x="17" y="44"/>
                    </a:lnTo>
                    <a:lnTo>
                      <a:pt x="29" y="26"/>
                    </a:lnTo>
                    <a:lnTo>
                      <a:pt x="12" y="26"/>
                    </a:lnTo>
                    <a:lnTo>
                      <a:pt x="0" y="22"/>
                    </a:lnTo>
                    <a:lnTo>
                      <a:pt x="8" y="18"/>
                    </a:lnTo>
                    <a:lnTo>
                      <a:pt x="12" y="18"/>
                    </a:lnTo>
                    <a:lnTo>
                      <a:pt x="25" y="26"/>
                    </a:lnTo>
                    <a:lnTo>
                      <a:pt x="25" y="11"/>
                    </a:lnTo>
                    <a:lnTo>
                      <a:pt x="33" y="0"/>
                    </a:lnTo>
                    <a:lnTo>
                      <a:pt x="38" y="7"/>
                    </a:lnTo>
                    <a:lnTo>
                      <a:pt x="33" y="15"/>
                    </a:lnTo>
                    <a:lnTo>
                      <a:pt x="25" y="29"/>
                    </a:lnTo>
                    <a:lnTo>
                      <a:pt x="58" y="7"/>
                    </a:lnTo>
                    <a:lnTo>
                      <a:pt x="67" y="7"/>
                    </a:lnTo>
                    <a:lnTo>
                      <a:pt x="67" y="15"/>
                    </a:lnTo>
                    <a:lnTo>
                      <a:pt x="58" y="22"/>
                    </a:lnTo>
                    <a:lnTo>
                      <a:pt x="42" y="22"/>
                    </a:lnTo>
                    <a:lnTo>
                      <a:pt x="29" y="26"/>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4" name="Freeform 36"/>
              <p:cNvSpPr>
                <a:spLocks/>
              </p:cNvSpPr>
              <p:nvPr/>
            </p:nvSpPr>
            <p:spPr bwMode="auto">
              <a:xfrm>
                <a:off x="515" y="2860"/>
                <a:ext cx="75" cy="68"/>
              </a:xfrm>
              <a:custGeom>
                <a:avLst/>
                <a:gdLst>
                  <a:gd name="T0" fmla="*/ 25 w 75"/>
                  <a:gd name="T1" fmla="*/ 26 h 68"/>
                  <a:gd name="T2" fmla="*/ 55 w 75"/>
                  <a:gd name="T3" fmla="*/ 30 h 68"/>
                  <a:gd name="T4" fmla="*/ 67 w 75"/>
                  <a:gd name="T5" fmla="*/ 34 h 68"/>
                  <a:gd name="T6" fmla="*/ 75 w 75"/>
                  <a:gd name="T7" fmla="*/ 41 h 68"/>
                  <a:gd name="T8" fmla="*/ 55 w 75"/>
                  <a:gd name="T9" fmla="*/ 45 h 68"/>
                  <a:gd name="T10" fmla="*/ 42 w 75"/>
                  <a:gd name="T11" fmla="*/ 41 h 68"/>
                  <a:gd name="T12" fmla="*/ 29 w 75"/>
                  <a:gd name="T13" fmla="*/ 30 h 68"/>
                  <a:gd name="T14" fmla="*/ 34 w 75"/>
                  <a:gd name="T15" fmla="*/ 38 h 68"/>
                  <a:gd name="T16" fmla="*/ 34 w 75"/>
                  <a:gd name="T17" fmla="*/ 53 h 68"/>
                  <a:gd name="T18" fmla="*/ 25 w 75"/>
                  <a:gd name="T19" fmla="*/ 68 h 68"/>
                  <a:gd name="T20" fmla="*/ 17 w 75"/>
                  <a:gd name="T21" fmla="*/ 56 h 68"/>
                  <a:gd name="T22" fmla="*/ 17 w 75"/>
                  <a:gd name="T23" fmla="*/ 49 h 68"/>
                  <a:gd name="T24" fmla="*/ 29 w 75"/>
                  <a:gd name="T25" fmla="*/ 26 h 68"/>
                  <a:gd name="T26" fmla="*/ 13 w 75"/>
                  <a:gd name="T27" fmla="*/ 30 h 68"/>
                  <a:gd name="T28" fmla="*/ 0 w 75"/>
                  <a:gd name="T29" fmla="*/ 26 h 68"/>
                  <a:gd name="T30" fmla="*/ 4 w 75"/>
                  <a:gd name="T31" fmla="*/ 23 h 68"/>
                  <a:gd name="T32" fmla="*/ 13 w 75"/>
                  <a:gd name="T33" fmla="*/ 23 h 68"/>
                  <a:gd name="T34" fmla="*/ 25 w 75"/>
                  <a:gd name="T35" fmla="*/ 30 h 68"/>
                  <a:gd name="T36" fmla="*/ 25 w 75"/>
                  <a:gd name="T37" fmla="*/ 12 h 68"/>
                  <a:gd name="T38" fmla="*/ 34 w 75"/>
                  <a:gd name="T39" fmla="*/ 0 h 68"/>
                  <a:gd name="T40" fmla="*/ 38 w 75"/>
                  <a:gd name="T41" fmla="*/ 8 h 68"/>
                  <a:gd name="T42" fmla="*/ 34 w 75"/>
                  <a:gd name="T43" fmla="*/ 15 h 68"/>
                  <a:gd name="T44" fmla="*/ 25 w 75"/>
                  <a:gd name="T45" fmla="*/ 30 h 68"/>
                  <a:gd name="T46" fmla="*/ 55 w 75"/>
                  <a:gd name="T47" fmla="*/ 12 h 68"/>
                  <a:gd name="T48" fmla="*/ 67 w 75"/>
                  <a:gd name="T49" fmla="*/ 12 h 68"/>
                  <a:gd name="T50" fmla="*/ 67 w 75"/>
                  <a:gd name="T51" fmla="*/ 15 h 68"/>
                  <a:gd name="T52" fmla="*/ 55 w 75"/>
                  <a:gd name="T53" fmla="*/ 23 h 68"/>
                  <a:gd name="T54" fmla="*/ 42 w 75"/>
                  <a:gd name="T55" fmla="*/ 26 h 68"/>
                  <a:gd name="T56" fmla="*/ 25 w 75"/>
                  <a:gd name="T57" fmla="*/ 26 h 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5" h="68">
                    <a:moveTo>
                      <a:pt x="25" y="26"/>
                    </a:moveTo>
                    <a:lnTo>
                      <a:pt x="55" y="30"/>
                    </a:lnTo>
                    <a:lnTo>
                      <a:pt x="67" y="34"/>
                    </a:lnTo>
                    <a:lnTo>
                      <a:pt x="75" y="41"/>
                    </a:lnTo>
                    <a:lnTo>
                      <a:pt x="55" y="45"/>
                    </a:lnTo>
                    <a:lnTo>
                      <a:pt x="42" y="41"/>
                    </a:lnTo>
                    <a:lnTo>
                      <a:pt x="29" y="30"/>
                    </a:lnTo>
                    <a:lnTo>
                      <a:pt x="34" y="38"/>
                    </a:lnTo>
                    <a:lnTo>
                      <a:pt x="34" y="53"/>
                    </a:lnTo>
                    <a:lnTo>
                      <a:pt x="25" y="68"/>
                    </a:lnTo>
                    <a:lnTo>
                      <a:pt x="17" y="56"/>
                    </a:lnTo>
                    <a:lnTo>
                      <a:pt x="17" y="49"/>
                    </a:lnTo>
                    <a:lnTo>
                      <a:pt x="29" y="26"/>
                    </a:lnTo>
                    <a:lnTo>
                      <a:pt x="13" y="30"/>
                    </a:lnTo>
                    <a:lnTo>
                      <a:pt x="0" y="26"/>
                    </a:lnTo>
                    <a:lnTo>
                      <a:pt x="4" y="23"/>
                    </a:lnTo>
                    <a:lnTo>
                      <a:pt x="13" y="23"/>
                    </a:lnTo>
                    <a:lnTo>
                      <a:pt x="25" y="30"/>
                    </a:lnTo>
                    <a:lnTo>
                      <a:pt x="25" y="12"/>
                    </a:lnTo>
                    <a:lnTo>
                      <a:pt x="34" y="0"/>
                    </a:lnTo>
                    <a:lnTo>
                      <a:pt x="38" y="8"/>
                    </a:lnTo>
                    <a:lnTo>
                      <a:pt x="34" y="15"/>
                    </a:lnTo>
                    <a:lnTo>
                      <a:pt x="25" y="30"/>
                    </a:lnTo>
                    <a:lnTo>
                      <a:pt x="55" y="12"/>
                    </a:lnTo>
                    <a:lnTo>
                      <a:pt x="67" y="12"/>
                    </a:lnTo>
                    <a:lnTo>
                      <a:pt x="67" y="15"/>
                    </a:lnTo>
                    <a:lnTo>
                      <a:pt x="55" y="23"/>
                    </a:lnTo>
                    <a:lnTo>
                      <a:pt x="42" y="26"/>
                    </a:lnTo>
                    <a:lnTo>
                      <a:pt x="25" y="26"/>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5" name="Freeform 37"/>
              <p:cNvSpPr>
                <a:spLocks/>
              </p:cNvSpPr>
              <p:nvPr/>
            </p:nvSpPr>
            <p:spPr bwMode="auto">
              <a:xfrm>
                <a:off x="461" y="2834"/>
                <a:ext cx="62" cy="56"/>
              </a:xfrm>
              <a:custGeom>
                <a:avLst/>
                <a:gdLst>
                  <a:gd name="T0" fmla="*/ 25 w 62"/>
                  <a:gd name="T1" fmla="*/ 38 h 56"/>
                  <a:gd name="T2" fmla="*/ 37 w 62"/>
                  <a:gd name="T3" fmla="*/ 15 h 56"/>
                  <a:gd name="T4" fmla="*/ 46 w 62"/>
                  <a:gd name="T5" fmla="*/ 4 h 56"/>
                  <a:gd name="T6" fmla="*/ 58 w 62"/>
                  <a:gd name="T7" fmla="*/ 0 h 56"/>
                  <a:gd name="T8" fmla="*/ 54 w 62"/>
                  <a:gd name="T9" fmla="*/ 19 h 56"/>
                  <a:gd name="T10" fmla="*/ 42 w 62"/>
                  <a:gd name="T11" fmla="*/ 30 h 56"/>
                  <a:gd name="T12" fmla="*/ 25 w 62"/>
                  <a:gd name="T13" fmla="*/ 38 h 56"/>
                  <a:gd name="T14" fmla="*/ 37 w 62"/>
                  <a:gd name="T15" fmla="*/ 34 h 56"/>
                  <a:gd name="T16" fmla="*/ 62 w 62"/>
                  <a:gd name="T17" fmla="*/ 52 h 56"/>
                  <a:gd name="T18" fmla="*/ 50 w 62"/>
                  <a:gd name="T19" fmla="*/ 56 h 56"/>
                  <a:gd name="T20" fmla="*/ 37 w 62"/>
                  <a:gd name="T21" fmla="*/ 52 h 56"/>
                  <a:gd name="T22" fmla="*/ 25 w 62"/>
                  <a:gd name="T23" fmla="*/ 34 h 56"/>
                  <a:gd name="T24" fmla="*/ 21 w 62"/>
                  <a:gd name="T25" fmla="*/ 49 h 56"/>
                  <a:gd name="T26" fmla="*/ 8 w 62"/>
                  <a:gd name="T27" fmla="*/ 56 h 56"/>
                  <a:gd name="T28" fmla="*/ 8 w 62"/>
                  <a:gd name="T29" fmla="*/ 49 h 56"/>
                  <a:gd name="T30" fmla="*/ 12 w 62"/>
                  <a:gd name="T31" fmla="*/ 45 h 56"/>
                  <a:gd name="T32" fmla="*/ 25 w 62"/>
                  <a:gd name="T33" fmla="*/ 38 h 56"/>
                  <a:gd name="T34" fmla="*/ 8 w 62"/>
                  <a:gd name="T35" fmla="*/ 34 h 56"/>
                  <a:gd name="T36" fmla="*/ 0 w 62"/>
                  <a:gd name="T37" fmla="*/ 19 h 56"/>
                  <a:gd name="T38" fmla="*/ 8 w 62"/>
                  <a:gd name="T39" fmla="*/ 19 h 56"/>
                  <a:gd name="T40" fmla="*/ 16 w 62"/>
                  <a:gd name="T41" fmla="*/ 26 h 56"/>
                  <a:gd name="T42" fmla="*/ 29 w 62"/>
                  <a:gd name="T43" fmla="*/ 41 h 56"/>
                  <a:gd name="T44" fmla="*/ 21 w 62"/>
                  <a:gd name="T45" fmla="*/ 23 h 56"/>
                  <a:gd name="T46" fmla="*/ 16 w 62"/>
                  <a:gd name="T47" fmla="*/ 4 h 56"/>
                  <a:gd name="T48" fmla="*/ 25 w 62"/>
                  <a:gd name="T49" fmla="*/ 0 h 56"/>
                  <a:gd name="T50" fmla="*/ 29 w 62"/>
                  <a:gd name="T51" fmla="*/ 0 h 56"/>
                  <a:gd name="T52" fmla="*/ 33 w 62"/>
                  <a:gd name="T53" fmla="*/ 11 h 56"/>
                  <a:gd name="T54" fmla="*/ 29 w 62"/>
                  <a:gd name="T55" fmla="*/ 23 h 56"/>
                  <a:gd name="T56" fmla="*/ 25 w 62"/>
                  <a:gd name="T57" fmla="*/ 38 h 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 h="56">
                    <a:moveTo>
                      <a:pt x="25" y="38"/>
                    </a:moveTo>
                    <a:lnTo>
                      <a:pt x="37" y="15"/>
                    </a:lnTo>
                    <a:lnTo>
                      <a:pt x="46" y="4"/>
                    </a:lnTo>
                    <a:lnTo>
                      <a:pt x="58" y="0"/>
                    </a:lnTo>
                    <a:lnTo>
                      <a:pt x="54" y="19"/>
                    </a:lnTo>
                    <a:lnTo>
                      <a:pt x="42" y="30"/>
                    </a:lnTo>
                    <a:lnTo>
                      <a:pt x="25" y="38"/>
                    </a:lnTo>
                    <a:lnTo>
                      <a:pt x="37" y="34"/>
                    </a:lnTo>
                    <a:lnTo>
                      <a:pt x="62" y="52"/>
                    </a:lnTo>
                    <a:lnTo>
                      <a:pt x="50" y="56"/>
                    </a:lnTo>
                    <a:lnTo>
                      <a:pt x="37" y="52"/>
                    </a:lnTo>
                    <a:lnTo>
                      <a:pt x="25" y="34"/>
                    </a:lnTo>
                    <a:lnTo>
                      <a:pt x="21" y="49"/>
                    </a:lnTo>
                    <a:lnTo>
                      <a:pt x="8" y="56"/>
                    </a:lnTo>
                    <a:lnTo>
                      <a:pt x="8" y="49"/>
                    </a:lnTo>
                    <a:lnTo>
                      <a:pt x="12" y="45"/>
                    </a:lnTo>
                    <a:lnTo>
                      <a:pt x="25" y="38"/>
                    </a:lnTo>
                    <a:lnTo>
                      <a:pt x="8" y="34"/>
                    </a:lnTo>
                    <a:lnTo>
                      <a:pt x="0" y="19"/>
                    </a:lnTo>
                    <a:lnTo>
                      <a:pt x="8" y="19"/>
                    </a:lnTo>
                    <a:lnTo>
                      <a:pt x="16" y="26"/>
                    </a:lnTo>
                    <a:lnTo>
                      <a:pt x="29" y="41"/>
                    </a:lnTo>
                    <a:lnTo>
                      <a:pt x="21" y="23"/>
                    </a:lnTo>
                    <a:lnTo>
                      <a:pt x="16" y="4"/>
                    </a:lnTo>
                    <a:lnTo>
                      <a:pt x="25" y="0"/>
                    </a:lnTo>
                    <a:lnTo>
                      <a:pt x="29" y="0"/>
                    </a:lnTo>
                    <a:lnTo>
                      <a:pt x="33" y="11"/>
                    </a:lnTo>
                    <a:lnTo>
                      <a:pt x="29" y="23"/>
                    </a:lnTo>
                    <a:lnTo>
                      <a:pt x="25" y="38"/>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6" name="Freeform 38"/>
              <p:cNvSpPr>
                <a:spLocks/>
              </p:cNvSpPr>
              <p:nvPr/>
            </p:nvSpPr>
            <p:spPr bwMode="auto">
              <a:xfrm>
                <a:off x="469" y="2909"/>
                <a:ext cx="75" cy="67"/>
              </a:xfrm>
              <a:custGeom>
                <a:avLst/>
                <a:gdLst>
                  <a:gd name="T0" fmla="*/ 38 w 75"/>
                  <a:gd name="T1" fmla="*/ 26 h 67"/>
                  <a:gd name="T2" fmla="*/ 50 w 75"/>
                  <a:gd name="T3" fmla="*/ 45 h 67"/>
                  <a:gd name="T4" fmla="*/ 54 w 75"/>
                  <a:gd name="T5" fmla="*/ 56 h 67"/>
                  <a:gd name="T6" fmla="*/ 50 w 75"/>
                  <a:gd name="T7" fmla="*/ 67 h 67"/>
                  <a:gd name="T8" fmla="*/ 38 w 75"/>
                  <a:gd name="T9" fmla="*/ 56 h 67"/>
                  <a:gd name="T10" fmla="*/ 34 w 75"/>
                  <a:gd name="T11" fmla="*/ 41 h 67"/>
                  <a:gd name="T12" fmla="*/ 38 w 75"/>
                  <a:gd name="T13" fmla="*/ 26 h 67"/>
                  <a:gd name="T14" fmla="*/ 29 w 75"/>
                  <a:gd name="T15" fmla="*/ 33 h 67"/>
                  <a:gd name="T16" fmla="*/ 17 w 75"/>
                  <a:gd name="T17" fmla="*/ 41 h 67"/>
                  <a:gd name="T18" fmla="*/ 0 w 75"/>
                  <a:gd name="T19" fmla="*/ 41 h 67"/>
                  <a:gd name="T20" fmla="*/ 4 w 75"/>
                  <a:gd name="T21" fmla="*/ 30 h 67"/>
                  <a:gd name="T22" fmla="*/ 17 w 75"/>
                  <a:gd name="T23" fmla="*/ 26 h 67"/>
                  <a:gd name="T24" fmla="*/ 38 w 75"/>
                  <a:gd name="T25" fmla="*/ 26 h 67"/>
                  <a:gd name="T26" fmla="*/ 29 w 75"/>
                  <a:gd name="T27" fmla="*/ 15 h 67"/>
                  <a:gd name="T28" fmla="*/ 29 w 75"/>
                  <a:gd name="T29" fmla="*/ 0 h 67"/>
                  <a:gd name="T30" fmla="*/ 34 w 75"/>
                  <a:gd name="T31" fmla="*/ 4 h 67"/>
                  <a:gd name="T32" fmla="*/ 38 w 75"/>
                  <a:gd name="T33" fmla="*/ 11 h 67"/>
                  <a:gd name="T34" fmla="*/ 34 w 75"/>
                  <a:gd name="T35" fmla="*/ 22 h 67"/>
                  <a:gd name="T36" fmla="*/ 50 w 75"/>
                  <a:gd name="T37" fmla="*/ 15 h 67"/>
                  <a:gd name="T38" fmla="*/ 59 w 75"/>
                  <a:gd name="T39" fmla="*/ 11 h 67"/>
                  <a:gd name="T40" fmla="*/ 67 w 75"/>
                  <a:gd name="T41" fmla="*/ 15 h 67"/>
                  <a:gd name="T42" fmla="*/ 63 w 75"/>
                  <a:gd name="T43" fmla="*/ 22 h 67"/>
                  <a:gd name="T44" fmla="*/ 54 w 75"/>
                  <a:gd name="T45" fmla="*/ 22 h 67"/>
                  <a:gd name="T46" fmla="*/ 34 w 75"/>
                  <a:gd name="T47" fmla="*/ 22 h 67"/>
                  <a:gd name="T48" fmla="*/ 71 w 75"/>
                  <a:gd name="T49" fmla="*/ 37 h 67"/>
                  <a:gd name="T50" fmla="*/ 75 w 75"/>
                  <a:gd name="T51" fmla="*/ 45 h 67"/>
                  <a:gd name="T52" fmla="*/ 71 w 75"/>
                  <a:gd name="T53" fmla="*/ 45 h 67"/>
                  <a:gd name="T54" fmla="*/ 59 w 75"/>
                  <a:gd name="T55" fmla="*/ 45 h 67"/>
                  <a:gd name="T56" fmla="*/ 46 w 75"/>
                  <a:gd name="T57" fmla="*/ 33 h 67"/>
                  <a:gd name="T58" fmla="*/ 38 w 75"/>
                  <a:gd name="T59" fmla="*/ 26 h 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5" h="67">
                    <a:moveTo>
                      <a:pt x="38" y="26"/>
                    </a:moveTo>
                    <a:lnTo>
                      <a:pt x="50" y="45"/>
                    </a:lnTo>
                    <a:lnTo>
                      <a:pt x="54" y="56"/>
                    </a:lnTo>
                    <a:lnTo>
                      <a:pt x="50" y="67"/>
                    </a:lnTo>
                    <a:lnTo>
                      <a:pt x="38" y="56"/>
                    </a:lnTo>
                    <a:lnTo>
                      <a:pt x="34" y="41"/>
                    </a:lnTo>
                    <a:lnTo>
                      <a:pt x="38" y="26"/>
                    </a:lnTo>
                    <a:lnTo>
                      <a:pt x="29" y="33"/>
                    </a:lnTo>
                    <a:lnTo>
                      <a:pt x="17" y="41"/>
                    </a:lnTo>
                    <a:lnTo>
                      <a:pt x="0" y="41"/>
                    </a:lnTo>
                    <a:lnTo>
                      <a:pt x="4" y="30"/>
                    </a:lnTo>
                    <a:lnTo>
                      <a:pt x="17" y="26"/>
                    </a:lnTo>
                    <a:lnTo>
                      <a:pt x="38" y="26"/>
                    </a:lnTo>
                    <a:lnTo>
                      <a:pt x="29" y="15"/>
                    </a:lnTo>
                    <a:lnTo>
                      <a:pt x="29" y="0"/>
                    </a:lnTo>
                    <a:lnTo>
                      <a:pt x="34" y="4"/>
                    </a:lnTo>
                    <a:lnTo>
                      <a:pt x="38" y="11"/>
                    </a:lnTo>
                    <a:lnTo>
                      <a:pt x="34" y="22"/>
                    </a:lnTo>
                    <a:lnTo>
                      <a:pt x="50" y="15"/>
                    </a:lnTo>
                    <a:lnTo>
                      <a:pt x="59" y="11"/>
                    </a:lnTo>
                    <a:lnTo>
                      <a:pt x="67" y="15"/>
                    </a:lnTo>
                    <a:lnTo>
                      <a:pt x="63" y="22"/>
                    </a:lnTo>
                    <a:lnTo>
                      <a:pt x="54" y="22"/>
                    </a:lnTo>
                    <a:lnTo>
                      <a:pt x="34" y="22"/>
                    </a:lnTo>
                    <a:lnTo>
                      <a:pt x="71" y="37"/>
                    </a:lnTo>
                    <a:lnTo>
                      <a:pt x="75" y="45"/>
                    </a:lnTo>
                    <a:lnTo>
                      <a:pt x="71" y="45"/>
                    </a:lnTo>
                    <a:lnTo>
                      <a:pt x="59" y="45"/>
                    </a:lnTo>
                    <a:lnTo>
                      <a:pt x="46" y="33"/>
                    </a:lnTo>
                    <a:lnTo>
                      <a:pt x="38" y="26"/>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7" name="Freeform 39"/>
              <p:cNvSpPr>
                <a:spLocks/>
              </p:cNvSpPr>
              <p:nvPr/>
            </p:nvSpPr>
            <p:spPr bwMode="auto">
              <a:xfrm>
                <a:off x="427" y="2969"/>
                <a:ext cx="80" cy="52"/>
              </a:xfrm>
              <a:custGeom>
                <a:avLst/>
                <a:gdLst>
                  <a:gd name="T0" fmla="*/ 38 w 80"/>
                  <a:gd name="T1" fmla="*/ 18 h 52"/>
                  <a:gd name="T2" fmla="*/ 55 w 80"/>
                  <a:gd name="T3" fmla="*/ 33 h 52"/>
                  <a:gd name="T4" fmla="*/ 59 w 80"/>
                  <a:gd name="T5" fmla="*/ 41 h 52"/>
                  <a:gd name="T6" fmla="*/ 55 w 80"/>
                  <a:gd name="T7" fmla="*/ 52 h 52"/>
                  <a:gd name="T8" fmla="*/ 42 w 80"/>
                  <a:gd name="T9" fmla="*/ 44 h 52"/>
                  <a:gd name="T10" fmla="*/ 34 w 80"/>
                  <a:gd name="T11" fmla="*/ 33 h 52"/>
                  <a:gd name="T12" fmla="*/ 38 w 80"/>
                  <a:gd name="T13" fmla="*/ 18 h 52"/>
                  <a:gd name="T14" fmla="*/ 29 w 80"/>
                  <a:gd name="T15" fmla="*/ 29 h 52"/>
                  <a:gd name="T16" fmla="*/ 0 w 80"/>
                  <a:gd name="T17" fmla="*/ 44 h 52"/>
                  <a:gd name="T18" fmla="*/ 4 w 80"/>
                  <a:gd name="T19" fmla="*/ 33 h 52"/>
                  <a:gd name="T20" fmla="*/ 13 w 80"/>
                  <a:gd name="T21" fmla="*/ 26 h 52"/>
                  <a:gd name="T22" fmla="*/ 38 w 80"/>
                  <a:gd name="T23" fmla="*/ 18 h 52"/>
                  <a:gd name="T24" fmla="*/ 29 w 80"/>
                  <a:gd name="T25" fmla="*/ 11 h 52"/>
                  <a:gd name="T26" fmla="*/ 25 w 80"/>
                  <a:gd name="T27" fmla="*/ 0 h 52"/>
                  <a:gd name="T28" fmla="*/ 34 w 80"/>
                  <a:gd name="T29" fmla="*/ 0 h 52"/>
                  <a:gd name="T30" fmla="*/ 38 w 80"/>
                  <a:gd name="T31" fmla="*/ 7 h 52"/>
                  <a:gd name="T32" fmla="*/ 34 w 80"/>
                  <a:gd name="T33" fmla="*/ 18 h 52"/>
                  <a:gd name="T34" fmla="*/ 50 w 80"/>
                  <a:gd name="T35" fmla="*/ 7 h 52"/>
                  <a:gd name="T36" fmla="*/ 71 w 80"/>
                  <a:gd name="T37" fmla="*/ 0 h 52"/>
                  <a:gd name="T38" fmla="*/ 67 w 80"/>
                  <a:gd name="T39" fmla="*/ 7 h 52"/>
                  <a:gd name="T40" fmla="*/ 55 w 80"/>
                  <a:gd name="T41" fmla="*/ 15 h 52"/>
                  <a:gd name="T42" fmla="*/ 34 w 80"/>
                  <a:gd name="T43" fmla="*/ 18 h 52"/>
                  <a:gd name="T44" fmla="*/ 76 w 80"/>
                  <a:gd name="T45" fmla="*/ 22 h 52"/>
                  <a:gd name="T46" fmla="*/ 80 w 80"/>
                  <a:gd name="T47" fmla="*/ 26 h 52"/>
                  <a:gd name="T48" fmla="*/ 76 w 80"/>
                  <a:gd name="T49" fmla="*/ 29 h 52"/>
                  <a:gd name="T50" fmla="*/ 59 w 80"/>
                  <a:gd name="T51" fmla="*/ 29 h 52"/>
                  <a:gd name="T52" fmla="*/ 50 w 80"/>
                  <a:gd name="T53" fmla="*/ 22 h 52"/>
                  <a:gd name="T54" fmla="*/ 38 w 80"/>
                  <a:gd name="T55" fmla="*/ 18 h 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0" h="52">
                    <a:moveTo>
                      <a:pt x="38" y="18"/>
                    </a:moveTo>
                    <a:lnTo>
                      <a:pt x="55" y="33"/>
                    </a:lnTo>
                    <a:lnTo>
                      <a:pt x="59" y="41"/>
                    </a:lnTo>
                    <a:lnTo>
                      <a:pt x="55" y="52"/>
                    </a:lnTo>
                    <a:lnTo>
                      <a:pt x="42" y="44"/>
                    </a:lnTo>
                    <a:lnTo>
                      <a:pt x="34" y="33"/>
                    </a:lnTo>
                    <a:lnTo>
                      <a:pt x="38" y="18"/>
                    </a:lnTo>
                    <a:lnTo>
                      <a:pt x="29" y="29"/>
                    </a:lnTo>
                    <a:lnTo>
                      <a:pt x="0" y="44"/>
                    </a:lnTo>
                    <a:lnTo>
                      <a:pt x="4" y="33"/>
                    </a:lnTo>
                    <a:lnTo>
                      <a:pt x="13" y="26"/>
                    </a:lnTo>
                    <a:lnTo>
                      <a:pt x="38" y="18"/>
                    </a:lnTo>
                    <a:lnTo>
                      <a:pt x="29" y="11"/>
                    </a:lnTo>
                    <a:lnTo>
                      <a:pt x="25" y="0"/>
                    </a:lnTo>
                    <a:lnTo>
                      <a:pt x="34" y="0"/>
                    </a:lnTo>
                    <a:lnTo>
                      <a:pt x="38" y="7"/>
                    </a:lnTo>
                    <a:lnTo>
                      <a:pt x="34" y="18"/>
                    </a:lnTo>
                    <a:lnTo>
                      <a:pt x="50" y="7"/>
                    </a:lnTo>
                    <a:lnTo>
                      <a:pt x="71" y="0"/>
                    </a:lnTo>
                    <a:lnTo>
                      <a:pt x="67" y="7"/>
                    </a:lnTo>
                    <a:lnTo>
                      <a:pt x="55" y="15"/>
                    </a:lnTo>
                    <a:lnTo>
                      <a:pt x="34" y="18"/>
                    </a:lnTo>
                    <a:lnTo>
                      <a:pt x="76" y="22"/>
                    </a:lnTo>
                    <a:lnTo>
                      <a:pt x="80" y="26"/>
                    </a:lnTo>
                    <a:lnTo>
                      <a:pt x="76" y="29"/>
                    </a:lnTo>
                    <a:lnTo>
                      <a:pt x="59" y="29"/>
                    </a:lnTo>
                    <a:lnTo>
                      <a:pt x="50" y="22"/>
                    </a:lnTo>
                    <a:lnTo>
                      <a:pt x="38" y="18"/>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8" name="Freeform 40"/>
              <p:cNvSpPr>
                <a:spLocks/>
              </p:cNvSpPr>
              <p:nvPr/>
            </p:nvSpPr>
            <p:spPr bwMode="auto">
              <a:xfrm>
                <a:off x="356" y="2969"/>
                <a:ext cx="67" cy="78"/>
              </a:xfrm>
              <a:custGeom>
                <a:avLst/>
                <a:gdLst>
                  <a:gd name="T0" fmla="*/ 46 w 67"/>
                  <a:gd name="T1" fmla="*/ 44 h 78"/>
                  <a:gd name="T2" fmla="*/ 21 w 67"/>
                  <a:gd name="T3" fmla="*/ 52 h 78"/>
                  <a:gd name="T4" fmla="*/ 13 w 67"/>
                  <a:gd name="T5" fmla="*/ 52 h 78"/>
                  <a:gd name="T6" fmla="*/ 0 w 67"/>
                  <a:gd name="T7" fmla="*/ 44 h 78"/>
                  <a:gd name="T8" fmla="*/ 13 w 67"/>
                  <a:gd name="T9" fmla="*/ 37 h 78"/>
                  <a:gd name="T10" fmla="*/ 25 w 67"/>
                  <a:gd name="T11" fmla="*/ 33 h 78"/>
                  <a:gd name="T12" fmla="*/ 42 w 67"/>
                  <a:gd name="T13" fmla="*/ 41 h 78"/>
                  <a:gd name="T14" fmla="*/ 33 w 67"/>
                  <a:gd name="T15" fmla="*/ 33 h 78"/>
                  <a:gd name="T16" fmla="*/ 25 w 67"/>
                  <a:gd name="T17" fmla="*/ 18 h 78"/>
                  <a:gd name="T18" fmla="*/ 25 w 67"/>
                  <a:gd name="T19" fmla="*/ 0 h 78"/>
                  <a:gd name="T20" fmla="*/ 38 w 67"/>
                  <a:gd name="T21" fmla="*/ 7 h 78"/>
                  <a:gd name="T22" fmla="*/ 42 w 67"/>
                  <a:gd name="T23" fmla="*/ 18 h 78"/>
                  <a:gd name="T24" fmla="*/ 42 w 67"/>
                  <a:gd name="T25" fmla="*/ 44 h 78"/>
                  <a:gd name="T26" fmla="*/ 50 w 67"/>
                  <a:gd name="T27" fmla="*/ 37 h 78"/>
                  <a:gd name="T28" fmla="*/ 59 w 67"/>
                  <a:gd name="T29" fmla="*/ 37 h 78"/>
                  <a:gd name="T30" fmla="*/ 67 w 67"/>
                  <a:gd name="T31" fmla="*/ 41 h 78"/>
                  <a:gd name="T32" fmla="*/ 63 w 67"/>
                  <a:gd name="T33" fmla="*/ 44 h 78"/>
                  <a:gd name="T34" fmla="*/ 59 w 67"/>
                  <a:gd name="T35" fmla="*/ 48 h 78"/>
                  <a:gd name="T36" fmla="*/ 46 w 67"/>
                  <a:gd name="T37" fmla="*/ 41 h 78"/>
                  <a:gd name="T38" fmla="*/ 50 w 67"/>
                  <a:gd name="T39" fmla="*/ 59 h 78"/>
                  <a:gd name="T40" fmla="*/ 50 w 67"/>
                  <a:gd name="T41" fmla="*/ 78 h 78"/>
                  <a:gd name="T42" fmla="*/ 46 w 67"/>
                  <a:gd name="T43" fmla="*/ 71 h 78"/>
                  <a:gd name="T44" fmla="*/ 42 w 67"/>
                  <a:gd name="T45" fmla="*/ 59 h 78"/>
                  <a:gd name="T46" fmla="*/ 46 w 67"/>
                  <a:gd name="T47" fmla="*/ 37 h 78"/>
                  <a:gd name="T48" fmla="*/ 29 w 67"/>
                  <a:gd name="T49" fmla="*/ 74 h 78"/>
                  <a:gd name="T50" fmla="*/ 21 w 67"/>
                  <a:gd name="T51" fmla="*/ 74 h 78"/>
                  <a:gd name="T52" fmla="*/ 21 w 67"/>
                  <a:gd name="T53" fmla="*/ 71 h 78"/>
                  <a:gd name="T54" fmla="*/ 25 w 67"/>
                  <a:gd name="T55" fmla="*/ 59 h 78"/>
                  <a:gd name="T56" fmla="*/ 33 w 67"/>
                  <a:gd name="T57" fmla="*/ 52 h 78"/>
                  <a:gd name="T58" fmla="*/ 46 w 67"/>
                  <a:gd name="T59" fmla="*/ 44 h 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7" h="78">
                    <a:moveTo>
                      <a:pt x="46" y="44"/>
                    </a:moveTo>
                    <a:lnTo>
                      <a:pt x="21" y="52"/>
                    </a:lnTo>
                    <a:lnTo>
                      <a:pt x="13" y="52"/>
                    </a:lnTo>
                    <a:lnTo>
                      <a:pt x="0" y="44"/>
                    </a:lnTo>
                    <a:lnTo>
                      <a:pt x="13" y="37"/>
                    </a:lnTo>
                    <a:lnTo>
                      <a:pt x="25" y="33"/>
                    </a:lnTo>
                    <a:lnTo>
                      <a:pt x="42" y="41"/>
                    </a:lnTo>
                    <a:lnTo>
                      <a:pt x="33" y="33"/>
                    </a:lnTo>
                    <a:lnTo>
                      <a:pt x="25" y="18"/>
                    </a:lnTo>
                    <a:lnTo>
                      <a:pt x="25" y="0"/>
                    </a:lnTo>
                    <a:lnTo>
                      <a:pt x="38" y="7"/>
                    </a:lnTo>
                    <a:lnTo>
                      <a:pt x="42" y="18"/>
                    </a:lnTo>
                    <a:lnTo>
                      <a:pt x="42" y="44"/>
                    </a:lnTo>
                    <a:lnTo>
                      <a:pt x="50" y="37"/>
                    </a:lnTo>
                    <a:lnTo>
                      <a:pt x="59" y="37"/>
                    </a:lnTo>
                    <a:lnTo>
                      <a:pt x="67" y="41"/>
                    </a:lnTo>
                    <a:lnTo>
                      <a:pt x="63" y="44"/>
                    </a:lnTo>
                    <a:lnTo>
                      <a:pt x="59" y="48"/>
                    </a:lnTo>
                    <a:lnTo>
                      <a:pt x="46" y="41"/>
                    </a:lnTo>
                    <a:lnTo>
                      <a:pt x="50" y="59"/>
                    </a:lnTo>
                    <a:lnTo>
                      <a:pt x="50" y="78"/>
                    </a:lnTo>
                    <a:lnTo>
                      <a:pt x="46" y="71"/>
                    </a:lnTo>
                    <a:lnTo>
                      <a:pt x="42" y="59"/>
                    </a:lnTo>
                    <a:lnTo>
                      <a:pt x="46" y="37"/>
                    </a:lnTo>
                    <a:lnTo>
                      <a:pt x="29" y="74"/>
                    </a:lnTo>
                    <a:lnTo>
                      <a:pt x="21" y="74"/>
                    </a:lnTo>
                    <a:lnTo>
                      <a:pt x="21" y="71"/>
                    </a:lnTo>
                    <a:lnTo>
                      <a:pt x="25" y="59"/>
                    </a:lnTo>
                    <a:lnTo>
                      <a:pt x="33" y="52"/>
                    </a:lnTo>
                    <a:lnTo>
                      <a:pt x="46" y="44"/>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9" name="Freeform 41"/>
              <p:cNvSpPr>
                <a:spLocks/>
              </p:cNvSpPr>
              <p:nvPr/>
            </p:nvSpPr>
            <p:spPr bwMode="auto">
              <a:xfrm>
                <a:off x="465" y="3010"/>
                <a:ext cx="67" cy="59"/>
              </a:xfrm>
              <a:custGeom>
                <a:avLst/>
                <a:gdLst>
                  <a:gd name="T0" fmla="*/ 25 w 67"/>
                  <a:gd name="T1" fmla="*/ 59 h 59"/>
                  <a:gd name="T2" fmla="*/ 17 w 67"/>
                  <a:gd name="T3" fmla="*/ 52 h 59"/>
                  <a:gd name="T4" fmla="*/ 12 w 67"/>
                  <a:gd name="T5" fmla="*/ 48 h 59"/>
                  <a:gd name="T6" fmla="*/ 17 w 67"/>
                  <a:gd name="T7" fmla="*/ 41 h 59"/>
                  <a:gd name="T8" fmla="*/ 25 w 67"/>
                  <a:gd name="T9" fmla="*/ 30 h 59"/>
                  <a:gd name="T10" fmla="*/ 12 w 67"/>
                  <a:gd name="T11" fmla="*/ 33 h 59"/>
                  <a:gd name="T12" fmla="*/ 0 w 67"/>
                  <a:gd name="T13" fmla="*/ 26 h 59"/>
                  <a:gd name="T14" fmla="*/ 4 w 67"/>
                  <a:gd name="T15" fmla="*/ 22 h 59"/>
                  <a:gd name="T16" fmla="*/ 12 w 67"/>
                  <a:gd name="T17" fmla="*/ 22 h 59"/>
                  <a:gd name="T18" fmla="*/ 21 w 67"/>
                  <a:gd name="T19" fmla="*/ 30 h 59"/>
                  <a:gd name="T20" fmla="*/ 25 w 67"/>
                  <a:gd name="T21" fmla="*/ 15 h 59"/>
                  <a:gd name="T22" fmla="*/ 33 w 67"/>
                  <a:gd name="T23" fmla="*/ 0 h 59"/>
                  <a:gd name="T24" fmla="*/ 38 w 67"/>
                  <a:gd name="T25" fmla="*/ 7 h 59"/>
                  <a:gd name="T26" fmla="*/ 33 w 67"/>
                  <a:gd name="T27" fmla="*/ 15 h 59"/>
                  <a:gd name="T28" fmla="*/ 25 w 67"/>
                  <a:gd name="T29" fmla="*/ 30 h 59"/>
                  <a:gd name="T30" fmla="*/ 58 w 67"/>
                  <a:gd name="T31" fmla="*/ 11 h 59"/>
                  <a:gd name="T32" fmla="*/ 67 w 67"/>
                  <a:gd name="T33" fmla="*/ 15 h 59"/>
                  <a:gd name="T34" fmla="*/ 67 w 67"/>
                  <a:gd name="T35" fmla="*/ 15 h 59"/>
                  <a:gd name="T36" fmla="*/ 54 w 67"/>
                  <a:gd name="T37" fmla="*/ 26 h 59"/>
                  <a:gd name="T38" fmla="*/ 42 w 67"/>
                  <a:gd name="T39" fmla="*/ 26 h 59"/>
                  <a:gd name="T40" fmla="*/ 29 w 67"/>
                  <a:gd name="T41" fmla="*/ 30 h 59"/>
                  <a:gd name="T42" fmla="*/ 50 w 67"/>
                  <a:gd name="T43" fmla="*/ 30 h 59"/>
                  <a:gd name="T44" fmla="*/ 54 w 67"/>
                  <a:gd name="T45" fmla="*/ 33 h 59"/>
                  <a:gd name="T46" fmla="*/ 63 w 67"/>
                  <a:gd name="T47" fmla="*/ 44 h 59"/>
                  <a:gd name="T48" fmla="*/ 63 w 67"/>
                  <a:gd name="T49" fmla="*/ 44 h 59"/>
                  <a:gd name="T50" fmla="*/ 58 w 67"/>
                  <a:gd name="T51" fmla="*/ 44 h 59"/>
                  <a:gd name="T52" fmla="*/ 46 w 67"/>
                  <a:gd name="T53" fmla="*/ 44 h 59"/>
                  <a:gd name="T54" fmla="*/ 38 w 67"/>
                  <a:gd name="T55" fmla="*/ 41 h 59"/>
                  <a:gd name="T56" fmla="*/ 29 w 67"/>
                  <a:gd name="T57" fmla="*/ 33 h 59"/>
                  <a:gd name="T58" fmla="*/ 25 w 67"/>
                  <a:gd name="T59" fmla="*/ 33 h 59"/>
                  <a:gd name="T60" fmla="*/ 29 w 67"/>
                  <a:gd name="T61" fmla="*/ 48 h 59"/>
                  <a:gd name="T62" fmla="*/ 29 w 67"/>
                  <a:gd name="T63" fmla="*/ 56 h 59"/>
                  <a:gd name="T64" fmla="*/ 29 w 67"/>
                  <a:gd name="T65" fmla="*/ 59 h 59"/>
                  <a:gd name="T66" fmla="*/ 25 w 67"/>
                  <a:gd name="T67" fmla="*/ 59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7" h="59">
                    <a:moveTo>
                      <a:pt x="25" y="59"/>
                    </a:moveTo>
                    <a:lnTo>
                      <a:pt x="17" y="52"/>
                    </a:lnTo>
                    <a:lnTo>
                      <a:pt x="12" y="48"/>
                    </a:lnTo>
                    <a:lnTo>
                      <a:pt x="17" y="41"/>
                    </a:lnTo>
                    <a:lnTo>
                      <a:pt x="25" y="30"/>
                    </a:lnTo>
                    <a:lnTo>
                      <a:pt x="12" y="33"/>
                    </a:lnTo>
                    <a:lnTo>
                      <a:pt x="0" y="26"/>
                    </a:lnTo>
                    <a:lnTo>
                      <a:pt x="4" y="22"/>
                    </a:lnTo>
                    <a:lnTo>
                      <a:pt x="12" y="22"/>
                    </a:lnTo>
                    <a:lnTo>
                      <a:pt x="21" y="30"/>
                    </a:lnTo>
                    <a:lnTo>
                      <a:pt x="25" y="15"/>
                    </a:lnTo>
                    <a:lnTo>
                      <a:pt x="33" y="0"/>
                    </a:lnTo>
                    <a:lnTo>
                      <a:pt x="38" y="7"/>
                    </a:lnTo>
                    <a:lnTo>
                      <a:pt x="33" y="15"/>
                    </a:lnTo>
                    <a:lnTo>
                      <a:pt x="25" y="30"/>
                    </a:lnTo>
                    <a:lnTo>
                      <a:pt x="58" y="11"/>
                    </a:lnTo>
                    <a:lnTo>
                      <a:pt x="67" y="15"/>
                    </a:lnTo>
                    <a:lnTo>
                      <a:pt x="54" y="26"/>
                    </a:lnTo>
                    <a:lnTo>
                      <a:pt x="42" y="26"/>
                    </a:lnTo>
                    <a:lnTo>
                      <a:pt x="29" y="30"/>
                    </a:lnTo>
                    <a:lnTo>
                      <a:pt x="50" y="30"/>
                    </a:lnTo>
                    <a:lnTo>
                      <a:pt x="54" y="33"/>
                    </a:lnTo>
                    <a:lnTo>
                      <a:pt x="63" y="44"/>
                    </a:lnTo>
                    <a:lnTo>
                      <a:pt x="58" y="44"/>
                    </a:lnTo>
                    <a:lnTo>
                      <a:pt x="46" y="44"/>
                    </a:lnTo>
                    <a:lnTo>
                      <a:pt x="38" y="41"/>
                    </a:lnTo>
                    <a:lnTo>
                      <a:pt x="29" y="33"/>
                    </a:lnTo>
                    <a:lnTo>
                      <a:pt x="25" y="33"/>
                    </a:lnTo>
                    <a:lnTo>
                      <a:pt x="29" y="48"/>
                    </a:lnTo>
                    <a:lnTo>
                      <a:pt x="29" y="56"/>
                    </a:lnTo>
                    <a:lnTo>
                      <a:pt x="29" y="59"/>
                    </a:lnTo>
                    <a:lnTo>
                      <a:pt x="25" y="59"/>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0" name="Freeform 42"/>
              <p:cNvSpPr>
                <a:spLocks/>
              </p:cNvSpPr>
              <p:nvPr/>
            </p:nvSpPr>
            <p:spPr bwMode="auto">
              <a:xfrm>
                <a:off x="402" y="3017"/>
                <a:ext cx="71" cy="67"/>
              </a:xfrm>
              <a:custGeom>
                <a:avLst/>
                <a:gdLst>
                  <a:gd name="T0" fmla="*/ 71 w 71"/>
                  <a:gd name="T1" fmla="*/ 41 h 67"/>
                  <a:gd name="T2" fmla="*/ 63 w 71"/>
                  <a:gd name="T3" fmla="*/ 34 h 67"/>
                  <a:gd name="T4" fmla="*/ 54 w 71"/>
                  <a:gd name="T5" fmla="*/ 30 h 67"/>
                  <a:gd name="T6" fmla="*/ 29 w 71"/>
                  <a:gd name="T7" fmla="*/ 30 h 67"/>
                  <a:gd name="T8" fmla="*/ 42 w 71"/>
                  <a:gd name="T9" fmla="*/ 26 h 67"/>
                  <a:gd name="T10" fmla="*/ 54 w 71"/>
                  <a:gd name="T11" fmla="*/ 23 h 67"/>
                  <a:gd name="T12" fmla="*/ 67 w 71"/>
                  <a:gd name="T13" fmla="*/ 15 h 67"/>
                  <a:gd name="T14" fmla="*/ 67 w 71"/>
                  <a:gd name="T15" fmla="*/ 11 h 67"/>
                  <a:gd name="T16" fmla="*/ 59 w 71"/>
                  <a:gd name="T17" fmla="*/ 11 h 67"/>
                  <a:gd name="T18" fmla="*/ 25 w 71"/>
                  <a:gd name="T19" fmla="*/ 34 h 67"/>
                  <a:gd name="T20" fmla="*/ 34 w 71"/>
                  <a:gd name="T21" fmla="*/ 15 h 67"/>
                  <a:gd name="T22" fmla="*/ 38 w 71"/>
                  <a:gd name="T23" fmla="*/ 8 h 67"/>
                  <a:gd name="T24" fmla="*/ 34 w 71"/>
                  <a:gd name="T25" fmla="*/ 0 h 67"/>
                  <a:gd name="T26" fmla="*/ 25 w 71"/>
                  <a:gd name="T27" fmla="*/ 15 h 67"/>
                  <a:gd name="T28" fmla="*/ 25 w 71"/>
                  <a:gd name="T29" fmla="*/ 30 h 67"/>
                  <a:gd name="T30" fmla="*/ 13 w 71"/>
                  <a:gd name="T31" fmla="*/ 23 h 67"/>
                  <a:gd name="T32" fmla="*/ 8 w 71"/>
                  <a:gd name="T33" fmla="*/ 23 h 67"/>
                  <a:gd name="T34" fmla="*/ 0 w 71"/>
                  <a:gd name="T35" fmla="*/ 23 h 67"/>
                  <a:gd name="T36" fmla="*/ 13 w 71"/>
                  <a:gd name="T37" fmla="*/ 30 h 67"/>
                  <a:gd name="T38" fmla="*/ 29 w 71"/>
                  <a:gd name="T39" fmla="*/ 26 h 67"/>
                  <a:gd name="T40" fmla="*/ 17 w 71"/>
                  <a:gd name="T41" fmla="*/ 45 h 67"/>
                  <a:gd name="T42" fmla="*/ 17 w 71"/>
                  <a:gd name="T43" fmla="*/ 56 h 67"/>
                  <a:gd name="T44" fmla="*/ 25 w 71"/>
                  <a:gd name="T45" fmla="*/ 67 h 67"/>
                  <a:gd name="T46" fmla="*/ 25 w 71"/>
                  <a:gd name="T47" fmla="*/ 67 h 67"/>
                  <a:gd name="T48" fmla="*/ 29 w 71"/>
                  <a:gd name="T49" fmla="*/ 56 h 67"/>
                  <a:gd name="T50" fmla="*/ 29 w 71"/>
                  <a:gd name="T51" fmla="*/ 41 h 67"/>
                  <a:gd name="T52" fmla="*/ 29 w 71"/>
                  <a:gd name="T53" fmla="*/ 30 h 67"/>
                  <a:gd name="T54" fmla="*/ 42 w 71"/>
                  <a:gd name="T55" fmla="*/ 41 h 67"/>
                  <a:gd name="T56" fmla="*/ 59 w 71"/>
                  <a:gd name="T57" fmla="*/ 45 h 67"/>
                  <a:gd name="T58" fmla="*/ 71 w 71"/>
                  <a:gd name="T59" fmla="*/ 41 h 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1" h="67">
                    <a:moveTo>
                      <a:pt x="71" y="41"/>
                    </a:moveTo>
                    <a:lnTo>
                      <a:pt x="63" y="34"/>
                    </a:lnTo>
                    <a:lnTo>
                      <a:pt x="54" y="30"/>
                    </a:lnTo>
                    <a:lnTo>
                      <a:pt x="29" y="30"/>
                    </a:lnTo>
                    <a:lnTo>
                      <a:pt x="42" y="26"/>
                    </a:lnTo>
                    <a:lnTo>
                      <a:pt x="54" y="23"/>
                    </a:lnTo>
                    <a:lnTo>
                      <a:pt x="67" y="15"/>
                    </a:lnTo>
                    <a:lnTo>
                      <a:pt x="67" y="11"/>
                    </a:lnTo>
                    <a:lnTo>
                      <a:pt x="59" y="11"/>
                    </a:lnTo>
                    <a:lnTo>
                      <a:pt x="25" y="34"/>
                    </a:lnTo>
                    <a:lnTo>
                      <a:pt x="34" y="15"/>
                    </a:lnTo>
                    <a:lnTo>
                      <a:pt x="38" y="8"/>
                    </a:lnTo>
                    <a:lnTo>
                      <a:pt x="34" y="0"/>
                    </a:lnTo>
                    <a:lnTo>
                      <a:pt x="25" y="15"/>
                    </a:lnTo>
                    <a:lnTo>
                      <a:pt x="25" y="30"/>
                    </a:lnTo>
                    <a:lnTo>
                      <a:pt x="13" y="23"/>
                    </a:lnTo>
                    <a:lnTo>
                      <a:pt x="8" y="23"/>
                    </a:lnTo>
                    <a:lnTo>
                      <a:pt x="0" y="23"/>
                    </a:lnTo>
                    <a:lnTo>
                      <a:pt x="13" y="30"/>
                    </a:lnTo>
                    <a:lnTo>
                      <a:pt x="29" y="26"/>
                    </a:lnTo>
                    <a:lnTo>
                      <a:pt x="17" y="45"/>
                    </a:lnTo>
                    <a:lnTo>
                      <a:pt x="17" y="56"/>
                    </a:lnTo>
                    <a:lnTo>
                      <a:pt x="25" y="67"/>
                    </a:lnTo>
                    <a:lnTo>
                      <a:pt x="29" y="56"/>
                    </a:lnTo>
                    <a:lnTo>
                      <a:pt x="29" y="41"/>
                    </a:lnTo>
                    <a:lnTo>
                      <a:pt x="29" y="30"/>
                    </a:lnTo>
                    <a:lnTo>
                      <a:pt x="42" y="41"/>
                    </a:lnTo>
                    <a:lnTo>
                      <a:pt x="59" y="45"/>
                    </a:lnTo>
                    <a:lnTo>
                      <a:pt x="71" y="41"/>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1" name="Freeform 43"/>
              <p:cNvSpPr>
                <a:spLocks/>
              </p:cNvSpPr>
              <p:nvPr/>
            </p:nvSpPr>
            <p:spPr bwMode="auto">
              <a:xfrm>
                <a:off x="331" y="3051"/>
                <a:ext cx="88" cy="26"/>
              </a:xfrm>
              <a:custGeom>
                <a:avLst/>
                <a:gdLst>
                  <a:gd name="T0" fmla="*/ 88 w 88"/>
                  <a:gd name="T1" fmla="*/ 18 h 26"/>
                  <a:gd name="T2" fmla="*/ 71 w 88"/>
                  <a:gd name="T3" fmla="*/ 15 h 26"/>
                  <a:gd name="T4" fmla="*/ 46 w 88"/>
                  <a:gd name="T5" fmla="*/ 18 h 26"/>
                  <a:gd name="T6" fmla="*/ 58 w 88"/>
                  <a:gd name="T7" fmla="*/ 7 h 26"/>
                  <a:gd name="T8" fmla="*/ 58 w 88"/>
                  <a:gd name="T9" fmla="*/ 3 h 26"/>
                  <a:gd name="T10" fmla="*/ 50 w 88"/>
                  <a:gd name="T11" fmla="*/ 0 h 26"/>
                  <a:gd name="T12" fmla="*/ 50 w 88"/>
                  <a:gd name="T13" fmla="*/ 0 h 26"/>
                  <a:gd name="T14" fmla="*/ 46 w 88"/>
                  <a:gd name="T15" fmla="*/ 3 h 26"/>
                  <a:gd name="T16" fmla="*/ 46 w 88"/>
                  <a:gd name="T17" fmla="*/ 11 h 26"/>
                  <a:gd name="T18" fmla="*/ 50 w 88"/>
                  <a:gd name="T19" fmla="*/ 18 h 26"/>
                  <a:gd name="T20" fmla="*/ 25 w 88"/>
                  <a:gd name="T21" fmla="*/ 15 h 26"/>
                  <a:gd name="T22" fmla="*/ 12 w 88"/>
                  <a:gd name="T23" fmla="*/ 18 h 26"/>
                  <a:gd name="T24" fmla="*/ 0 w 88"/>
                  <a:gd name="T25" fmla="*/ 26 h 26"/>
                  <a:gd name="T26" fmla="*/ 88 w 88"/>
                  <a:gd name="T27" fmla="*/ 18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 h="26">
                    <a:moveTo>
                      <a:pt x="88" y="18"/>
                    </a:moveTo>
                    <a:lnTo>
                      <a:pt x="71" y="15"/>
                    </a:lnTo>
                    <a:lnTo>
                      <a:pt x="46" y="18"/>
                    </a:lnTo>
                    <a:lnTo>
                      <a:pt x="58" y="7"/>
                    </a:lnTo>
                    <a:lnTo>
                      <a:pt x="58" y="3"/>
                    </a:lnTo>
                    <a:lnTo>
                      <a:pt x="50" y="0"/>
                    </a:lnTo>
                    <a:lnTo>
                      <a:pt x="46" y="3"/>
                    </a:lnTo>
                    <a:lnTo>
                      <a:pt x="46" y="11"/>
                    </a:lnTo>
                    <a:lnTo>
                      <a:pt x="50" y="18"/>
                    </a:lnTo>
                    <a:lnTo>
                      <a:pt x="25" y="15"/>
                    </a:lnTo>
                    <a:lnTo>
                      <a:pt x="12" y="18"/>
                    </a:lnTo>
                    <a:lnTo>
                      <a:pt x="0" y="26"/>
                    </a:lnTo>
                    <a:lnTo>
                      <a:pt x="88" y="18"/>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2" name="Freeform 44"/>
              <p:cNvSpPr>
                <a:spLocks/>
              </p:cNvSpPr>
              <p:nvPr/>
            </p:nvSpPr>
            <p:spPr bwMode="auto">
              <a:xfrm>
                <a:off x="331" y="3051"/>
                <a:ext cx="88" cy="26"/>
              </a:xfrm>
              <a:custGeom>
                <a:avLst/>
                <a:gdLst>
                  <a:gd name="T0" fmla="*/ 88 w 88"/>
                  <a:gd name="T1" fmla="*/ 18 h 26"/>
                  <a:gd name="T2" fmla="*/ 71 w 88"/>
                  <a:gd name="T3" fmla="*/ 15 h 26"/>
                  <a:gd name="T4" fmla="*/ 46 w 88"/>
                  <a:gd name="T5" fmla="*/ 18 h 26"/>
                  <a:gd name="T6" fmla="*/ 58 w 88"/>
                  <a:gd name="T7" fmla="*/ 7 h 26"/>
                  <a:gd name="T8" fmla="*/ 58 w 88"/>
                  <a:gd name="T9" fmla="*/ 3 h 26"/>
                  <a:gd name="T10" fmla="*/ 50 w 88"/>
                  <a:gd name="T11" fmla="*/ 0 h 26"/>
                  <a:gd name="T12" fmla="*/ 50 w 88"/>
                  <a:gd name="T13" fmla="*/ 0 h 26"/>
                  <a:gd name="T14" fmla="*/ 46 w 88"/>
                  <a:gd name="T15" fmla="*/ 3 h 26"/>
                  <a:gd name="T16" fmla="*/ 46 w 88"/>
                  <a:gd name="T17" fmla="*/ 11 h 26"/>
                  <a:gd name="T18" fmla="*/ 50 w 88"/>
                  <a:gd name="T19" fmla="*/ 18 h 26"/>
                  <a:gd name="T20" fmla="*/ 25 w 88"/>
                  <a:gd name="T21" fmla="*/ 15 h 26"/>
                  <a:gd name="T22" fmla="*/ 12 w 88"/>
                  <a:gd name="T23" fmla="*/ 18 h 26"/>
                  <a:gd name="T24" fmla="*/ 0 w 88"/>
                  <a:gd name="T25" fmla="*/ 26 h 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8" h="26">
                    <a:moveTo>
                      <a:pt x="88" y="18"/>
                    </a:moveTo>
                    <a:lnTo>
                      <a:pt x="71" y="15"/>
                    </a:lnTo>
                    <a:lnTo>
                      <a:pt x="46" y="18"/>
                    </a:lnTo>
                    <a:lnTo>
                      <a:pt x="58" y="7"/>
                    </a:lnTo>
                    <a:lnTo>
                      <a:pt x="58" y="3"/>
                    </a:lnTo>
                    <a:lnTo>
                      <a:pt x="50" y="0"/>
                    </a:lnTo>
                    <a:lnTo>
                      <a:pt x="46" y="3"/>
                    </a:lnTo>
                    <a:lnTo>
                      <a:pt x="46" y="11"/>
                    </a:lnTo>
                    <a:lnTo>
                      <a:pt x="50" y="18"/>
                    </a:lnTo>
                    <a:lnTo>
                      <a:pt x="25" y="15"/>
                    </a:lnTo>
                    <a:lnTo>
                      <a:pt x="12" y="18"/>
                    </a:lnTo>
                    <a:lnTo>
                      <a:pt x="0" y="26"/>
                    </a:lnTo>
                  </a:path>
                </a:pathLst>
              </a:custGeom>
              <a:noFill/>
              <a:ln w="0">
                <a:solidFill>
                  <a:srgbClr val="8091C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23" name="Freeform 45"/>
              <p:cNvSpPr>
                <a:spLocks/>
              </p:cNvSpPr>
              <p:nvPr/>
            </p:nvSpPr>
            <p:spPr bwMode="auto">
              <a:xfrm>
                <a:off x="331" y="3069"/>
                <a:ext cx="88" cy="30"/>
              </a:xfrm>
              <a:custGeom>
                <a:avLst/>
                <a:gdLst>
                  <a:gd name="T0" fmla="*/ 0 w 88"/>
                  <a:gd name="T1" fmla="*/ 8 h 30"/>
                  <a:gd name="T2" fmla="*/ 38 w 88"/>
                  <a:gd name="T3" fmla="*/ 8 h 30"/>
                  <a:gd name="T4" fmla="*/ 50 w 88"/>
                  <a:gd name="T5" fmla="*/ 0 h 30"/>
                  <a:gd name="T6" fmla="*/ 38 w 88"/>
                  <a:gd name="T7" fmla="*/ 12 h 30"/>
                  <a:gd name="T8" fmla="*/ 38 w 88"/>
                  <a:gd name="T9" fmla="*/ 27 h 30"/>
                  <a:gd name="T10" fmla="*/ 42 w 88"/>
                  <a:gd name="T11" fmla="*/ 30 h 30"/>
                  <a:gd name="T12" fmla="*/ 50 w 88"/>
                  <a:gd name="T13" fmla="*/ 23 h 30"/>
                  <a:gd name="T14" fmla="*/ 54 w 88"/>
                  <a:gd name="T15" fmla="*/ 15 h 30"/>
                  <a:gd name="T16" fmla="*/ 50 w 88"/>
                  <a:gd name="T17" fmla="*/ 0 h 30"/>
                  <a:gd name="T18" fmla="*/ 58 w 88"/>
                  <a:gd name="T19" fmla="*/ 12 h 30"/>
                  <a:gd name="T20" fmla="*/ 67 w 88"/>
                  <a:gd name="T21" fmla="*/ 19 h 30"/>
                  <a:gd name="T22" fmla="*/ 79 w 88"/>
                  <a:gd name="T23" fmla="*/ 27 h 30"/>
                  <a:gd name="T24" fmla="*/ 79 w 88"/>
                  <a:gd name="T25" fmla="*/ 23 h 30"/>
                  <a:gd name="T26" fmla="*/ 67 w 88"/>
                  <a:gd name="T27" fmla="*/ 8 h 30"/>
                  <a:gd name="T28" fmla="*/ 46 w 88"/>
                  <a:gd name="T29" fmla="*/ 0 h 30"/>
                  <a:gd name="T30" fmla="*/ 71 w 88"/>
                  <a:gd name="T31" fmla="*/ 4 h 30"/>
                  <a:gd name="T32" fmla="*/ 79 w 88"/>
                  <a:gd name="T33" fmla="*/ 4 h 30"/>
                  <a:gd name="T34" fmla="*/ 88 w 88"/>
                  <a:gd name="T35" fmla="*/ 0 h 30"/>
                  <a:gd name="T36" fmla="*/ 0 w 88"/>
                  <a:gd name="T37" fmla="*/ 8 h 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8" h="30">
                    <a:moveTo>
                      <a:pt x="0" y="8"/>
                    </a:moveTo>
                    <a:lnTo>
                      <a:pt x="38" y="8"/>
                    </a:lnTo>
                    <a:lnTo>
                      <a:pt x="50" y="0"/>
                    </a:lnTo>
                    <a:lnTo>
                      <a:pt x="38" y="12"/>
                    </a:lnTo>
                    <a:lnTo>
                      <a:pt x="38" y="27"/>
                    </a:lnTo>
                    <a:lnTo>
                      <a:pt x="42" y="30"/>
                    </a:lnTo>
                    <a:lnTo>
                      <a:pt x="50" y="23"/>
                    </a:lnTo>
                    <a:lnTo>
                      <a:pt x="54" y="15"/>
                    </a:lnTo>
                    <a:lnTo>
                      <a:pt x="50" y="0"/>
                    </a:lnTo>
                    <a:lnTo>
                      <a:pt x="58" y="12"/>
                    </a:lnTo>
                    <a:lnTo>
                      <a:pt x="67" y="19"/>
                    </a:lnTo>
                    <a:lnTo>
                      <a:pt x="79" y="27"/>
                    </a:lnTo>
                    <a:lnTo>
                      <a:pt x="79" y="23"/>
                    </a:lnTo>
                    <a:lnTo>
                      <a:pt x="67" y="8"/>
                    </a:lnTo>
                    <a:lnTo>
                      <a:pt x="46" y="0"/>
                    </a:lnTo>
                    <a:lnTo>
                      <a:pt x="71" y="4"/>
                    </a:lnTo>
                    <a:lnTo>
                      <a:pt x="79" y="4"/>
                    </a:lnTo>
                    <a:lnTo>
                      <a:pt x="88" y="0"/>
                    </a:lnTo>
                    <a:lnTo>
                      <a:pt x="0" y="8"/>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4" name="Freeform 46"/>
              <p:cNvSpPr>
                <a:spLocks/>
              </p:cNvSpPr>
              <p:nvPr/>
            </p:nvSpPr>
            <p:spPr bwMode="auto">
              <a:xfrm>
                <a:off x="331" y="3069"/>
                <a:ext cx="88" cy="30"/>
              </a:xfrm>
              <a:custGeom>
                <a:avLst/>
                <a:gdLst>
                  <a:gd name="T0" fmla="*/ 0 w 88"/>
                  <a:gd name="T1" fmla="*/ 8 h 30"/>
                  <a:gd name="T2" fmla="*/ 38 w 88"/>
                  <a:gd name="T3" fmla="*/ 8 h 30"/>
                  <a:gd name="T4" fmla="*/ 50 w 88"/>
                  <a:gd name="T5" fmla="*/ 0 h 30"/>
                  <a:gd name="T6" fmla="*/ 38 w 88"/>
                  <a:gd name="T7" fmla="*/ 12 h 30"/>
                  <a:gd name="T8" fmla="*/ 38 w 88"/>
                  <a:gd name="T9" fmla="*/ 27 h 30"/>
                  <a:gd name="T10" fmla="*/ 42 w 88"/>
                  <a:gd name="T11" fmla="*/ 30 h 30"/>
                  <a:gd name="T12" fmla="*/ 50 w 88"/>
                  <a:gd name="T13" fmla="*/ 23 h 30"/>
                  <a:gd name="T14" fmla="*/ 54 w 88"/>
                  <a:gd name="T15" fmla="*/ 15 h 30"/>
                  <a:gd name="T16" fmla="*/ 50 w 88"/>
                  <a:gd name="T17" fmla="*/ 0 h 30"/>
                  <a:gd name="T18" fmla="*/ 58 w 88"/>
                  <a:gd name="T19" fmla="*/ 12 h 30"/>
                  <a:gd name="T20" fmla="*/ 67 w 88"/>
                  <a:gd name="T21" fmla="*/ 19 h 30"/>
                  <a:gd name="T22" fmla="*/ 79 w 88"/>
                  <a:gd name="T23" fmla="*/ 27 h 30"/>
                  <a:gd name="T24" fmla="*/ 79 w 88"/>
                  <a:gd name="T25" fmla="*/ 23 h 30"/>
                  <a:gd name="T26" fmla="*/ 67 w 88"/>
                  <a:gd name="T27" fmla="*/ 8 h 30"/>
                  <a:gd name="T28" fmla="*/ 46 w 88"/>
                  <a:gd name="T29" fmla="*/ 0 h 30"/>
                  <a:gd name="T30" fmla="*/ 71 w 88"/>
                  <a:gd name="T31" fmla="*/ 4 h 30"/>
                  <a:gd name="T32" fmla="*/ 79 w 88"/>
                  <a:gd name="T33" fmla="*/ 4 h 30"/>
                  <a:gd name="T34" fmla="*/ 88 w 88"/>
                  <a:gd name="T35" fmla="*/ 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8" h="30">
                    <a:moveTo>
                      <a:pt x="0" y="8"/>
                    </a:moveTo>
                    <a:lnTo>
                      <a:pt x="38" y="8"/>
                    </a:lnTo>
                    <a:lnTo>
                      <a:pt x="50" y="0"/>
                    </a:lnTo>
                    <a:lnTo>
                      <a:pt x="38" y="12"/>
                    </a:lnTo>
                    <a:lnTo>
                      <a:pt x="38" y="27"/>
                    </a:lnTo>
                    <a:lnTo>
                      <a:pt x="42" y="30"/>
                    </a:lnTo>
                    <a:lnTo>
                      <a:pt x="50" y="23"/>
                    </a:lnTo>
                    <a:lnTo>
                      <a:pt x="54" y="15"/>
                    </a:lnTo>
                    <a:lnTo>
                      <a:pt x="50" y="0"/>
                    </a:lnTo>
                    <a:lnTo>
                      <a:pt x="58" y="12"/>
                    </a:lnTo>
                    <a:lnTo>
                      <a:pt x="67" y="19"/>
                    </a:lnTo>
                    <a:lnTo>
                      <a:pt x="79" y="27"/>
                    </a:lnTo>
                    <a:lnTo>
                      <a:pt x="79" y="23"/>
                    </a:lnTo>
                    <a:lnTo>
                      <a:pt x="67" y="8"/>
                    </a:lnTo>
                    <a:lnTo>
                      <a:pt x="46" y="0"/>
                    </a:lnTo>
                    <a:lnTo>
                      <a:pt x="71" y="4"/>
                    </a:lnTo>
                    <a:lnTo>
                      <a:pt x="79" y="4"/>
                    </a:lnTo>
                    <a:lnTo>
                      <a:pt x="88" y="0"/>
                    </a:lnTo>
                  </a:path>
                </a:pathLst>
              </a:custGeom>
              <a:noFill/>
              <a:ln w="0">
                <a:solidFill>
                  <a:srgbClr val="8091C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25" name="Freeform 47"/>
              <p:cNvSpPr>
                <a:spLocks/>
              </p:cNvSpPr>
              <p:nvPr/>
            </p:nvSpPr>
            <p:spPr bwMode="auto">
              <a:xfrm>
                <a:off x="461" y="3069"/>
                <a:ext cx="71" cy="68"/>
              </a:xfrm>
              <a:custGeom>
                <a:avLst/>
                <a:gdLst>
                  <a:gd name="T0" fmla="*/ 37 w 71"/>
                  <a:gd name="T1" fmla="*/ 23 h 68"/>
                  <a:gd name="T2" fmla="*/ 50 w 71"/>
                  <a:gd name="T3" fmla="*/ 45 h 68"/>
                  <a:gd name="T4" fmla="*/ 50 w 71"/>
                  <a:gd name="T5" fmla="*/ 56 h 68"/>
                  <a:gd name="T6" fmla="*/ 50 w 71"/>
                  <a:gd name="T7" fmla="*/ 68 h 68"/>
                  <a:gd name="T8" fmla="*/ 33 w 71"/>
                  <a:gd name="T9" fmla="*/ 56 h 68"/>
                  <a:gd name="T10" fmla="*/ 29 w 71"/>
                  <a:gd name="T11" fmla="*/ 41 h 68"/>
                  <a:gd name="T12" fmla="*/ 33 w 71"/>
                  <a:gd name="T13" fmla="*/ 23 h 68"/>
                  <a:gd name="T14" fmla="*/ 29 w 71"/>
                  <a:gd name="T15" fmla="*/ 34 h 68"/>
                  <a:gd name="T16" fmla="*/ 12 w 71"/>
                  <a:gd name="T17" fmla="*/ 41 h 68"/>
                  <a:gd name="T18" fmla="*/ 0 w 71"/>
                  <a:gd name="T19" fmla="*/ 41 h 68"/>
                  <a:gd name="T20" fmla="*/ 4 w 71"/>
                  <a:gd name="T21" fmla="*/ 30 h 68"/>
                  <a:gd name="T22" fmla="*/ 12 w 71"/>
                  <a:gd name="T23" fmla="*/ 23 h 68"/>
                  <a:gd name="T24" fmla="*/ 37 w 71"/>
                  <a:gd name="T25" fmla="*/ 23 h 68"/>
                  <a:gd name="T26" fmla="*/ 25 w 71"/>
                  <a:gd name="T27" fmla="*/ 15 h 68"/>
                  <a:gd name="T28" fmla="*/ 25 w 71"/>
                  <a:gd name="T29" fmla="*/ 0 h 68"/>
                  <a:gd name="T30" fmla="*/ 33 w 71"/>
                  <a:gd name="T31" fmla="*/ 4 h 68"/>
                  <a:gd name="T32" fmla="*/ 33 w 71"/>
                  <a:gd name="T33" fmla="*/ 8 h 68"/>
                  <a:gd name="T34" fmla="*/ 33 w 71"/>
                  <a:gd name="T35" fmla="*/ 23 h 68"/>
                  <a:gd name="T36" fmla="*/ 50 w 71"/>
                  <a:gd name="T37" fmla="*/ 15 h 68"/>
                  <a:gd name="T38" fmla="*/ 58 w 71"/>
                  <a:gd name="T39" fmla="*/ 12 h 68"/>
                  <a:gd name="T40" fmla="*/ 67 w 71"/>
                  <a:gd name="T41" fmla="*/ 15 h 68"/>
                  <a:gd name="T42" fmla="*/ 62 w 71"/>
                  <a:gd name="T43" fmla="*/ 23 h 68"/>
                  <a:gd name="T44" fmla="*/ 50 w 71"/>
                  <a:gd name="T45" fmla="*/ 23 h 68"/>
                  <a:gd name="T46" fmla="*/ 29 w 71"/>
                  <a:gd name="T47" fmla="*/ 23 h 68"/>
                  <a:gd name="T48" fmla="*/ 71 w 71"/>
                  <a:gd name="T49" fmla="*/ 38 h 68"/>
                  <a:gd name="T50" fmla="*/ 71 w 71"/>
                  <a:gd name="T51" fmla="*/ 45 h 68"/>
                  <a:gd name="T52" fmla="*/ 67 w 71"/>
                  <a:gd name="T53" fmla="*/ 49 h 68"/>
                  <a:gd name="T54" fmla="*/ 54 w 71"/>
                  <a:gd name="T55" fmla="*/ 41 h 68"/>
                  <a:gd name="T56" fmla="*/ 46 w 71"/>
                  <a:gd name="T57" fmla="*/ 34 h 68"/>
                  <a:gd name="T58" fmla="*/ 37 w 71"/>
                  <a:gd name="T59" fmla="*/ 23 h 6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1" h="68">
                    <a:moveTo>
                      <a:pt x="37" y="23"/>
                    </a:moveTo>
                    <a:lnTo>
                      <a:pt x="50" y="45"/>
                    </a:lnTo>
                    <a:lnTo>
                      <a:pt x="50" y="56"/>
                    </a:lnTo>
                    <a:lnTo>
                      <a:pt x="50" y="68"/>
                    </a:lnTo>
                    <a:lnTo>
                      <a:pt x="33" y="56"/>
                    </a:lnTo>
                    <a:lnTo>
                      <a:pt x="29" y="41"/>
                    </a:lnTo>
                    <a:lnTo>
                      <a:pt x="33" y="23"/>
                    </a:lnTo>
                    <a:lnTo>
                      <a:pt x="29" y="34"/>
                    </a:lnTo>
                    <a:lnTo>
                      <a:pt x="12" y="41"/>
                    </a:lnTo>
                    <a:lnTo>
                      <a:pt x="0" y="41"/>
                    </a:lnTo>
                    <a:lnTo>
                      <a:pt x="4" y="30"/>
                    </a:lnTo>
                    <a:lnTo>
                      <a:pt x="12" y="23"/>
                    </a:lnTo>
                    <a:lnTo>
                      <a:pt x="37" y="23"/>
                    </a:lnTo>
                    <a:lnTo>
                      <a:pt x="25" y="15"/>
                    </a:lnTo>
                    <a:lnTo>
                      <a:pt x="25" y="0"/>
                    </a:lnTo>
                    <a:lnTo>
                      <a:pt x="33" y="4"/>
                    </a:lnTo>
                    <a:lnTo>
                      <a:pt x="33" y="8"/>
                    </a:lnTo>
                    <a:lnTo>
                      <a:pt x="33" y="23"/>
                    </a:lnTo>
                    <a:lnTo>
                      <a:pt x="50" y="15"/>
                    </a:lnTo>
                    <a:lnTo>
                      <a:pt x="58" y="12"/>
                    </a:lnTo>
                    <a:lnTo>
                      <a:pt x="67" y="15"/>
                    </a:lnTo>
                    <a:lnTo>
                      <a:pt x="62" y="23"/>
                    </a:lnTo>
                    <a:lnTo>
                      <a:pt x="50" y="23"/>
                    </a:lnTo>
                    <a:lnTo>
                      <a:pt x="29" y="23"/>
                    </a:lnTo>
                    <a:lnTo>
                      <a:pt x="71" y="38"/>
                    </a:lnTo>
                    <a:lnTo>
                      <a:pt x="71" y="45"/>
                    </a:lnTo>
                    <a:lnTo>
                      <a:pt x="67" y="49"/>
                    </a:lnTo>
                    <a:lnTo>
                      <a:pt x="54" y="41"/>
                    </a:lnTo>
                    <a:lnTo>
                      <a:pt x="46" y="34"/>
                    </a:lnTo>
                    <a:lnTo>
                      <a:pt x="37" y="23"/>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6" name="Freeform 48"/>
              <p:cNvSpPr>
                <a:spLocks/>
              </p:cNvSpPr>
              <p:nvPr/>
            </p:nvSpPr>
            <p:spPr bwMode="auto">
              <a:xfrm>
                <a:off x="398" y="3088"/>
                <a:ext cx="71" cy="64"/>
              </a:xfrm>
              <a:custGeom>
                <a:avLst/>
                <a:gdLst>
                  <a:gd name="T0" fmla="*/ 21 w 71"/>
                  <a:gd name="T1" fmla="*/ 26 h 64"/>
                  <a:gd name="T2" fmla="*/ 50 w 71"/>
                  <a:gd name="T3" fmla="*/ 37 h 64"/>
                  <a:gd name="T4" fmla="*/ 58 w 71"/>
                  <a:gd name="T5" fmla="*/ 49 h 64"/>
                  <a:gd name="T6" fmla="*/ 67 w 71"/>
                  <a:gd name="T7" fmla="*/ 60 h 64"/>
                  <a:gd name="T8" fmla="*/ 46 w 71"/>
                  <a:gd name="T9" fmla="*/ 56 h 64"/>
                  <a:gd name="T10" fmla="*/ 29 w 71"/>
                  <a:gd name="T11" fmla="*/ 45 h 64"/>
                  <a:gd name="T12" fmla="*/ 21 w 71"/>
                  <a:gd name="T13" fmla="*/ 26 h 64"/>
                  <a:gd name="T14" fmla="*/ 25 w 71"/>
                  <a:gd name="T15" fmla="*/ 37 h 64"/>
                  <a:gd name="T16" fmla="*/ 17 w 71"/>
                  <a:gd name="T17" fmla="*/ 52 h 64"/>
                  <a:gd name="T18" fmla="*/ 4 w 71"/>
                  <a:gd name="T19" fmla="*/ 64 h 64"/>
                  <a:gd name="T20" fmla="*/ 0 w 71"/>
                  <a:gd name="T21" fmla="*/ 49 h 64"/>
                  <a:gd name="T22" fmla="*/ 4 w 71"/>
                  <a:gd name="T23" fmla="*/ 37 h 64"/>
                  <a:gd name="T24" fmla="*/ 25 w 71"/>
                  <a:gd name="T25" fmla="*/ 26 h 64"/>
                  <a:gd name="T26" fmla="*/ 8 w 71"/>
                  <a:gd name="T27" fmla="*/ 22 h 64"/>
                  <a:gd name="T28" fmla="*/ 0 w 71"/>
                  <a:gd name="T29" fmla="*/ 11 h 64"/>
                  <a:gd name="T30" fmla="*/ 8 w 71"/>
                  <a:gd name="T31" fmla="*/ 8 h 64"/>
                  <a:gd name="T32" fmla="*/ 12 w 71"/>
                  <a:gd name="T33" fmla="*/ 15 h 64"/>
                  <a:gd name="T34" fmla="*/ 21 w 71"/>
                  <a:gd name="T35" fmla="*/ 26 h 64"/>
                  <a:gd name="T36" fmla="*/ 29 w 71"/>
                  <a:gd name="T37" fmla="*/ 11 h 64"/>
                  <a:gd name="T38" fmla="*/ 33 w 71"/>
                  <a:gd name="T39" fmla="*/ 4 h 64"/>
                  <a:gd name="T40" fmla="*/ 42 w 71"/>
                  <a:gd name="T41" fmla="*/ 0 h 64"/>
                  <a:gd name="T42" fmla="*/ 42 w 71"/>
                  <a:gd name="T43" fmla="*/ 11 h 64"/>
                  <a:gd name="T44" fmla="*/ 38 w 71"/>
                  <a:gd name="T45" fmla="*/ 15 h 64"/>
                  <a:gd name="T46" fmla="*/ 17 w 71"/>
                  <a:gd name="T47" fmla="*/ 26 h 64"/>
                  <a:gd name="T48" fmla="*/ 38 w 71"/>
                  <a:gd name="T49" fmla="*/ 22 h 64"/>
                  <a:gd name="T50" fmla="*/ 63 w 71"/>
                  <a:gd name="T51" fmla="*/ 19 h 64"/>
                  <a:gd name="T52" fmla="*/ 71 w 71"/>
                  <a:gd name="T53" fmla="*/ 26 h 64"/>
                  <a:gd name="T54" fmla="*/ 67 w 71"/>
                  <a:gd name="T55" fmla="*/ 30 h 64"/>
                  <a:gd name="T56" fmla="*/ 54 w 71"/>
                  <a:gd name="T57" fmla="*/ 34 h 64"/>
                  <a:gd name="T58" fmla="*/ 38 w 71"/>
                  <a:gd name="T59" fmla="*/ 30 h 64"/>
                  <a:gd name="T60" fmla="*/ 21 w 71"/>
                  <a:gd name="T61" fmla="*/ 26 h 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1" h="64">
                    <a:moveTo>
                      <a:pt x="21" y="26"/>
                    </a:moveTo>
                    <a:lnTo>
                      <a:pt x="50" y="37"/>
                    </a:lnTo>
                    <a:lnTo>
                      <a:pt x="58" y="49"/>
                    </a:lnTo>
                    <a:lnTo>
                      <a:pt x="67" y="60"/>
                    </a:lnTo>
                    <a:lnTo>
                      <a:pt x="46" y="56"/>
                    </a:lnTo>
                    <a:lnTo>
                      <a:pt x="29" y="45"/>
                    </a:lnTo>
                    <a:lnTo>
                      <a:pt x="21" y="26"/>
                    </a:lnTo>
                    <a:lnTo>
                      <a:pt x="25" y="37"/>
                    </a:lnTo>
                    <a:lnTo>
                      <a:pt x="17" y="52"/>
                    </a:lnTo>
                    <a:lnTo>
                      <a:pt x="4" y="64"/>
                    </a:lnTo>
                    <a:lnTo>
                      <a:pt x="0" y="49"/>
                    </a:lnTo>
                    <a:lnTo>
                      <a:pt x="4" y="37"/>
                    </a:lnTo>
                    <a:lnTo>
                      <a:pt x="25" y="26"/>
                    </a:lnTo>
                    <a:lnTo>
                      <a:pt x="8" y="22"/>
                    </a:lnTo>
                    <a:lnTo>
                      <a:pt x="0" y="11"/>
                    </a:lnTo>
                    <a:lnTo>
                      <a:pt x="8" y="8"/>
                    </a:lnTo>
                    <a:lnTo>
                      <a:pt x="12" y="15"/>
                    </a:lnTo>
                    <a:lnTo>
                      <a:pt x="21" y="26"/>
                    </a:lnTo>
                    <a:lnTo>
                      <a:pt x="29" y="11"/>
                    </a:lnTo>
                    <a:lnTo>
                      <a:pt x="33" y="4"/>
                    </a:lnTo>
                    <a:lnTo>
                      <a:pt x="42" y="0"/>
                    </a:lnTo>
                    <a:lnTo>
                      <a:pt x="42" y="11"/>
                    </a:lnTo>
                    <a:lnTo>
                      <a:pt x="38" y="15"/>
                    </a:lnTo>
                    <a:lnTo>
                      <a:pt x="17" y="26"/>
                    </a:lnTo>
                    <a:lnTo>
                      <a:pt x="38" y="22"/>
                    </a:lnTo>
                    <a:lnTo>
                      <a:pt x="63" y="19"/>
                    </a:lnTo>
                    <a:lnTo>
                      <a:pt x="71" y="26"/>
                    </a:lnTo>
                    <a:lnTo>
                      <a:pt x="67" y="30"/>
                    </a:lnTo>
                    <a:lnTo>
                      <a:pt x="54" y="34"/>
                    </a:lnTo>
                    <a:lnTo>
                      <a:pt x="38" y="30"/>
                    </a:lnTo>
                    <a:lnTo>
                      <a:pt x="21" y="26"/>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7" name="Freeform 49"/>
              <p:cNvSpPr>
                <a:spLocks/>
              </p:cNvSpPr>
              <p:nvPr/>
            </p:nvSpPr>
            <p:spPr bwMode="auto">
              <a:xfrm>
                <a:off x="1675" y="4025"/>
                <a:ext cx="193" cy="64"/>
              </a:xfrm>
              <a:custGeom>
                <a:avLst/>
                <a:gdLst>
                  <a:gd name="T0" fmla="*/ 193 w 193"/>
                  <a:gd name="T1" fmla="*/ 4 h 64"/>
                  <a:gd name="T2" fmla="*/ 184 w 193"/>
                  <a:gd name="T3" fmla="*/ 11 h 64"/>
                  <a:gd name="T4" fmla="*/ 168 w 193"/>
                  <a:gd name="T5" fmla="*/ 30 h 64"/>
                  <a:gd name="T6" fmla="*/ 155 w 193"/>
                  <a:gd name="T7" fmla="*/ 41 h 64"/>
                  <a:gd name="T8" fmla="*/ 138 w 193"/>
                  <a:gd name="T9" fmla="*/ 49 h 64"/>
                  <a:gd name="T10" fmla="*/ 122 w 193"/>
                  <a:gd name="T11" fmla="*/ 56 h 64"/>
                  <a:gd name="T12" fmla="*/ 109 w 193"/>
                  <a:gd name="T13" fmla="*/ 60 h 64"/>
                  <a:gd name="T14" fmla="*/ 80 w 193"/>
                  <a:gd name="T15" fmla="*/ 64 h 64"/>
                  <a:gd name="T16" fmla="*/ 55 w 193"/>
                  <a:gd name="T17" fmla="*/ 64 h 64"/>
                  <a:gd name="T18" fmla="*/ 38 w 193"/>
                  <a:gd name="T19" fmla="*/ 56 h 64"/>
                  <a:gd name="T20" fmla="*/ 17 w 193"/>
                  <a:gd name="T21" fmla="*/ 34 h 64"/>
                  <a:gd name="T22" fmla="*/ 0 w 193"/>
                  <a:gd name="T23" fmla="*/ 0 h 64"/>
                  <a:gd name="T24" fmla="*/ 25 w 193"/>
                  <a:gd name="T25" fmla="*/ 11 h 64"/>
                  <a:gd name="T26" fmla="*/ 59 w 193"/>
                  <a:gd name="T27" fmla="*/ 30 h 64"/>
                  <a:gd name="T28" fmla="*/ 80 w 193"/>
                  <a:gd name="T29" fmla="*/ 34 h 64"/>
                  <a:gd name="T30" fmla="*/ 92 w 193"/>
                  <a:gd name="T31" fmla="*/ 30 h 64"/>
                  <a:gd name="T32" fmla="*/ 122 w 193"/>
                  <a:gd name="T33" fmla="*/ 19 h 64"/>
                  <a:gd name="T34" fmla="*/ 143 w 193"/>
                  <a:gd name="T35" fmla="*/ 15 h 64"/>
                  <a:gd name="T36" fmla="*/ 159 w 193"/>
                  <a:gd name="T37" fmla="*/ 11 h 64"/>
                  <a:gd name="T38" fmla="*/ 180 w 193"/>
                  <a:gd name="T39" fmla="*/ 8 h 64"/>
                  <a:gd name="T40" fmla="*/ 193 w 193"/>
                  <a:gd name="T41" fmla="*/ 4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3" h="64">
                    <a:moveTo>
                      <a:pt x="193" y="4"/>
                    </a:moveTo>
                    <a:lnTo>
                      <a:pt x="184" y="11"/>
                    </a:lnTo>
                    <a:lnTo>
                      <a:pt x="168" y="30"/>
                    </a:lnTo>
                    <a:lnTo>
                      <a:pt x="155" y="41"/>
                    </a:lnTo>
                    <a:lnTo>
                      <a:pt x="138" y="49"/>
                    </a:lnTo>
                    <a:lnTo>
                      <a:pt x="122" y="56"/>
                    </a:lnTo>
                    <a:lnTo>
                      <a:pt x="109" y="60"/>
                    </a:lnTo>
                    <a:lnTo>
                      <a:pt x="80" y="64"/>
                    </a:lnTo>
                    <a:lnTo>
                      <a:pt x="55" y="64"/>
                    </a:lnTo>
                    <a:lnTo>
                      <a:pt x="38" y="56"/>
                    </a:lnTo>
                    <a:lnTo>
                      <a:pt x="17" y="34"/>
                    </a:lnTo>
                    <a:lnTo>
                      <a:pt x="0" y="0"/>
                    </a:lnTo>
                    <a:lnTo>
                      <a:pt x="25" y="11"/>
                    </a:lnTo>
                    <a:lnTo>
                      <a:pt x="59" y="30"/>
                    </a:lnTo>
                    <a:lnTo>
                      <a:pt x="80" y="34"/>
                    </a:lnTo>
                    <a:lnTo>
                      <a:pt x="92" y="30"/>
                    </a:lnTo>
                    <a:lnTo>
                      <a:pt x="122" y="19"/>
                    </a:lnTo>
                    <a:lnTo>
                      <a:pt x="143" y="15"/>
                    </a:lnTo>
                    <a:lnTo>
                      <a:pt x="159" y="11"/>
                    </a:lnTo>
                    <a:lnTo>
                      <a:pt x="180" y="8"/>
                    </a:lnTo>
                    <a:lnTo>
                      <a:pt x="193" y="4"/>
                    </a:lnTo>
                    <a:close/>
                  </a:path>
                </a:pathLst>
              </a:custGeom>
              <a:solidFill>
                <a:srgbClr val="FF80C0"/>
              </a:solidFill>
              <a:ln w="6350">
                <a:solidFill>
                  <a:srgbClr val="FF0080"/>
                </a:solidFill>
                <a:prstDash val="solid"/>
                <a:round/>
                <a:headEnd/>
                <a:tailEnd/>
              </a:ln>
            </p:spPr>
            <p:txBody>
              <a:bodyPr/>
              <a:lstStyle/>
              <a:p>
                <a:endParaRPr lang="en-US"/>
              </a:p>
            </p:txBody>
          </p:sp>
          <p:sp>
            <p:nvSpPr>
              <p:cNvPr id="3328" name="Freeform 50"/>
              <p:cNvSpPr>
                <a:spLocks/>
              </p:cNvSpPr>
              <p:nvPr/>
            </p:nvSpPr>
            <p:spPr bwMode="auto">
              <a:xfrm>
                <a:off x="1935" y="3831"/>
                <a:ext cx="649" cy="261"/>
              </a:xfrm>
              <a:custGeom>
                <a:avLst/>
                <a:gdLst>
                  <a:gd name="T0" fmla="*/ 0 w 649"/>
                  <a:gd name="T1" fmla="*/ 246 h 261"/>
                  <a:gd name="T2" fmla="*/ 4 w 649"/>
                  <a:gd name="T3" fmla="*/ 246 h 261"/>
                  <a:gd name="T4" fmla="*/ 12 w 649"/>
                  <a:gd name="T5" fmla="*/ 235 h 261"/>
                  <a:gd name="T6" fmla="*/ 71 w 649"/>
                  <a:gd name="T7" fmla="*/ 213 h 261"/>
                  <a:gd name="T8" fmla="*/ 130 w 649"/>
                  <a:gd name="T9" fmla="*/ 194 h 261"/>
                  <a:gd name="T10" fmla="*/ 184 w 649"/>
                  <a:gd name="T11" fmla="*/ 179 h 261"/>
                  <a:gd name="T12" fmla="*/ 230 w 649"/>
                  <a:gd name="T13" fmla="*/ 164 h 261"/>
                  <a:gd name="T14" fmla="*/ 259 w 649"/>
                  <a:gd name="T15" fmla="*/ 157 h 261"/>
                  <a:gd name="T16" fmla="*/ 285 w 649"/>
                  <a:gd name="T17" fmla="*/ 149 h 261"/>
                  <a:gd name="T18" fmla="*/ 331 w 649"/>
                  <a:gd name="T19" fmla="*/ 134 h 261"/>
                  <a:gd name="T20" fmla="*/ 373 w 649"/>
                  <a:gd name="T21" fmla="*/ 123 h 261"/>
                  <a:gd name="T22" fmla="*/ 419 w 649"/>
                  <a:gd name="T23" fmla="*/ 108 h 261"/>
                  <a:gd name="T24" fmla="*/ 473 w 649"/>
                  <a:gd name="T25" fmla="*/ 86 h 261"/>
                  <a:gd name="T26" fmla="*/ 532 w 649"/>
                  <a:gd name="T27" fmla="*/ 60 h 261"/>
                  <a:gd name="T28" fmla="*/ 578 w 649"/>
                  <a:gd name="T29" fmla="*/ 34 h 261"/>
                  <a:gd name="T30" fmla="*/ 595 w 649"/>
                  <a:gd name="T31" fmla="*/ 26 h 261"/>
                  <a:gd name="T32" fmla="*/ 603 w 649"/>
                  <a:gd name="T33" fmla="*/ 22 h 261"/>
                  <a:gd name="T34" fmla="*/ 615 w 649"/>
                  <a:gd name="T35" fmla="*/ 15 h 261"/>
                  <a:gd name="T36" fmla="*/ 649 w 649"/>
                  <a:gd name="T37" fmla="*/ 0 h 261"/>
                  <a:gd name="T38" fmla="*/ 632 w 649"/>
                  <a:gd name="T39" fmla="*/ 7 h 261"/>
                  <a:gd name="T40" fmla="*/ 611 w 649"/>
                  <a:gd name="T41" fmla="*/ 22 h 261"/>
                  <a:gd name="T42" fmla="*/ 586 w 649"/>
                  <a:gd name="T43" fmla="*/ 41 h 261"/>
                  <a:gd name="T44" fmla="*/ 557 w 649"/>
                  <a:gd name="T45" fmla="*/ 63 h 261"/>
                  <a:gd name="T46" fmla="*/ 486 w 649"/>
                  <a:gd name="T47" fmla="*/ 101 h 261"/>
                  <a:gd name="T48" fmla="*/ 456 w 649"/>
                  <a:gd name="T49" fmla="*/ 116 h 261"/>
                  <a:gd name="T50" fmla="*/ 427 w 649"/>
                  <a:gd name="T51" fmla="*/ 127 h 261"/>
                  <a:gd name="T52" fmla="*/ 364 w 649"/>
                  <a:gd name="T53" fmla="*/ 146 h 261"/>
                  <a:gd name="T54" fmla="*/ 314 w 649"/>
                  <a:gd name="T55" fmla="*/ 164 h 261"/>
                  <a:gd name="T56" fmla="*/ 276 w 649"/>
                  <a:gd name="T57" fmla="*/ 172 h 261"/>
                  <a:gd name="T58" fmla="*/ 259 w 649"/>
                  <a:gd name="T59" fmla="*/ 179 h 261"/>
                  <a:gd name="T60" fmla="*/ 218 w 649"/>
                  <a:gd name="T61" fmla="*/ 190 h 261"/>
                  <a:gd name="T62" fmla="*/ 188 w 649"/>
                  <a:gd name="T63" fmla="*/ 198 h 261"/>
                  <a:gd name="T64" fmla="*/ 146 w 649"/>
                  <a:gd name="T65" fmla="*/ 213 h 261"/>
                  <a:gd name="T66" fmla="*/ 58 w 649"/>
                  <a:gd name="T67" fmla="*/ 239 h 261"/>
                  <a:gd name="T68" fmla="*/ 42 w 649"/>
                  <a:gd name="T69" fmla="*/ 243 h 261"/>
                  <a:gd name="T70" fmla="*/ 33 w 649"/>
                  <a:gd name="T71" fmla="*/ 250 h 261"/>
                  <a:gd name="T72" fmla="*/ 25 w 649"/>
                  <a:gd name="T73" fmla="*/ 254 h 261"/>
                  <a:gd name="T74" fmla="*/ 8 w 649"/>
                  <a:gd name="T75" fmla="*/ 261 h 261"/>
                  <a:gd name="T76" fmla="*/ 0 w 649"/>
                  <a:gd name="T77" fmla="*/ 246 h 2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49" h="261">
                    <a:moveTo>
                      <a:pt x="0" y="246"/>
                    </a:moveTo>
                    <a:lnTo>
                      <a:pt x="4" y="246"/>
                    </a:lnTo>
                    <a:lnTo>
                      <a:pt x="12" y="235"/>
                    </a:lnTo>
                    <a:lnTo>
                      <a:pt x="71" y="213"/>
                    </a:lnTo>
                    <a:lnTo>
                      <a:pt x="130" y="194"/>
                    </a:lnTo>
                    <a:lnTo>
                      <a:pt x="184" y="179"/>
                    </a:lnTo>
                    <a:lnTo>
                      <a:pt x="230" y="164"/>
                    </a:lnTo>
                    <a:lnTo>
                      <a:pt x="259" y="157"/>
                    </a:lnTo>
                    <a:lnTo>
                      <a:pt x="285" y="149"/>
                    </a:lnTo>
                    <a:lnTo>
                      <a:pt x="331" y="134"/>
                    </a:lnTo>
                    <a:lnTo>
                      <a:pt x="373" y="123"/>
                    </a:lnTo>
                    <a:lnTo>
                      <a:pt x="419" y="108"/>
                    </a:lnTo>
                    <a:lnTo>
                      <a:pt x="473" y="86"/>
                    </a:lnTo>
                    <a:lnTo>
                      <a:pt x="532" y="60"/>
                    </a:lnTo>
                    <a:lnTo>
                      <a:pt x="578" y="34"/>
                    </a:lnTo>
                    <a:lnTo>
                      <a:pt x="595" y="26"/>
                    </a:lnTo>
                    <a:lnTo>
                      <a:pt x="603" y="22"/>
                    </a:lnTo>
                    <a:lnTo>
                      <a:pt x="615" y="15"/>
                    </a:lnTo>
                    <a:lnTo>
                      <a:pt x="649" y="0"/>
                    </a:lnTo>
                    <a:lnTo>
                      <a:pt x="632" y="7"/>
                    </a:lnTo>
                    <a:lnTo>
                      <a:pt x="611" y="22"/>
                    </a:lnTo>
                    <a:lnTo>
                      <a:pt x="586" y="41"/>
                    </a:lnTo>
                    <a:lnTo>
                      <a:pt x="557" y="63"/>
                    </a:lnTo>
                    <a:lnTo>
                      <a:pt x="486" y="101"/>
                    </a:lnTo>
                    <a:lnTo>
                      <a:pt x="456" y="116"/>
                    </a:lnTo>
                    <a:lnTo>
                      <a:pt x="427" y="127"/>
                    </a:lnTo>
                    <a:lnTo>
                      <a:pt x="364" y="146"/>
                    </a:lnTo>
                    <a:lnTo>
                      <a:pt x="314" y="164"/>
                    </a:lnTo>
                    <a:lnTo>
                      <a:pt x="276" y="172"/>
                    </a:lnTo>
                    <a:lnTo>
                      <a:pt x="259" y="179"/>
                    </a:lnTo>
                    <a:lnTo>
                      <a:pt x="218" y="190"/>
                    </a:lnTo>
                    <a:lnTo>
                      <a:pt x="188" y="198"/>
                    </a:lnTo>
                    <a:lnTo>
                      <a:pt x="146" y="213"/>
                    </a:lnTo>
                    <a:lnTo>
                      <a:pt x="58" y="239"/>
                    </a:lnTo>
                    <a:lnTo>
                      <a:pt x="42" y="243"/>
                    </a:lnTo>
                    <a:lnTo>
                      <a:pt x="33" y="250"/>
                    </a:lnTo>
                    <a:lnTo>
                      <a:pt x="25" y="254"/>
                    </a:lnTo>
                    <a:lnTo>
                      <a:pt x="8" y="261"/>
                    </a:lnTo>
                    <a:lnTo>
                      <a:pt x="0" y="246"/>
                    </a:lnTo>
                    <a:close/>
                  </a:path>
                </a:pathLst>
              </a:custGeom>
              <a:solidFill>
                <a:srgbClr val="40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9" name="Freeform 51"/>
              <p:cNvSpPr>
                <a:spLocks/>
              </p:cNvSpPr>
              <p:nvPr/>
            </p:nvSpPr>
            <p:spPr bwMode="auto">
              <a:xfrm>
                <a:off x="1663" y="4025"/>
                <a:ext cx="280" cy="172"/>
              </a:xfrm>
              <a:custGeom>
                <a:avLst/>
                <a:gdLst>
                  <a:gd name="T0" fmla="*/ 100 w 280"/>
                  <a:gd name="T1" fmla="*/ 161 h 172"/>
                  <a:gd name="T2" fmla="*/ 175 w 280"/>
                  <a:gd name="T3" fmla="*/ 172 h 172"/>
                  <a:gd name="T4" fmla="*/ 188 w 280"/>
                  <a:gd name="T5" fmla="*/ 172 h 172"/>
                  <a:gd name="T6" fmla="*/ 201 w 280"/>
                  <a:gd name="T7" fmla="*/ 164 h 172"/>
                  <a:gd name="T8" fmla="*/ 268 w 280"/>
                  <a:gd name="T9" fmla="*/ 105 h 172"/>
                  <a:gd name="T10" fmla="*/ 280 w 280"/>
                  <a:gd name="T11" fmla="*/ 78 h 172"/>
                  <a:gd name="T12" fmla="*/ 280 w 280"/>
                  <a:gd name="T13" fmla="*/ 56 h 172"/>
                  <a:gd name="T14" fmla="*/ 272 w 280"/>
                  <a:gd name="T15" fmla="*/ 45 h 172"/>
                  <a:gd name="T16" fmla="*/ 255 w 280"/>
                  <a:gd name="T17" fmla="*/ 37 h 172"/>
                  <a:gd name="T18" fmla="*/ 222 w 280"/>
                  <a:gd name="T19" fmla="*/ 22 h 172"/>
                  <a:gd name="T20" fmla="*/ 217 w 280"/>
                  <a:gd name="T21" fmla="*/ 8 h 172"/>
                  <a:gd name="T22" fmla="*/ 217 w 280"/>
                  <a:gd name="T23" fmla="*/ 4 h 172"/>
                  <a:gd name="T24" fmla="*/ 213 w 280"/>
                  <a:gd name="T25" fmla="*/ 0 h 172"/>
                  <a:gd name="T26" fmla="*/ 196 w 280"/>
                  <a:gd name="T27" fmla="*/ 0 h 172"/>
                  <a:gd name="T28" fmla="*/ 184 w 280"/>
                  <a:gd name="T29" fmla="*/ 8 h 172"/>
                  <a:gd name="T30" fmla="*/ 159 w 280"/>
                  <a:gd name="T31" fmla="*/ 34 h 172"/>
                  <a:gd name="T32" fmla="*/ 138 w 280"/>
                  <a:gd name="T33" fmla="*/ 45 h 172"/>
                  <a:gd name="T34" fmla="*/ 121 w 280"/>
                  <a:gd name="T35" fmla="*/ 56 h 172"/>
                  <a:gd name="T36" fmla="*/ 79 w 280"/>
                  <a:gd name="T37" fmla="*/ 64 h 172"/>
                  <a:gd name="T38" fmla="*/ 37 w 280"/>
                  <a:gd name="T39" fmla="*/ 78 h 172"/>
                  <a:gd name="T40" fmla="*/ 16 w 280"/>
                  <a:gd name="T41" fmla="*/ 90 h 172"/>
                  <a:gd name="T42" fmla="*/ 0 w 280"/>
                  <a:gd name="T43" fmla="*/ 108 h 172"/>
                  <a:gd name="T44" fmla="*/ 0 w 280"/>
                  <a:gd name="T45" fmla="*/ 112 h 172"/>
                  <a:gd name="T46" fmla="*/ 4 w 280"/>
                  <a:gd name="T47" fmla="*/ 116 h 172"/>
                  <a:gd name="T48" fmla="*/ 29 w 280"/>
                  <a:gd name="T49" fmla="*/ 108 h 172"/>
                  <a:gd name="T50" fmla="*/ 50 w 280"/>
                  <a:gd name="T51" fmla="*/ 97 h 172"/>
                  <a:gd name="T52" fmla="*/ 54 w 280"/>
                  <a:gd name="T53" fmla="*/ 97 h 172"/>
                  <a:gd name="T54" fmla="*/ 50 w 280"/>
                  <a:gd name="T55" fmla="*/ 101 h 172"/>
                  <a:gd name="T56" fmla="*/ 41 w 280"/>
                  <a:gd name="T57" fmla="*/ 108 h 172"/>
                  <a:gd name="T58" fmla="*/ 29 w 280"/>
                  <a:gd name="T59" fmla="*/ 116 h 172"/>
                  <a:gd name="T60" fmla="*/ 16 w 280"/>
                  <a:gd name="T61" fmla="*/ 123 h 172"/>
                  <a:gd name="T62" fmla="*/ 12 w 280"/>
                  <a:gd name="T63" fmla="*/ 131 h 172"/>
                  <a:gd name="T64" fmla="*/ 16 w 280"/>
                  <a:gd name="T65" fmla="*/ 138 h 172"/>
                  <a:gd name="T66" fmla="*/ 25 w 280"/>
                  <a:gd name="T67" fmla="*/ 146 h 172"/>
                  <a:gd name="T68" fmla="*/ 62 w 280"/>
                  <a:gd name="T69" fmla="*/ 157 h 172"/>
                  <a:gd name="T70" fmla="*/ 100 w 280"/>
                  <a:gd name="T71" fmla="*/ 161 h 1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0" h="172">
                    <a:moveTo>
                      <a:pt x="100" y="161"/>
                    </a:moveTo>
                    <a:lnTo>
                      <a:pt x="175" y="172"/>
                    </a:lnTo>
                    <a:lnTo>
                      <a:pt x="188" y="172"/>
                    </a:lnTo>
                    <a:lnTo>
                      <a:pt x="201" y="164"/>
                    </a:lnTo>
                    <a:lnTo>
                      <a:pt x="268" y="105"/>
                    </a:lnTo>
                    <a:lnTo>
                      <a:pt x="280" y="78"/>
                    </a:lnTo>
                    <a:lnTo>
                      <a:pt x="280" y="56"/>
                    </a:lnTo>
                    <a:lnTo>
                      <a:pt x="272" y="45"/>
                    </a:lnTo>
                    <a:lnTo>
                      <a:pt x="255" y="37"/>
                    </a:lnTo>
                    <a:lnTo>
                      <a:pt x="222" y="22"/>
                    </a:lnTo>
                    <a:lnTo>
                      <a:pt x="217" y="8"/>
                    </a:lnTo>
                    <a:lnTo>
                      <a:pt x="217" y="4"/>
                    </a:lnTo>
                    <a:lnTo>
                      <a:pt x="213" y="0"/>
                    </a:lnTo>
                    <a:lnTo>
                      <a:pt x="196" y="0"/>
                    </a:lnTo>
                    <a:lnTo>
                      <a:pt x="184" y="8"/>
                    </a:lnTo>
                    <a:lnTo>
                      <a:pt x="159" y="34"/>
                    </a:lnTo>
                    <a:lnTo>
                      <a:pt x="138" y="45"/>
                    </a:lnTo>
                    <a:lnTo>
                      <a:pt x="121" y="56"/>
                    </a:lnTo>
                    <a:lnTo>
                      <a:pt x="79" y="64"/>
                    </a:lnTo>
                    <a:lnTo>
                      <a:pt x="37" y="78"/>
                    </a:lnTo>
                    <a:lnTo>
                      <a:pt x="16" y="90"/>
                    </a:lnTo>
                    <a:lnTo>
                      <a:pt x="0" y="108"/>
                    </a:lnTo>
                    <a:lnTo>
                      <a:pt x="0" y="112"/>
                    </a:lnTo>
                    <a:lnTo>
                      <a:pt x="4" y="116"/>
                    </a:lnTo>
                    <a:lnTo>
                      <a:pt x="29" y="108"/>
                    </a:lnTo>
                    <a:lnTo>
                      <a:pt x="50" y="97"/>
                    </a:lnTo>
                    <a:lnTo>
                      <a:pt x="54" y="97"/>
                    </a:lnTo>
                    <a:lnTo>
                      <a:pt x="50" y="101"/>
                    </a:lnTo>
                    <a:lnTo>
                      <a:pt x="41" y="108"/>
                    </a:lnTo>
                    <a:lnTo>
                      <a:pt x="29" y="116"/>
                    </a:lnTo>
                    <a:lnTo>
                      <a:pt x="16" y="123"/>
                    </a:lnTo>
                    <a:lnTo>
                      <a:pt x="12" y="131"/>
                    </a:lnTo>
                    <a:lnTo>
                      <a:pt x="16" y="138"/>
                    </a:lnTo>
                    <a:lnTo>
                      <a:pt x="25" y="146"/>
                    </a:lnTo>
                    <a:lnTo>
                      <a:pt x="62" y="157"/>
                    </a:lnTo>
                    <a:lnTo>
                      <a:pt x="100" y="161"/>
                    </a:lnTo>
                    <a:close/>
                  </a:path>
                </a:pathLst>
              </a:custGeom>
              <a:solidFill>
                <a:srgbClr val="FF80C0"/>
              </a:solidFill>
              <a:ln w="6350">
                <a:solidFill>
                  <a:srgbClr val="FF0080"/>
                </a:solidFill>
                <a:prstDash val="solid"/>
                <a:round/>
                <a:headEnd/>
                <a:tailEnd/>
              </a:ln>
            </p:spPr>
            <p:txBody>
              <a:bodyPr/>
              <a:lstStyle/>
              <a:p>
                <a:endParaRPr lang="en-US"/>
              </a:p>
            </p:txBody>
          </p:sp>
          <p:sp>
            <p:nvSpPr>
              <p:cNvPr id="3330" name="Freeform 52"/>
              <p:cNvSpPr>
                <a:spLocks/>
              </p:cNvSpPr>
              <p:nvPr/>
            </p:nvSpPr>
            <p:spPr bwMode="auto">
              <a:xfrm>
                <a:off x="1742" y="4062"/>
                <a:ext cx="205" cy="161"/>
              </a:xfrm>
              <a:custGeom>
                <a:avLst/>
                <a:gdLst>
                  <a:gd name="T0" fmla="*/ 205 w 205"/>
                  <a:gd name="T1" fmla="*/ 19 h 161"/>
                  <a:gd name="T2" fmla="*/ 201 w 205"/>
                  <a:gd name="T3" fmla="*/ 53 h 161"/>
                  <a:gd name="T4" fmla="*/ 193 w 205"/>
                  <a:gd name="T5" fmla="*/ 83 h 161"/>
                  <a:gd name="T6" fmla="*/ 176 w 205"/>
                  <a:gd name="T7" fmla="*/ 109 h 161"/>
                  <a:gd name="T8" fmla="*/ 147 w 205"/>
                  <a:gd name="T9" fmla="*/ 127 h 161"/>
                  <a:gd name="T10" fmla="*/ 105 w 205"/>
                  <a:gd name="T11" fmla="*/ 139 h 161"/>
                  <a:gd name="T12" fmla="*/ 71 w 205"/>
                  <a:gd name="T13" fmla="*/ 146 h 161"/>
                  <a:gd name="T14" fmla="*/ 42 w 205"/>
                  <a:gd name="T15" fmla="*/ 153 h 161"/>
                  <a:gd name="T16" fmla="*/ 17 w 205"/>
                  <a:gd name="T17" fmla="*/ 161 h 161"/>
                  <a:gd name="T18" fmla="*/ 0 w 205"/>
                  <a:gd name="T19" fmla="*/ 161 h 161"/>
                  <a:gd name="T20" fmla="*/ 13 w 205"/>
                  <a:gd name="T21" fmla="*/ 153 h 161"/>
                  <a:gd name="T22" fmla="*/ 17 w 205"/>
                  <a:gd name="T23" fmla="*/ 146 h 161"/>
                  <a:gd name="T24" fmla="*/ 13 w 205"/>
                  <a:gd name="T25" fmla="*/ 142 h 161"/>
                  <a:gd name="T26" fmla="*/ 21 w 205"/>
                  <a:gd name="T27" fmla="*/ 139 h 161"/>
                  <a:gd name="T28" fmla="*/ 34 w 205"/>
                  <a:gd name="T29" fmla="*/ 131 h 161"/>
                  <a:gd name="T30" fmla="*/ 50 w 205"/>
                  <a:gd name="T31" fmla="*/ 120 h 161"/>
                  <a:gd name="T32" fmla="*/ 126 w 205"/>
                  <a:gd name="T33" fmla="*/ 56 h 161"/>
                  <a:gd name="T34" fmla="*/ 138 w 205"/>
                  <a:gd name="T35" fmla="*/ 30 h 161"/>
                  <a:gd name="T36" fmla="*/ 151 w 205"/>
                  <a:gd name="T37" fmla="*/ 15 h 161"/>
                  <a:gd name="T38" fmla="*/ 172 w 205"/>
                  <a:gd name="T39" fmla="*/ 0 h 161"/>
                  <a:gd name="T40" fmla="*/ 189 w 205"/>
                  <a:gd name="T41" fmla="*/ 0 h 161"/>
                  <a:gd name="T42" fmla="*/ 201 w 205"/>
                  <a:gd name="T43" fmla="*/ 8 h 161"/>
                  <a:gd name="T44" fmla="*/ 205 w 205"/>
                  <a:gd name="T45" fmla="*/ 19 h 1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5" h="161">
                    <a:moveTo>
                      <a:pt x="205" y="19"/>
                    </a:moveTo>
                    <a:lnTo>
                      <a:pt x="201" y="53"/>
                    </a:lnTo>
                    <a:lnTo>
                      <a:pt x="193" y="83"/>
                    </a:lnTo>
                    <a:lnTo>
                      <a:pt x="176" y="109"/>
                    </a:lnTo>
                    <a:lnTo>
                      <a:pt x="147" y="127"/>
                    </a:lnTo>
                    <a:lnTo>
                      <a:pt x="105" y="139"/>
                    </a:lnTo>
                    <a:lnTo>
                      <a:pt x="71" y="146"/>
                    </a:lnTo>
                    <a:lnTo>
                      <a:pt x="42" y="153"/>
                    </a:lnTo>
                    <a:lnTo>
                      <a:pt x="17" y="161"/>
                    </a:lnTo>
                    <a:lnTo>
                      <a:pt x="0" y="161"/>
                    </a:lnTo>
                    <a:lnTo>
                      <a:pt x="13" y="153"/>
                    </a:lnTo>
                    <a:lnTo>
                      <a:pt x="17" y="146"/>
                    </a:lnTo>
                    <a:lnTo>
                      <a:pt x="13" y="142"/>
                    </a:lnTo>
                    <a:lnTo>
                      <a:pt x="21" y="139"/>
                    </a:lnTo>
                    <a:lnTo>
                      <a:pt x="34" y="131"/>
                    </a:lnTo>
                    <a:lnTo>
                      <a:pt x="50" y="120"/>
                    </a:lnTo>
                    <a:lnTo>
                      <a:pt x="126" y="56"/>
                    </a:lnTo>
                    <a:lnTo>
                      <a:pt x="138" y="30"/>
                    </a:lnTo>
                    <a:lnTo>
                      <a:pt x="151" y="15"/>
                    </a:lnTo>
                    <a:lnTo>
                      <a:pt x="172" y="0"/>
                    </a:lnTo>
                    <a:lnTo>
                      <a:pt x="189" y="0"/>
                    </a:lnTo>
                    <a:lnTo>
                      <a:pt x="201" y="8"/>
                    </a:lnTo>
                    <a:lnTo>
                      <a:pt x="205" y="19"/>
                    </a:lnTo>
                    <a:close/>
                  </a:path>
                </a:pathLst>
              </a:custGeom>
              <a:solidFill>
                <a:srgbClr val="FF80C0"/>
              </a:solidFill>
              <a:ln w="6350">
                <a:solidFill>
                  <a:srgbClr val="FF0080"/>
                </a:solidFill>
                <a:prstDash val="solid"/>
                <a:round/>
                <a:headEnd/>
                <a:tailEnd/>
              </a:ln>
            </p:spPr>
            <p:txBody>
              <a:bodyPr/>
              <a:lstStyle/>
              <a:p>
                <a:endParaRPr lang="en-US"/>
              </a:p>
            </p:txBody>
          </p:sp>
          <p:sp>
            <p:nvSpPr>
              <p:cNvPr id="3331" name="Freeform 53"/>
              <p:cNvSpPr>
                <a:spLocks/>
              </p:cNvSpPr>
              <p:nvPr/>
            </p:nvSpPr>
            <p:spPr bwMode="auto">
              <a:xfrm>
                <a:off x="1989" y="4003"/>
                <a:ext cx="1433" cy="235"/>
              </a:xfrm>
              <a:custGeom>
                <a:avLst/>
                <a:gdLst>
                  <a:gd name="T0" fmla="*/ 1416 w 1433"/>
                  <a:gd name="T1" fmla="*/ 93 h 235"/>
                  <a:gd name="T2" fmla="*/ 1357 w 1433"/>
                  <a:gd name="T3" fmla="*/ 89 h 235"/>
                  <a:gd name="T4" fmla="*/ 1290 w 1433"/>
                  <a:gd name="T5" fmla="*/ 78 h 235"/>
                  <a:gd name="T6" fmla="*/ 1148 w 1433"/>
                  <a:gd name="T7" fmla="*/ 56 h 235"/>
                  <a:gd name="T8" fmla="*/ 1081 w 1433"/>
                  <a:gd name="T9" fmla="*/ 41 h 235"/>
                  <a:gd name="T10" fmla="*/ 1018 w 1433"/>
                  <a:gd name="T11" fmla="*/ 30 h 235"/>
                  <a:gd name="T12" fmla="*/ 968 w 1433"/>
                  <a:gd name="T13" fmla="*/ 18 h 235"/>
                  <a:gd name="T14" fmla="*/ 926 w 1433"/>
                  <a:gd name="T15" fmla="*/ 7 h 235"/>
                  <a:gd name="T16" fmla="*/ 842 w 1433"/>
                  <a:gd name="T17" fmla="*/ 18 h 235"/>
                  <a:gd name="T18" fmla="*/ 800 w 1433"/>
                  <a:gd name="T19" fmla="*/ 22 h 235"/>
                  <a:gd name="T20" fmla="*/ 754 w 1433"/>
                  <a:gd name="T21" fmla="*/ 22 h 235"/>
                  <a:gd name="T22" fmla="*/ 628 w 1433"/>
                  <a:gd name="T23" fmla="*/ 7 h 235"/>
                  <a:gd name="T24" fmla="*/ 507 w 1433"/>
                  <a:gd name="T25" fmla="*/ 0 h 235"/>
                  <a:gd name="T26" fmla="*/ 473 w 1433"/>
                  <a:gd name="T27" fmla="*/ 0 h 235"/>
                  <a:gd name="T28" fmla="*/ 440 w 1433"/>
                  <a:gd name="T29" fmla="*/ 3 h 235"/>
                  <a:gd name="T30" fmla="*/ 377 w 1433"/>
                  <a:gd name="T31" fmla="*/ 22 h 235"/>
                  <a:gd name="T32" fmla="*/ 314 w 1433"/>
                  <a:gd name="T33" fmla="*/ 52 h 235"/>
                  <a:gd name="T34" fmla="*/ 264 w 1433"/>
                  <a:gd name="T35" fmla="*/ 93 h 235"/>
                  <a:gd name="T36" fmla="*/ 201 w 1433"/>
                  <a:gd name="T37" fmla="*/ 138 h 235"/>
                  <a:gd name="T38" fmla="*/ 138 w 1433"/>
                  <a:gd name="T39" fmla="*/ 175 h 235"/>
                  <a:gd name="T40" fmla="*/ 71 w 1433"/>
                  <a:gd name="T41" fmla="*/ 205 h 235"/>
                  <a:gd name="T42" fmla="*/ 0 w 1433"/>
                  <a:gd name="T43" fmla="*/ 235 h 235"/>
                  <a:gd name="T44" fmla="*/ 38 w 1433"/>
                  <a:gd name="T45" fmla="*/ 227 h 235"/>
                  <a:gd name="T46" fmla="*/ 80 w 1433"/>
                  <a:gd name="T47" fmla="*/ 224 h 235"/>
                  <a:gd name="T48" fmla="*/ 155 w 1433"/>
                  <a:gd name="T49" fmla="*/ 224 h 235"/>
                  <a:gd name="T50" fmla="*/ 189 w 1433"/>
                  <a:gd name="T51" fmla="*/ 216 h 235"/>
                  <a:gd name="T52" fmla="*/ 218 w 1433"/>
                  <a:gd name="T53" fmla="*/ 201 h 235"/>
                  <a:gd name="T54" fmla="*/ 256 w 1433"/>
                  <a:gd name="T55" fmla="*/ 179 h 235"/>
                  <a:gd name="T56" fmla="*/ 281 w 1433"/>
                  <a:gd name="T57" fmla="*/ 153 h 235"/>
                  <a:gd name="T58" fmla="*/ 306 w 1433"/>
                  <a:gd name="T59" fmla="*/ 134 h 235"/>
                  <a:gd name="T60" fmla="*/ 432 w 1433"/>
                  <a:gd name="T61" fmla="*/ 100 h 235"/>
                  <a:gd name="T62" fmla="*/ 490 w 1433"/>
                  <a:gd name="T63" fmla="*/ 82 h 235"/>
                  <a:gd name="T64" fmla="*/ 549 w 1433"/>
                  <a:gd name="T65" fmla="*/ 59 h 235"/>
                  <a:gd name="T66" fmla="*/ 587 w 1433"/>
                  <a:gd name="T67" fmla="*/ 44 h 235"/>
                  <a:gd name="T68" fmla="*/ 624 w 1433"/>
                  <a:gd name="T69" fmla="*/ 33 h 235"/>
                  <a:gd name="T70" fmla="*/ 670 w 1433"/>
                  <a:gd name="T71" fmla="*/ 30 h 235"/>
                  <a:gd name="T72" fmla="*/ 716 w 1433"/>
                  <a:gd name="T73" fmla="*/ 33 h 235"/>
                  <a:gd name="T74" fmla="*/ 809 w 1433"/>
                  <a:gd name="T75" fmla="*/ 41 h 235"/>
                  <a:gd name="T76" fmla="*/ 859 w 1433"/>
                  <a:gd name="T77" fmla="*/ 37 h 235"/>
                  <a:gd name="T78" fmla="*/ 913 w 1433"/>
                  <a:gd name="T79" fmla="*/ 26 h 235"/>
                  <a:gd name="T80" fmla="*/ 934 w 1433"/>
                  <a:gd name="T81" fmla="*/ 22 h 235"/>
                  <a:gd name="T82" fmla="*/ 955 w 1433"/>
                  <a:gd name="T83" fmla="*/ 26 h 235"/>
                  <a:gd name="T84" fmla="*/ 997 w 1433"/>
                  <a:gd name="T85" fmla="*/ 37 h 235"/>
                  <a:gd name="T86" fmla="*/ 1026 w 1433"/>
                  <a:gd name="T87" fmla="*/ 37 h 235"/>
                  <a:gd name="T88" fmla="*/ 1051 w 1433"/>
                  <a:gd name="T89" fmla="*/ 41 h 235"/>
                  <a:gd name="T90" fmla="*/ 1165 w 1433"/>
                  <a:gd name="T91" fmla="*/ 63 h 235"/>
                  <a:gd name="T92" fmla="*/ 1169 w 1433"/>
                  <a:gd name="T93" fmla="*/ 63 h 235"/>
                  <a:gd name="T94" fmla="*/ 1177 w 1433"/>
                  <a:gd name="T95" fmla="*/ 67 h 235"/>
                  <a:gd name="T96" fmla="*/ 1211 w 1433"/>
                  <a:gd name="T97" fmla="*/ 71 h 235"/>
                  <a:gd name="T98" fmla="*/ 1252 w 1433"/>
                  <a:gd name="T99" fmla="*/ 78 h 235"/>
                  <a:gd name="T100" fmla="*/ 1299 w 1433"/>
                  <a:gd name="T101" fmla="*/ 86 h 235"/>
                  <a:gd name="T102" fmla="*/ 1349 w 1433"/>
                  <a:gd name="T103" fmla="*/ 93 h 235"/>
                  <a:gd name="T104" fmla="*/ 1391 w 1433"/>
                  <a:gd name="T105" fmla="*/ 100 h 235"/>
                  <a:gd name="T106" fmla="*/ 1420 w 1433"/>
                  <a:gd name="T107" fmla="*/ 104 h 235"/>
                  <a:gd name="T108" fmla="*/ 1428 w 1433"/>
                  <a:gd name="T109" fmla="*/ 108 h 235"/>
                  <a:gd name="T110" fmla="*/ 1433 w 1433"/>
                  <a:gd name="T111" fmla="*/ 108 h 235"/>
                  <a:gd name="T112" fmla="*/ 1416 w 1433"/>
                  <a:gd name="T113" fmla="*/ 93 h 2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433" h="235">
                    <a:moveTo>
                      <a:pt x="1416" y="93"/>
                    </a:moveTo>
                    <a:lnTo>
                      <a:pt x="1357" y="89"/>
                    </a:lnTo>
                    <a:lnTo>
                      <a:pt x="1290" y="78"/>
                    </a:lnTo>
                    <a:lnTo>
                      <a:pt x="1148" y="56"/>
                    </a:lnTo>
                    <a:lnTo>
                      <a:pt x="1081" y="41"/>
                    </a:lnTo>
                    <a:lnTo>
                      <a:pt x="1018" y="30"/>
                    </a:lnTo>
                    <a:lnTo>
                      <a:pt x="968" y="18"/>
                    </a:lnTo>
                    <a:lnTo>
                      <a:pt x="926" y="7"/>
                    </a:lnTo>
                    <a:lnTo>
                      <a:pt x="842" y="18"/>
                    </a:lnTo>
                    <a:lnTo>
                      <a:pt x="800" y="22"/>
                    </a:lnTo>
                    <a:lnTo>
                      <a:pt x="754" y="22"/>
                    </a:lnTo>
                    <a:lnTo>
                      <a:pt x="628" y="7"/>
                    </a:lnTo>
                    <a:lnTo>
                      <a:pt x="507" y="0"/>
                    </a:lnTo>
                    <a:lnTo>
                      <a:pt x="473" y="0"/>
                    </a:lnTo>
                    <a:lnTo>
                      <a:pt x="440" y="3"/>
                    </a:lnTo>
                    <a:lnTo>
                      <a:pt x="377" y="22"/>
                    </a:lnTo>
                    <a:lnTo>
                      <a:pt x="314" y="52"/>
                    </a:lnTo>
                    <a:lnTo>
                      <a:pt x="264" y="93"/>
                    </a:lnTo>
                    <a:lnTo>
                      <a:pt x="201" y="138"/>
                    </a:lnTo>
                    <a:lnTo>
                      <a:pt x="138" y="175"/>
                    </a:lnTo>
                    <a:lnTo>
                      <a:pt x="71" y="205"/>
                    </a:lnTo>
                    <a:lnTo>
                      <a:pt x="0" y="235"/>
                    </a:lnTo>
                    <a:lnTo>
                      <a:pt x="38" y="227"/>
                    </a:lnTo>
                    <a:lnTo>
                      <a:pt x="80" y="224"/>
                    </a:lnTo>
                    <a:lnTo>
                      <a:pt x="155" y="224"/>
                    </a:lnTo>
                    <a:lnTo>
                      <a:pt x="189" y="216"/>
                    </a:lnTo>
                    <a:lnTo>
                      <a:pt x="218" y="201"/>
                    </a:lnTo>
                    <a:lnTo>
                      <a:pt x="256" y="179"/>
                    </a:lnTo>
                    <a:lnTo>
                      <a:pt x="281" y="153"/>
                    </a:lnTo>
                    <a:lnTo>
                      <a:pt x="306" y="134"/>
                    </a:lnTo>
                    <a:lnTo>
                      <a:pt x="432" y="100"/>
                    </a:lnTo>
                    <a:lnTo>
                      <a:pt x="490" y="82"/>
                    </a:lnTo>
                    <a:lnTo>
                      <a:pt x="549" y="59"/>
                    </a:lnTo>
                    <a:lnTo>
                      <a:pt x="587" y="44"/>
                    </a:lnTo>
                    <a:lnTo>
                      <a:pt x="624" y="33"/>
                    </a:lnTo>
                    <a:lnTo>
                      <a:pt x="670" y="30"/>
                    </a:lnTo>
                    <a:lnTo>
                      <a:pt x="716" y="33"/>
                    </a:lnTo>
                    <a:lnTo>
                      <a:pt x="809" y="41"/>
                    </a:lnTo>
                    <a:lnTo>
                      <a:pt x="859" y="37"/>
                    </a:lnTo>
                    <a:lnTo>
                      <a:pt x="913" y="26"/>
                    </a:lnTo>
                    <a:lnTo>
                      <a:pt x="934" y="22"/>
                    </a:lnTo>
                    <a:lnTo>
                      <a:pt x="955" y="26"/>
                    </a:lnTo>
                    <a:lnTo>
                      <a:pt x="997" y="37"/>
                    </a:lnTo>
                    <a:lnTo>
                      <a:pt x="1026" y="37"/>
                    </a:lnTo>
                    <a:lnTo>
                      <a:pt x="1051" y="41"/>
                    </a:lnTo>
                    <a:lnTo>
                      <a:pt x="1165" y="63"/>
                    </a:lnTo>
                    <a:lnTo>
                      <a:pt x="1169" y="63"/>
                    </a:lnTo>
                    <a:lnTo>
                      <a:pt x="1177" y="67"/>
                    </a:lnTo>
                    <a:lnTo>
                      <a:pt x="1211" y="71"/>
                    </a:lnTo>
                    <a:lnTo>
                      <a:pt x="1252" y="78"/>
                    </a:lnTo>
                    <a:lnTo>
                      <a:pt x="1299" y="86"/>
                    </a:lnTo>
                    <a:lnTo>
                      <a:pt x="1349" y="93"/>
                    </a:lnTo>
                    <a:lnTo>
                      <a:pt x="1391" y="100"/>
                    </a:lnTo>
                    <a:lnTo>
                      <a:pt x="1420" y="104"/>
                    </a:lnTo>
                    <a:lnTo>
                      <a:pt x="1428" y="108"/>
                    </a:lnTo>
                    <a:lnTo>
                      <a:pt x="1433" y="108"/>
                    </a:lnTo>
                    <a:lnTo>
                      <a:pt x="1416" y="93"/>
                    </a:lnTo>
                    <a:close/>
                  </a:path>
                </a:pathLst>
              </a:custGeom>
              <a:solidFill>
                <a:srgbClr val="9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2" name="Freeform 54"/>
              <p:cNvSpPr>
                <a:spLocks/>
              </p:cNvSpPr>
              <p:nvPr/>
            </p:nvSpPr>
            <p:spPr bwMode="auto">
              <a:xfrm>
                <a:off x="2002" y="4025"/>
                <a:ext cx="871" cy="205"/>
              </a:xfrm>
              <a:custGeom>
                <a:avLst/>
                <a:gdLst>
                  <a:gd name="T0" fmla="*/ 29 w 871"/>
                  <a:gd name="T1" fmla="*/ 198 h 205"/>
                  <a:gd name="T2" fmla="*/ 42 w 871"/>
                  <a:gd name="T3" fmla="*/ 194 h 205"/>
                  <a:gd name="T4" fmla="*/ 79 w 871"/>
                  <a:gd name="T5" fmla="*/ 194 h 205"/>
                  <a:gd name="T6" fmla="*/ 113 w 871"/>
                  <a:gd name="T7" fmla="*/ 187 h 205"/>
                  <a:gd name="T8" fmla="*/ 155 w 871"/>
                  <a:gd name="T9" fmla="*/ 172 h 205"/>
                  <a:gd name="T10" fmla="*/ 205 w 871"/>
                  <a:gd name="T11" fmla="*/ 142 h 205"/>
                  <a:gd name="T12" fmla="*/ 234 w 871"/>
                  <a:gd name="T13" fmla="*/ 116 h 205"/>
                  <a:gd name="T14" fmla="*/ 310 w 871"/>
                  <a:gd name="T15" fmla="*/ 64 h 205"/>
                  <a:gd name="T16" fmla="*/ 398 w 871"/>
                  <a:gd name="T17" fmla="*/ 41 h 205"/>
                  <a:gd name="T18" fmla="*/ 423 w 871"/>
                  <a:gd name="T19" fmla="*/ 37 h 205"/>
                  <a:gd name="T20" fmla="*/ 448 w 871"/>
                  <a:gd name="T21" fmla="*/ 30 h 205"/>
                  <a:gd name="T22" fmla="*/ 486 w 871"/>
                  <a:gd name="T23" fmla="*/ 22 h 205"/>
                  <a:gd name="T24" fmla="*/ 553 w 871"/>
                  <a:gd name="T25" fmla="*/ 4 h 205"/>
                  <a:gd name="T26" fmla="*/ 586 w 871"/>
                  <a:gd name="T27" fmla="*/ 0 h 205"/>
                  <a:gd name="T28" fmla="*/ 636 w 871"/>
                  <a:gd name="T29" fmla="*/ 0 h 205"/>
                  <a:gd name="T30" fmla="*/ 708 w 871"/>
                  <a:gd name="T31" fmla="*/ 4 h 205"/>
                  <a:gd name="T32" fmla="*/ 733 w 871"/>
                  <a:gd name="T33" fmla="*/ 8 h 205"/>
                  <a:gd name="T34" fmla="*/ 867 w 871"/>
                  <a:gd name="T35" fmla="*/ 4 h 205"/>
                  <a:gd name="T36" fmla="*/ 825 w 871"/>
                  <a:gd name="T37" fmla="*/ 15 h 205"/>
                  <a:gd name="T38" fmla="*/ 758 w 871"/>
                  <a:gd name="T39" fmla="*/ 15 h 205"/>
                  <a:gd name="T40" fmla="*/ 716 w 871"/>
                  <a:gd name="T41" fmla="*/ 11 h 205"/>
                  <a:gd name="T42" fmla="*/ 632 w 871"/>
                  <a:gd name="T43" fmla="*/ 8 h 205"/>
                  <a:gd name="T44" fmla="*/ 603 w 871"/>
                  <a:gd name="T45" fmla="*/ 8 h 205"/>
                  <a:gd name="T46" fmla="*/ 544 w 871"/>
                  <a:gd name="T47" fmla="*/ 30 h 205"/>
                  <a:gd name="T48" fmla="*/ 460 w 871"/>
                  <a:gd name="T49" fmla="*/ 64 h 205"/>
                  <a:gd name="T50" fmla="*/ 414 w 871"/>
                  <a:gd name="T51" fmla="*/ 75 h 205"/>
                  <a:gd name="T52" fmla="*/ 339 w 871"/>
                  <a:gd name="T53" fmla="*/ 93 h 205"/>
                  <a:gd name="T54" fmla="*/ 285 w 871"/>
                  <a:gd name="T55" fmla="*/ 112 h 205"/>
                  <a:gd name="T56" fmla="*/ 247 w 871"/>
                  <a:gd name="T57" fmla="*/ 146 h 205"/>
                  <a:gd name="T58" fmla="*/ 188 w 871"/>
                  <a:gd name="T59" fmla="*/ 187 h 205"/>
                  <a:gd name="T60" fmla="*/ 105 w 871"/>
                  <a:gd name="T61" fmla="*/ 202 h 205"/>
                  <a:gd name="T62" fmla="*/ 17 w 871"/>
                  <a:gd name="T63" fmla="*/ 202 h 205"/>
                  <a:gd name="T64" fmla="*/ 0 w 871"/>
                  <a:gd name="T65" fmla="*/ 205 h 2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71" h="205">
                    <a:moveTo>
                      <a:pt x="4" y="205"/>
                    </a:moveTo>
                    <a:lnTo>
                      <a:pt x="29" y="198"/>
                    </a:lnTo>
                    <a:lnTo>
                      <a:pt x="38" y="198"/>
                    </a:lnTo>
                    <a:lnTo>
                      <a:pt x="42" y="194"/>
                    </a:lnTo>
                    <a:lnTo>
                      <a:pt x="67" y="194"/>
                    </a:lnTo>
                    <a:lnTo>
                      <a:pt x="79" y="194"/>
                    </a:lnTo>
                    <a:lnTo>
                      <a:pt x="96" y="190"/>
                    </a:lnTo>
                    <a:lnTo>
                      <a:pt x="113" y="187"/>
                    </a:lnTo>
                    <a:lnTo>
                      <a:pt x="125" y="183"/>
                    </a:lnTo>
                    <a:lnTo>
                      <a:pt x="155" y="172"/>
                    </a:lnTo>
                    <a:lnTo>
                      <a:pt x="172" y="164"/>
                    </a:lnTo>
                    <a:lnTo>
                      <a:pt x="205" y="142"/>
                    </a:lnTo>
                    <a:lnTo>
                      <a:pt x="222" y="127"/>
                    </a:lnTo>
                    <a:lnTo>
                      <a:pt x="234" y="116"/>
                    </a:lnTo>
                    <a:lnTo>
                      <a:pt x="255" y="101"/>
                    </a:lnTo>
                    <a:lnTo>
                      <a:pt x="310" y="64"/>
                    </a:lnTo>
                    <a:lnTo>
                      <a:pt x="377" y="45"/>
                    </a:lnTo>
                    <a:lnTo>
                      <a:pt x="398" y="41"/>
                    </a:lnTo>
                    <a:lnTo>
                      <a:pt x="410" y="41"/>
                    </a:lnTo>
                    <a:lnTo>
                      <a:pt x="423" y="37"/>
                    </a:lnTo>
                    <a:lnTo>
                      <a:pt x="440" y="34"/>
                    </a:lnTo>
                    <a:lnTo>
                      <a:pt x="448" y="30"/>
                    </a:lnTo>
                    <a:lnTo>
                      <a:pt x="465" y="26"/>
                    </a:lnTo>
                    <a:lnTo>
                      <a:pt x="486" y="22"/>
                    </a:lnTo>
                    <a:lnTo>
                      <a:pt x="515" y="11"/>
                    </a:lnTo>
                    <a:lnTo>
                      <a:pt x="553" y="4"/>
                    </a:lnTo>
                    <a:lnTo>
                      <a:pt x="574" y="0"/>
                    </a:lnTo>
                    <a:lnTo>
                      <a:pt x="586" y="0"/>
                    </a:lnTo>
                    <a:lnTo>
                      <a:pt x="599" y="0"/>
                    </a:lnTo>
                    <a:lnTo>
                      <a:pt x="636" y="0"/>
                    </a:lnTo>
                    <a:lnTo>
                      <a:pt x="674" y="0"/>
                    </a:lnTo>
                    <a:lnTo>
                      <a:pt x="708" y="4"/>
                    </a:lnTo>
                    <a:lnTo>
                      <a:pt x="716" y="8"/>
                    </a:lnTo>
                    <a:lnTo>
                      <a:pt x="733" y="8"/>
                    </a:lnTo>
                    <a:lnTo>
                      <a:pt x="833" y="4"/>
                    </a:lnTo>
                    <a:lnTo>
                      <a:pt x="867" y="4"/>
                    </a:lnTo>
                    <a:lnTo>
                      <a:pt x="871" y="8"/>
                    </a:lnTo>
                    <a:lnTo>
                      <a:pt x="825" y="15"/>
                    </a:lnTo>
                    <a:lnTo>
                      <a:pt x="787" y="15"/>
                    </a:lnTo>
                    <a:lnTo>
                      <a:pt x="758" y="15"/>
                    </a:lnTo>
                    <a:lnTo>
                      <a:pt x="745" y="11"/>
                    </a:lnTo>
                    <a:lnTo>
                      <a:pt x="716" y="11"/>
                    </a:lnTo>
                    <a:lnTo>
                      <a:pt x="645" y="4"/>
                    </a:lnTo>
                    <a:lnTo>
                      <a:pt x="632" y="8"/>
                    </a:lnTo>
                    <a:lnTo>
                      <a:pt x="624" y="8"/>
                    </a:lnTo>
                    <a:lnTo>
                      <a:pt x="603" y="8"/>
                    </a:lnTo>
                    <a:lnTo>
                      <a:pt x="574" y="19"/>
                    </a:lnTo>
                    <a:lnTo>
                      <a:pt x="544" y="30"/>
                    </a:lnTo>
                    <a:lnTo>
                      <a:pt x="519" y="41"/>
                    </a:lnTo>
                    <a:lnTo>
                      <a:pt x="460" y="64"/>
                    </a:lnTo>
                    <a:lnTo>
                      <a:pt x="444" y="67"/>
                    </a:lnTo>
                    <a:lnTo>
                      <a:pt x="414" y="75"/>
                    </a:lnTo>
                    <a:lnTo>
                      <a:pt x="360" y="90"/>
                    </a:lnTo>
                    <a:lnTo>
                      <a:pt x="339" y="93"/>
                    </a:lnTo>
                    <a:lnTo>
                      <a:pt x="310" y="101"/>
                    </a:lnTo>
                    <a:lnTo>
                      <a:pt x="285" y="112"/>
                    </a:lnTo>
                    <a:lnTo>
                      <a:pt x="268" y="127"/>
                    </a:lnTo>
                    <a:lnTo>
                      <a:pt x="247" y="146"/>
                    </a:lnTo>
                    <a:lnTo>
                      <a:pt x="218" y="172"/>
                    </a:lnTo>
                    <a:lnTo>
                      <a:pt x="188" y="187"/>
                    </a:lnTo>
                    <a:lnTo>
                      <a:pt x="142" y="202"/>
                    </a:lnTo>
                    <a:lnTo>
                      <a:pt x="105" y="202"/>
                    </a:lnTo>
                    <a:lnTo>
                      <a:pt x="33" y="202"/>
                    </a:lnTo>
                    <a:lnTo>
                      <a:pt x="17" y="202"/>
                    </a:lnTo>
                    <a:lnTo>
                      <a:pt x="4" y="205"/>
                    </a:lnTo>
                    <a:lnTo>
                      <a:pt x="0" y="205"/>
                    </a:lnTo>
                    <a:lnTo>
                      <a:pt x="4" y="205"/>
                    </a:lnTo>
                    <a:close/>
                  </a:path>
                </a:pathLst>
              </a:custGeom>
              <a:solidFill>
                <a:srgbClr val="40A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3" name="Freeform 55"/>
              <p:cNvSpPr>
                <a:spLocks/>
              </p:cNvSpPr>
              <p:nvPr/>
            </p:nvSpPr>
            <p:spPr bwMode="auto">
              <a:xfrm>
                <a:off x="1030" y="3566"/>
                <a:ext cx="641" cy="470"/>
              </a:xfrm>
              <a:custGeom>
                <a:avLst/>
                <a:gdLst>
                  <a:gd name="T0" fmla="*/ 4 w 641"/>
                  <a:gd name="T1" fmla="*/ 0 h 470"/>
                  <a:gd name="T2" fmla="*/ 168 w 641"/>
                  <a:gd name="T3" fmla="*/ 142 h 470"/>
                  <a:gd name="T4" fmla="*/ 339 w 641"/>
                  <a:gd name="T5" fmla="*/ 276 h 470"/>
                  <a:gd name="T6" fmla="*/ 423 w 641"/>
                  <a:gd name="T7" fmla="*/ 336 h 470"/>
                  <a:gd name="T8" fmla="*/ 499 w 641"/>
                  <a:gd name="T9" fmla="*/ 392 h 470"/>
                  <a:gd name="T10" fmla="*/ 574 w 641"/>
                  <a:gd name="T11" fmla="*/ 433 h 470"/>
                  <a:gd name="T12" fmla="*/ 641 w 641"/>
                  <a:gd name="T13" fmla="*/ 463 h 470"/>
                  <a:gd name="T14" fmla="*/ 641 w 641"/>
                  <a:gd name="T15" fmla="*/ 470 h 470"/>
                  <a:gd name="T16" fmla="*/ 599 w 641"/>
                  <a:gd name="T17" fmla="*/ 452 h 470"/>
                  <a:gd name="T18" fmla="*/ 570 w 641"/>
                  <a:gd name="T19" fmla="*/ 433 h 470"/>
                  <a:gd name="T20" fmla="*/ 545 w 641"/>
                  <a:gd name="T21" fmla="*/ 422 h 470"/>
                  <a:gd name="T22" fmla="*/ 524 w 641"/>
                  <a:gd name="T23" fmla="*/ 411 h 470"/>
                  <a:gd name="T24" fmla="*/ 494 w 641"/>
                  <a:gd name="T25" fmla="*/ 396 h 470"/>
                  <a:gd name="T26" fmla="*/ 473 w 641"/>
                  <a:gd name="T27" fmla="*/ 381 h 470"/>
                  <a:gd name="T28" fmla="*/ 381 w 641"/>
                  <a:gd name="T29" fmla="*/ 317 h 470"/>
                  <a:gd name="T30" fmla="*/ 293 w 641"/>
                  <a:gd name="T31" fmla="*/ 250 h 470"/>
                  <a:gd name="T32" fmla="*/ 214 w 641"/>
                  <a:gd name="T33" fmla="*/ 187 h 470"/>
                  <a:gd name="T34" fmla="*/ 147 w 641"/>
                  <a:gd name="T35" fmla="*/ 131 h 470"/>
                  <a:gd name="T36" fmla="*/ 88 w 641"/>
                  <a:gd name="T37" fmla="*/ 78 h 470"/>
                  <a:gd name="T38" fmla="*/ 42 w 641"/>
                  <a:gd name="T39" fmla="*/ 41 h 470"/>
                  <a:gd name="T40" fmla="*/ 25 w 641"/>
                  <a:gd name="T41" fmla="*/ 26 h 470"/>
                  <a:gd name="T42" fmla="*/ 13 w 641"/>
                  <a:gd name="T43" fmla="*/ 11 h 470"/>
                  <a:gd name="T44" fmla="*/ 4 w 641"/>
                  <a:gd name="T45" fmla="*/ 7 h 470"/>
                  <a:gd name="T46" fmla="*/ 0 w 641"/>
                  <a:gd name="T47" fmla="*/ 4 h 470"/>
                  <a:gd name="T48" fmla="*/ 4 w 641"/>
                  <a:gd name="T49" fmla="*/ 0 h 4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41" h="470">
                    <a:moveTo>
                      <a:pt x="4" y="0"/>
                    </a:moveTo>
                    <a:lnTo>
                      <a:pt x="168" y="142"/>
                    </a:lnTo>
                    <a:lnTo>
                      <a:pt x="339" y="276"/>
                    </a:lnTo>
                    <a:lnTo>
                      <a:pt x="423" y="336"/>
                    </a:lnTo>
                    <a:lnTo>
                      <a:pt x="499" y="392"/>
                    </a:lnTo>
                    <a:lnTo>
                      <a:pt x="574" y="433"/>
                    </a:lnTo>
                    <a:lnTo>
                      <a:pt x="641" y="463"/>
                    </a:lnTo>
                    <a:lnTo>
                      <a:pt x="641" y="470"/>
                    </a:lnTo>
                    <a:lnTo>
                      <a:pt x="599" y="452"/>
                    </a:lnTo>
                    <a:lnTo>
                      <a:pt x="570" y="433"/>
                    </a:lnTo>
                    <a:lnTo>
                      <a:pt x="545" y="422"/>
                    </a:lnTo>
                    <a:lnTo>
                      <a:pt x="524" y="411"/>
                    </a:lnTo>
                    <a:lnTo>
                      <a:pt x="494" y="396"/>
                    </a:lnTo>
                    <a:lnTo>
                      <a:pt x="473" y="381"/>
                    </a:lnTo>
                    <a:lnTo>
                      <a:pt x="381" y="317"/>
                    </a:lnTo>
                    <a:lnTo>
                      <a:pt x="293" y="250"/>
                    </a:lnTo>
                    <a:lnTo>
                      <a:pt x="214" y="187"/>
                    </a:lnTo>
                    <a:lnTo>
                      <a:pt x="147" y="131"/>
                    </a:lnTo>
                    <a:lnTo>
                      <a:pt x="88" y="78"/>
                    </a:lnTo>
                    <a:lnTo>
                      <a:pt x="42" y="41"/>
                    </a:lnTo>
                    <a:lnTo>
                      <a:pt x="25" y="26"/>
                    </a:lnTo>
                    <a:lnTo>
                      <a:pt x="13" y="11"/>
                    </a:lnTo>
                    <a:lnTo>
                      <a:pt x="4" y="7"/>
                    </a:lnTo>
                    <a:lnTo>
                      <a:pt x="0" y="4"/>
                    </a:lnTo>
                    <a:lnTo>
                      <a:pt x="4" y="0"/>
                    </a:lnTo>
                    <a:close/>
                  </a:path>
                </a:pathLst>
              </a:custGeom>
              <a:solidFill>
                <a:srgbClr val="40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4" name="Freeform 56"/>
              <p:cNvSpPr>
                <a:spLocks/>
              </p:cNvSpPr>
              <p:nvPr/>
            </p:nvSpPr>
            <p:spPr bwMode="auto">
              <a:xfrm>
                <a:off x="993" y="3525"/>
                <a:ext cx="71" cy="63"/>
              </a:xfrm>
              <a:custGeom>
                <a:avLst/>
                <a:gdLst>
                  <a:gd name="T0" fmla="*/ 29 w 71"/>
                  <a:gd name="T1" fmla="*/ 41 h 63"/>
                  <a:gd name="T2" fmla="*/ 37 w 71"/>
                  <a:gd name="T3" fmla="*/ 19 h 63"/>
                  <a:gd name="T4" fmla="*/ 41 w 71"/>
                  <a:gd name="T5" fmla="*/ 7 h 63"/>
                  <a:gd name="T6" fmla="*/ 54 w 71"/>
                  <a:gd name="T7" fmla="*/ 0 h 63"/>
                  <a:gd name="T8" fmla="*/ 54 w 71"/>
                  <a:gd name="T9" fmla="*/ 19 h 63"/>
                  <a:gd name="T10" fmla="*/ 46 w 71"/>
                  <a:gd name="T11" fmla="*/ 30 h 63"/>
                  <a:gd name="T12" fmla="*/ 29 w 71"/>
                  <a:gd name="T13" fmla="*/ 41 h 63"/>
                  <a:gd name="T14" fmla="*/ 41 w 71"/>
                  <a:gd name="T15" fmla="*/ 37 h 63"/>
                  <a:gd name="T16" fmla="*/ 58 w 71"/>
                  <a:gd name="T17" fmla="*/ 41 h 63"/>
                  <a:gd name="T18" fmla="*/ 71 w 71"/>
                  <a:gd name="T19" fmla="*/ 52 h 63"/>
                  <a:gd name="T20" fmla="*/ 58 w 71"/>
                  <a:gd name="T21" fmla="*/ 56 h 63"/>
                  <a:gd name="T22" fmla="*/ 46 w 71"/>
                  <a:gd name="T23" fmla="*/ 52 h 63"/>
                  <a:gd name="T24" fmla="*/ 29 w 71"/>
                  <a:gd name="T25" fmla="*/ 41 h 63"/>
                  <a:gd name="T26" fmla="*/ 29 w 71"/>
                  <a:gd name="T27" fmla="*/ 52 h 63"/>
                  <a:gd name="T28" fmla="*/ 20 w 71"/>
                  <a:gd name="T29" fmla="*/ 63 h 63"/>
                  <a:gd name="T30" fmla="*/ 16 w 71"/>
                  <a:gd name="T31" fmla="*/ 56 h 63"/>
                  <a:gd name="T32" fmla="*/ 16 w 71"/>
                  <a:gd name="T33" fmla="*/ 52 h 63"/>
                  <a:gd name="T34" fmla="*/ 29 w 71"/>
                  <a:gd name="T35" fmla="*/ 45 h 63"/>
                  <a:gd name="T36" fmla="*/ 12 w 71"/>
                  <a:gd name="T37" fmla="*/ 41 h 63"/>
                  <a:gd name="T38" fmla="*/ 0 w 71"/>
                  <a:gd name="T39" fmla="*/ 30 h 63"/>
                  <a:gd name="T40" fmla="*/ 8 w 71"/>
                  <a:gd name="T41" fmla="*/ 26 h 63"/>
                  <a:gd name="T42" fmla="*/ 16 w 71"/>
                  <a:gd name="T43" fmla="*/ 30 h 63"/>
                  <a:gd name="T44" fmla="*/ 29 w 71"/>
                  <a:gd name="T45" fmla="*/ 45 h 63"/>
                  <a:gd name="T46" fmla="*/ 16 w 71"/>
                  <a:gd name="T47" fmla="*/ 11 h 63"/>
                  <a:gd name="T48" fmla="*/ 20 w 71"/>
                  <a:gd name="T49" fmla="*/ 4 h 63"/>
                  <a:gd name="T50" fmla="*/ 25 w 71"/>
                  <a:gd name="T51" fmla="*/ 4 h 63"/>
                  <a:gd name="T52" fmla="*/ 29 w 71"/>
                  <a:gd name="T53" fmla="*/ 15 h 63"/>
                  <a:gd name="T54" fmla="*/ 29 w 71"/>
                  <a:gd name="T55" fmla="*/ 26 h 63"/>
                  <a:gd name="T56" fmla="*/ 29 w 71"/>
                  <a:gd name="T57" fmla="*/ 41 h 6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63">
                    <a:moveTo>
                      <a:pt x="29" y="41"/>
                    </a:moveTo>
                    <a:lnTo>
                      <a:pt x="37" y="19"/>
                    </a:lnTo>
                    <a:lnTo>
                      <a:pt x="41" y="7"/>
                    </a:lnTo>
                    <a:lnTo>
                      <a:pt x="54" y="0"/>
                    </a:lnTo>
                    <a:lnTo>
                      <a:pt x="54" y="19"/>
                    </a:lnTo>
                    <a:lnTo>
                      <a:pt x="46" y="30"/>
                    </a:lnTo>
                    <a:lnTo>
                      <a:pt x="29" y="41"/>
                    </a:lnTo>
                    <a:lnTo>
                      <a:pt x="41" y="37"/>
                    </a:lnTo>
                    <a:lnTo>
                      <a:pt x="58" y="41"/>
                    </a:lnTo>
                    <a:lnTo>
                      <a:pt x="71" y="52"/>
                    </a:lnTo>
                    <a:lnTo>
                      <a:pt x="58" y="56"/>
                    </a:lnTo>
                    <a:lnTo>
                      <a:pt x="46" y="52"/>
                    </a:lnTo>
                    <a:lnTo>
                      <a:pt x="29" y="41"/>
                    </a:lnTo>
                    <a:lnTo>
                      <a:pt x="29" y="52"/>
                    </a:lnTo>
                    <a:lnTo>
                      <a:pt x="20" y="63"/>
                    </a:lnTo>
                    <a:lnTo>
                      <a:pt x="16" y="56"/>
                    </a:lnTo>
                    <a:lnTo>
                      <a:pt x="16" y="52"/>
                    </a:lnTo>
                    <a:lnTo>
                      <a:pt x="29" y="45"/>
                    </a:lnTo>
                    <a:lnTo>
                      <a:pt x="12" y="41"/>
                    </a:lnTo>
                    <a:lnTo>
                      <a:pt x="0" y="30"/>
                    </a:lnTo>
                    <a:lnTo>
                      <a:pt x="8" y="26"/>
                    </a:lnTo>
                    <a:lnTo>
                      <a:pt x="16" y="30"/>
                    </a:lnTo>
                    <a:lnTo>
                      <a:pt x="29" y="45"/>
                    </a:lnTo>
                    <a:lnTo>
                      <a:pt x="16" y="11"/>
                    </a:lnTo>
                    <a:lnTo>
                      <a:pt x="20" y="4"/>
                    </a:lnTo>
                    <a:lnTo>
                      <a:pt x="25" y="4"/>
                    </a:lnTo>
                    <a:lnTo>
                      <a:pt x="29" y="15"/>
                    </a:lnTo>
                    <a:lnTo>
                      <a:pt x="29" y="26"/>
                    </a:lnTo>
                    <a:lnTo>
                      <a:pt x="29" y="41"/>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5" name="Freeform 57"/>
              <p:cNvSpPr>
                <a:spLocks/>
              </p:cNvSpPr>
              <p:nvPr/>
            </p:nvSpPr>
            <p:spPr bwMode="auto">
              <a:xfrm>
                <a:off x="1055" y="3555"/>
                <a:ext cx="72" cy="63"/>
              </a:xfrm>
              <a:custGeom>
                <a:avLst/>
                <a:gdLst>
                  <a:gd name="T0" fmla="*/ 34 w 72"/>
                  <a:gd name="T1" fmla="*/ 41 h 63"/>
                  <a:gd name="T2" fmla="*/ 38 w 72"/>
                  <a:gd name="T3" fmla="*/ 18 h 63"/>
                  <a:gd name="T4" fmla="*/ 42 w 72"/>
                  <a:gd name="T5" fmla="*/ 7 h 63"/>
                  <a:gd name="T6" fmla="*/ 55 w 72"/>
                  <a:gd name="T7" fmla="*/ 0 h 63"/>
                  <a:gd name="T8" fmla="*/ 55 w 72"/>
                  <a:gd name="T9" fmla="*/ 18 h 63"/>
                  <a:gd name="T10" fmla="*/ 46 w 72"/>
                  <a:gd name="T11" fmla="*/ 33 h 63"/>
                  <a:gd name="T12" fmla="*/ 34 w 72"/>
                  <a:gd name="T13" fmla="*/ 41 h 63"/>
                  <a:gd name="T14" fmla="*/ 42 w 72"/>
                  <a:gd name="T15" fmla="*/ 37 h 63"/>
                  <a:gd name="T16" fmla="*/ 72 w 72"/>
                  <a:gd name="T17" fmla="*/ 52 h 63"/>
                  <a:gd name="T18" fmla="*/ 59 w 72"/>
                  <a:gd name="T19" fmla="*/ 56 h 63"/>
                  <a:gd name="T20" fmla="*/ 46 w 72"/>
                  <a:gd name="T21" fmla="*/ 56 h 63"/>
                  <a:gd name="T22" fmla="*/ 34 w 72"/>
                  <a:gd name="T23" fmla="*/ 41 h 63"/>
                  <a:gd name="T24" fmla="*/ 30 w 72"/>
                  <a:gd name="T25" fmla="*/ 52 h 63"/>
                  <a:gd name="T26" fmla="*/ 21 w 72"/>
                  <a:gd name="T27" fmla="*/ 63 h 63"/>
                  <a:gd name="T28" fmla="*/ 17 w 72"/>
                  <a:gd name="T29" fmla="*/ 56 h 63"/>
                  <a:gd name="T30" fmla="*/ 21 w 72"/>
                  <a:gd name="T31" fmla="*/ 52 h 63"/>
                  <a:gd name="T32" fmla="*/ 34 w 72"/>
                  <a:gd name="T33" fmla="*/ 45 h 63"/>
                  <a:gd name="T34" fmla="*/ 13 w 72"/>
                  <a:gd name="T35" fmla="*/ 41 h 63"/>
                  <a:gd name="T36" fmla="*/ 0 w 72"/>
                  <a:gd name="T37" fmla="*/ 30 h 63"/>
                  <a:gd name="T38" fmla="*/ 9 w 72"/>
                  <a:gd name="T39" fmla="*/ 26 h 63"/>
                  <a:gd name="T40" fmla="*/ 21 w 72"/>
                  <a:gd name="T41" fmla="*/ 33 h 63"/>
                  <a:gd name="T42" fmla="*/ 34 w 72"/>
                  <a:gd name="T43" fmla="*/ 45 h 63"/>
                  <a:gd name="T44" fmla="*/ 17 w 72"/>
                  <a:gd name="T45" fmla="*/ 11 h 63"/>
                  <a:gd name="T46" fmla="*/ 21 w 72"/>
                  <a:gd name="T47" fmla="*/ 3 h 63"/>
                  <a:gd name="T48" fmla="*/ 25 w 72"/>
                  <a:gd name="T49" fmla="*/ 3 h 63"/>
                  <a:gd name="T50" fmla="*/ 30 w 72"/>
                  <a:gd name="T51" fmla="*/ 15 h 63"/>
                  <a:gd name="T52" fmla="*/ 30 w 72"/>
                  <a:gd name="T53" fmla="*/ 26 h 63"/>
                  <a:gd name="T54" fmla="*/ 34 w 72"/>
                  <a:gd name="T55" fmla="*/ 41 h 6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2" h="63">
                    <a:moveTo>
                      <a:pt x="34" y="41"/>
                    </a:moveTo>
                    <a:lnTo>
                      <a:pt x="38" y="18"/>
                    </a:lnTo>
                    <a:lnTo>
                      <a:pt x="42" y="7"/>
                    </a:lnTo>
                    <a:lnTo>
                      <a:pt x="55" y="0"/>
                    </a:lnTo>
                    <a:lnTo>
                      <a:pt x="55" y="18"/>
                    </a:lnTo>
                    <a:lnTo>
                      <a:pt x="46" y="33"/>
                    </a:lnTo>
                    <a:lnTo>
                      <a:pt x="34" y="41"/>
                    </a:lnTo>
                    <a:lnTo>
                      <a:pt x="42" y="37"/>
                    </a:lnTo>
                    <a:lnTo>
                      <a:pt x="72" y="52"/>
                    </a:lnTo>
                    <a:lnTo>
                      <a:pt x="59" y="56"/>
                    </a:lnTo>
                    <a:lnTo>
                      <a:pt x="46" y="56"/>
                    </a:lnTo>
                    <a:lnTo>
                      <a:pt x="34" y="41"/>
                    </a:lnTo>
                    <a:lnTo>
                      <a:pt x="30" y="52"/>
                    </a:lnTo>
                    <a:lnTo>
                      <a:pt x="21" y="63"/>
                    </a:lnTo>
                    <a:lnTo>
                      <a:pt x="17" y="56"/>
                    </a:lnTo>
                    <a:lnTo>
                      <a:pt x="21" y="52"/>
                    </a:lnTo>
                    <a:lnTo>
                      <a:pt x="34" y="45"/>
                    </a:lnTo>
                    <a:lnTo>
                      <a:pt x="13" y="41"/>
                    </a:lnTo>
                    <a:lnTo>
                      <a:pt x="0" y="30"/>
                    </a:lnTo>
                    <a:lnTo>
                      <a:pt x="9" y="26"/>
                    </a:lnTo>
                    <a:lnTo>
                      <a:pt x="21" y="33"/>
                    </a:lnTo>
                    <a:lnTo>
                      <a:pt x="34" y="45"/>
                    </a:lnTo>
                    <a:lnTo>
                      <a:pt x="17" y="11"/>
                    </a:lnTo>
                    <a:lnTo>
                      <a:pt x="21" y="3"/>
                    </a:lnTo>
                    <a:lnTo>
                      <a:pt x="25" y="3"/>
                    </a:lnTo>
                    <a:lnTo>
                      <a:pt x="30" y="15"/>
                    </a:lnTo>
                    <a:lnTo>
                      <a:pt x="30" y="26"/>
                    </a:lnTo>
                    <a:lnTo>
                      <a:pt x="34" y="41"/>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6" name="Freeform 58"/>
              <p:cNvSpPr>
                <a:spLocks/>
              </p:cNvSpPr>
              <p:nvPr/>
            </p:nvSpPr>
            <p:spPr bwMode="auto">
              <a:xfrm>
                <a:off x="1009" y="3603"/>
                <a:ext cx="67" cy="56"/>
              </a:xfrm>
              <a:custGeom>
                <a:avLst/>
                <a:gdLst>
                  <a:gd name="T0" fmla="*/ 42 w 67"/>
                  <a:gd name="T1" fmla="*/ 38 h 56"/>
                  <a:gd name="T2" fmla="*/ 21 w 67"/>
                  <a:gd name="T3" fmla="*/ 23 h 56"/>
                  <a:gd name="T4" fmla="*/ 13 w 67"/>
                  <a:gd name="T5" fmla="*/ 11 h 56"/>
                  <a:gd name="T6" fmla="*/ 13 w 67"/>
                  <a:gd name="T7" fmla="*/ 0 h 56"/>
                  <a:gd name="T8" fmla="*/ 30 w 67"/>
                  <a:gd name="T9" fmla="*/ 8 h 56"/>
                  <a:gd name="T10" fmla="*/ 38 w 67"/>
                  <a:gd name="T11" fmla="*/ 19 h 56"/>
                  <a:gd name="T12" fmla="*/ 42 w 67"/>
                  <a:gd name="T13" fmla="*/ 34 h 56"/>
                  <a:gd name="T14" fmla="*/ 42 w 67"/>
                  <a:gd name="T15" fmla="*/ 26 h 56"/>
                  <a:gd name="T16" fmla="*/ 55 w 67"/>
                  <a:gd name="T17" fmla="*/ 15 h 56"/>
                  <a:gd name="T18" fmla="*/ 67 w 67"/>
                  <a:gd name="T19" fmla="*/ 8 h 56"/>
                  <a:gd name="T20" fmla="*/ 67 w 67"/>
                  <a:gd name="T21" fmla="*/ 19 h 56"/>
                  <a:gd name="T22" fmla="*/ 63 w 67"/>
                  <a:gd name="T23" fmla="*/ 26 h 56"/>
                  <a:gd name="T24" fmla="*/ 42 w 67"/>
                  <a:gd name="T25" fmla="*/ 38 h 56"/>
                  <a:gd name="T26" fmla="*/ 55 w 67"/>
                  <a:gd name="T27" fmla="*/ 41 h 56"/>
                  <a:gd name="T28" fmla="*/ 63 w 67"/>
                  <a:gd name="T29" fmla="*/ 56 h 56"/>
                  <a:gd name="T30" fmla="*/ 51 w 67"/>
                  <a:gd name="T31" fmla="*/ 49 h 56"/>
                  <a:gd name="T32" fmla="*/ 46 w 67"/>
                  <a:gd name="T33" fmla="*/ 38 h 56"/>
                  <a:gd name="T34" fmla="*/ 34 w 67"/>
                  <a:gd name="T35" fmla="*/ 49 h 56"/>
                  <a:gd name="T36" fmla="*/ 21 w 67"/>
                  <a:gd name="T37" fmla="*/ 56 h 56"/>
                  <a:gd name="T38" fmla="*/ 21 w 67"/>
                  <a:gd name="T39" fmla="*/ 45 h 56"/>
                  <a:gd name="T40" fmla="*/ 30 w 67"/>
                  <a:gd name="T41" fmla="*/ 41 h 56"/>
                  <a:gd name="T42" fmla="*/ 46 w 67"/>
                  <a:gd name="T43" fmla="*/ 38 h 56"/>
                  <a:gd name="T44" fmla="*/ 25 w 67"/>
                  <a:gd name="T45" fmla="*/ 38 h 56"/>
                  <a:gd name="T46" fmla="*/ 4 w 67"/>
                  <a:gd name="T47" fmla="*/ 34 h 56"/>
                  <a:gd name="T48" fmla="*/ 0 w 67"/>
                  <a:gd name="T49" fmla="*/ 30 h 56"/>
                  <a:gd name="T50" fmla="*/ 4 w 67"/>
                  <a:gd name="T51" fmla="*/ 26 h 56"/>
                  <a:gd name="T52" fmla="*/ 17 w 67"/>
                  <a:gd name="T53" fmla="*/ 26 h 56"/>
                  <a:gd name="T54" fmla="*/ 30 w 67"/>
                  <a:gd name="T55" fmla="*/ 30 h 56"/>
                  <a:gd name="T56" fmla="*/ 42 w 67"/>
                  <a:gd name="T57" fmla="*/ 38 h 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7" h="56">
                    <a:moveTo>
                      <a:pt x="42" y="38"/>
                    </a:moveTo>
                    <a:lnTo>
                      <a:pt x="21" y="23"/>
                    </a:lnTo>
                    <a:lnTo>
                      <a:pt x="13" y="11"/>
                    </a:lnTo>
                    <a:lnTo>
                      <a:pt x="13" y="0"/>
                    </a:lnTo>
                    <a:lnTo>
                      <a:pt x="30" y="8"/>
                    </a:lnTo>
                    <a:lnTo>
                      <a:pt x="38" y="19"/>
                    </a:lnTo>
                    <a:lnTo>
                      <a:pt x="42" y="34"/>
                    </a:lnTo>
                    <a:lnTo>
                      <a:pt x="42" y="26"/>
                    </a:lnTo>
                    <a:lnTo>
                      <a:pt x="55" y="15"/>
                    </a:lnTo>
                    <a:lnTo>
                      <a:pt x="67" y="8"/>
                    </a:lnTo>
                    <a:lnTo>
                      <a:pt x="67" y="19"/>
                    </a:lnTo>
                    <a:lnTo>
                      <a:pt x="63" y="26"/>
                    </a:lnTo>
                    <a:lnTo>
                      <a:pt x="42" y="38"/>
                    </a:lnTo>
                    <a:lnTo>
                      <a:pt x="55" y="41"/>
                    </a:lnTo>
                    <a:lnTo>
                      <a:pt x="63" y="56"/>
                    </a:lnTo>
                    <a:lnTo>
                      <a:pt x="51" y="49"/>
                    </a:lnTo>
                    <a:lnTo>
                      <a:pt x="46" y="38"/>
                    </a:lnTo>
                    <a:lnTo>
                      <a:pt x="34" y="49"/>
                    </a:lnTo>
                    <a:lnTo>
                      <a:pt x="21" y="56"/>
                    </a:lnTo>
                    <a:lnTo>
                      <a:pt x="21" y="45"/>
                    </a:lnTo>
                    <a:lnTo>
                      <a:pt x="30" y="41"/>
                    </a:lnTo>
                    <a:lnTo>
                      <a:pt x="46" y="38"/>
                    </a:lnTo>
                    <a:lnTo>
                      <a:pt x="25" y="38"/>
                    </a:lnTo>
                    <a:lnTo>
                      <a:pt x="4" y="34"/>
                    </a:lnTo>
                    <a:lnTo>
                      <a:pt x="0" y="30"/>
                    </a:lnTo>
                    <a:lnTo>
                      <a:pt x="4" y="26"/>
                    </a:lnTo>
                    <a:lnTo>
                      <a:pt x="17" y="26"/>
                    </a:lnTo>
                    <a:lnTo>
                      <a:pt x="30" y="30"/>
                    </a:lnTo>
                    <a:lnTo>
                      <a:pt x="42" y="38"/>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7" name="Freeform 59"/>
              <p:cNvSpPr>
                <a:spLocks/>
              </p:cNvSpPr>
              <p:nvPr/>
            </p:nvSpPr>
            <p:spPr bwMode="auto">
              <a:xfrm>
                <a:off x="1097" y="3607"/>
                <a:ext cx="80" cy="67"/>
              </a:xfrm>
              <a:custGeom>
                <a:avLst/>
                <a:gdLst>
                  <a:gd name="T0" fmla="*/ 30 w 80"/>
                  <a:gd name="T1" fmla="*/ 30 h 67"/>
                  <a:gd name="T2" fmla="*/ 55 w 80"/>
                  <a:gd name="T3" fmla="*/ 22 h 67"/>
                  <a:gd name="T4" fmla="*/ 67 w 80"/>
                  <a:gd name="T5" fmla="*/ 22 h 67"/>
                  <a:gd name="T6" fmla="*/ 80 w 80"/>
                  <a:gd name="T7" fmla="*/ 30 h 67"/>
                  <a:gd name="T8" fmla="*/ 63 w 80"/>
                  <a:gd name="T9" fmla="*/ 37 h 67"/>
                  <a:gd name="T10" fmla="*/ 46 w 80"/>
                  <a:gd name="T11" fmla="*/ 37 h 67"/>
                  <a:gd name="T12" fmla="*/ 30 w 80"/>
                  <a:gd name="T13" fmla="*/ 30 h 67"/>
                  <a:gd name="T14" fmla="*/ 38 w 80"/>
                  <a:gd name="T15" fmla="*/ 37 h 67"/>
                  <a:gd name="T16" fmla="*/ 42 w 80"/>
                  <a:gd name="T17" fmla="*/ 52 h 67"/>
                  <a:gd name="T18" fmla="*/ 38 w 80"/>
                  <a:gd name="T19" fmla="*/ 67 h 67"/>
                  <a:gd name="T20" fmla="*/ 25 w 80"/>
                  <a:gd name="T21" fmla="*/ 60 h 67"/>
                  <a:gd name="T22" fmla="*/ 25 w 80"/>
                  <a:gd name="T23" fmla="*/ 48 h 67"/>
                  <a:gd name="T24" fmla="*/ 30 w 80"/>
                  <a:gd name="T25" fmla="*/ 30 h 67"/>
                  <a:gd name="T26" fmla="*/ 17 w 80"/>
                  <a:gd name="T27" fmla="*/ 34 h 67"/>
                  <a:gd name="T28" fmla="*/ 0 w 80"/>
                  <a:gd name="T29" fmla="*/ 34 h 67"/>
                  <a:gd name="T30" fmla="*/ 4 w 80"/>
                  <a:gd name="T31" fmla="*/ 26 h 67"/>
                  <a:gd name="T32" fmla="*/ 13 w 80"/>
                  <a:gd name="T33" fmla="*/ 26 h 67"/>
                  <a:gd name="T34" fmla="*/ 25 w 80"/>
                  <a:gd name="T35" fmla="*/ 34 h 67"/>
                  <a:gd name="T36" fmla="*/ 21 w 80"/>
                  <a:gd name="T37" fmla="*/ 15 h 67"/>
                  <a:gd name="T38" fmla="*/ 25 w 80"/>
                  <a:gd name="T39" fmla="*/ 0 h 67"/>
                  <a:gd name="T40" fmla="*/ 34 w 80"/>
                  <a:gd name="T41" fmla="*/ 7 h 67"/>
                  <a:gd name="T42" fmla="*/ 30 w 80"/>
                  <a:gd name="T43" fmla="*/ 15 h 67"/>
                  <a:gd name="T44" fmla="*/ 25 w 80"/>
                  <a:gd name="T45" fmla="*/ 34 h 67"/>
                  <a:gd name="T46" fmla="*/ 50 w 80"/>
                  <a:gd name="T47" fmla="*/ 4 h 67"/>
                  <a:gd name="T48" fmla="*/ 59 w 80"/>
                  <a:gd name="T49" fmla="*/ 4 h 67"/>
                  <a:gd name="T50" fmla="*/ 63 w 80"/>
                  <a:gd name="T51" fmla="*/ 7 h 67"/>
                  <a:gd name="T52" fmla="*/ 55 w 80"/>
                  <a:gd name="T53" fmla="*/ 19 h 67"/>
                  <a:gd name="T54" fmla="*/ 42 w 80"/>
                  <a:gd name="T55" fmla="*/ 22 h 67"/>
                  <a:gd name="T56" fmla="*/ 30 w 80"/>
                  <a:gd name="T57" fmla="*/ 30 h 6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0" h="67">
                    <a:moveTo>
                      <a:pt x="30" y="30"/>
                    </a:moveTo>
                    <a:lnTo>
                      <a:pt x="55" y="22"/>
                    </a:lnTo>
                    <a:lnTo>
                      <a:pt x="67" y="22"/>
                    </a:lnTo>
                    <a:lnTo>
                      <a:pt x="80" y="30"/>
                    </a:lnTo>
                    <a:lnTo>
                      <a:pt x="63" y="37"/>
                    </a:lnTo>
                    <a:lnTo>
                      <a:pt x="46" y="37"/>
                    </a:lnTo>
                    <a:lnTo>
                      <a:pt x="30" y="30"/>
                    </a:lnTo>
                    <a:lnTo>
                      <a:pt x="38" y="37"/>
                    </a:lnTo>
                    <a:lnTo>
                      <a:pt x="42" y="52"/>
                    </a:lnTo>
                    <a:lnTo>
                      <a:pt x="38" y="67"/>
                    </a:lnTo>
                    <a:lnTo>
                      <a:pt x="25" y="60"/>
                    </a:lnTo>
                    <a:lnTo>
                      <a:pt x="25" y="48"/>
                    </a:lnTo>
                    <a:lnTo>
                      <a:pt x="30" y="30"/>
                    </a:lnTo>
                    <a:lnTo>
                      <a:pt x="17" y="34"/>
                    </a:lnTo>
                    <a:lnTo>
                      <a:pt x="0" y="34"/>
                    </a:lnTo>
                    <a:lnTo>
                      <a:pt x="4" y="26"/>
                    </a:lnTo>
                    <a:lnTo>
                      <a:pt x="13" y="26"/>
                    </a:lnTo>
                    <a:lnTo>
                      <a:pt x="25" y="34"/>
                    </a:lnTo>
                    <a:lnTo>
                      <a:pt x="21" y="15"/>
                    </a:lnTo>
                    <a:lnTo>
                      <a:pt x="25" y="0"/>
                    </a:lnTo>
                    <a:lnTo>
                      <a:pt x="34" y="7"/>
                    </a:lnTo>
                    <a:lnTo>
                      <a:pt x="30" y="15"/>
                    </a:lnTo>
                    <a:lnTo>
                      <a:pt x="25" y="34"/>
                    </a:lnTo>
                    <a:lnTo>
                      <a:pt x="50" y="4"/>
                    </a:lnTo>
                    <a:lnTo>
                      <a:pt x="59" y="4"/>
                    </a:lnTo>
                    <a:lnTo>
                      <a:pt x="63" y="7"/>
                    </a:lnTo>
                    <a:lnTo>
                      <a:pt x="55" y="19"/>
                    </a:lnTo>
                    <a:lnTo>
                      <a:pt x="42" y="22"/>
                    </a:lnTo>
                    <a:lnTo>
                      <a:pt x="30" y="30"/>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8" name="Freeform 60"/>
              <p:cNvSpPr>
                <a:spLocks/>
              </p:cNvSpPr>
              <p:nvPr/>
            </p:nvSpPr>
            <p:spPr bwMode="auto">
              <a:xfrm>
                <a:off x="1152" y="3652"/>
                <a:ext cx="67" cy="74"/>
              </a:xfrm>
              <a:custGeom>
                <a:avLst/>
                <a:gdLst>
                  <a:gd name="T0" fmla="*/ 21 w 67"/>
                  <a:gd name="T1" fmla="*/ 33 h 74"/>
                  <a:gd name="T2" fmla="*/ 42 w 67"/>
                  <a:gd name="T3" fmla="*/ 22 h 74"/>
                  <a:gd name="T4" fmla="*/ 54 w 67"/>
                  <a:gd name="T5" fmla="*/ 22 h 74"/>
                  <a:gd name="T6" fmla="*/ 67 w 67"/>
                  <a:gd name="T7" fmla="*/ 26 h 74"/>
                  <a:gd name="T8" fmla="*/ 54 w 67"/>
                  <a:gd name="T9" fmla="*/ 37 h 74"/>
                  <a:gd name="T10" fmla="*/ 37 w 67"/>
                  <a:gd name="T11" fmla="*/ 41 h 74"/>
                  <a:gd name="T12" fmla="*/ 21 w 67"/>
                  <a:gd name="T13" fmla="*/ 33 h 74"/>
                  <a:gd name="T14" fmla="*/ 33 w 67"/>
                  <a:gd name="T15" fmla="*/ 41 h 74"/>
                  <a:gd name="T16" fmla="*/ 37 w 67"/>
                  <a:gd name="T17" fmla="*/ 59 h 74"/>
                  <a:gd name="T18" fmla="*/ 42 w 67"/>
                  <a:gd name="T19" fmla="*/ 74 h 74"/>
                  <a:gd name="T20" fmla="*/ 29 w 67"/>
                  <a:gd name="T21" fmla="*/ 67 h 74"/>
                  <a:gd name="T22" fmla="*/ 25 w 67"/>
                  <a:gd name="T23" fmla="*/ 56 h 74"/>
                  <a:gd name="T24" fmla="*/ 21 w 67"/>
                  <a:gd name="T25" fmla="*/ 33 h 74"/>
                  <a:gd name="T26" fmla="*/ 12 w 67"/>
                  <a:gd name="T27" fmla="*/ 41 h 74"/>
                  <a:gd name="T28" fmla="*/ 8 w 67"/>
                  <a:gd name="T29" fmla="*/ 41 h 74"/>
                  <a:gd name="T30" fmla="*/ 0 w 67"/>
                  <a:gd name="T31" fmla="*/ 37 h 74"/>
                  <a:gd name="T32" fmla="*/ 4 w 67"/>
                  <a:gd name="T33" fmla="*/ 33 h 74"/>
                  <a:gd name="T34" fmla="*/ 8 w 67"/>
                  <a:gd name="T35" fmla="*/ 33 h 74"/>
                  <a:gd name="T36" fmla="*/ 21 w 67"/>
                  <a:gd name="T37" fmla="*/ 37 h 74"/>
                  <a:gd name="T38" fmla="*/ 12 w 67"/>
                  <a:gd name="T39" fmla="*/ 18 h 74"/>
                  <a:gd name="T40" fmla="*/ 12 w 67"/>
                  <a:gd name="T41" fmla="*/ 0 h 74"/>
                  <a:gd name="T42" fmla="*/ 16 w 67"/>
                  <a:gd name="T43" fmla="*/ 7 h 74"/>
                  <a:gd name="T44" fmla="*/ 21 w 67"/>
                  <a:gd name="T45" fmla="*/ 18 h 74"/>
                  <a:gd name="T46" fmla="*/ 21 w 67"/>
                  <a:gd name="T47" fmla="*/ 37 h 74"/>
                  <a:gd name="T48" fmla="*/ 33 w 67"/>
                  <a:gd name="T49" fmla="*/ 3 h 74"/>
                  <a:gd name="T50" fmla="*/ 42 w 67"/>
                  <a:gd name="T51" fmla="*/ 0 h 74"/>
                  <a:gd name="T52" fmla="*/ 42 w 67"/>
                  <a:gd name="T53" fmla="*/ 3 h 74"/>
                  <a:gd name="T54" fmla="*/ 42 w 67"/>
                  <a:gd name="T55" fmla="*/ 15 h 74"/>
                  <a:gd name="T56" fmla="*/ 29 w 67"/>
                  <a:gd name="T57" fmla="*/ 22 h 74"/>
                  <a:gd name="T58" fmla="*/ 21 w 67"/>
                  <a:gd name="T59" fmla="*/ 33 h 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7" h="74">
                    <a:moveTo>
                      <a:pt x="21" y="33"/>
                    </a:moveTo>
                    <a:lnTo>
                      <a:pt x="42" y="22"/>
                    </a:lnTo>
                    <a:lnTo>
                      <a:pt x="54" y="22"/>
                    </a:lnTo>
                    <a:lnTo>
                      <a:pt x="67" y="26"/>
                    </a:lnTo>
                    <a:lnTo>
                      <a:pt x="54" y="37"/>
                    </a:lnTo>
                    <a:lnTo>
                      <a:pt x="37" y="41"/>
                    </a:lnTo>
                    <a:lnTo>
                      <a:pt x="21" y="33"/>
                    </a:lnTo>
                    <a:lnTo>
                      <a:pt x="33" y="41"/>
                    </a:lnTo>
                    <a:lnTo>
                      <a:pt x="37" y="59"/>
                    </a:lnTo>
                    <a:lnTo>
                      <a:pt x="42" y="74"/>
                    </a:lnTo>
                    <a:lnTo>
                      <a:pt x="29" y="67"/>
                    </a:lnTo>
                    <a:lnTo>
                      <a:pt x="25" y="56"/>
                    </a:lnTo>
                    <a:lnTo>
                      <a:pt x="21" y="33"/>
                    </a:lnTo>
                    <a:lnTo>
                      <a:pt x="12" y="41"/>
                    </a:lnTo>
                    <a:lnTo>
                      <a:pt x="8" y="41"/>
                    </a:lnTo>
                    <a:lnTo>
                      <a:pt x="0" y="37"/>
                    </a:lnTo>
                    <a:lnTo>
                      <a:pt x="4" y="33"/>
                    </a:lnTo>
                    <a:lnTo>
                      <a:pt x="8" y="33"/>
                    </a:lnTo>
                    <a:lnTo>
                      <a:pt x="21" y="37"/>
                    </a:lnTo>
                    <a:lnTo>
                      <a:pt x="12" y="18"/>
                    </a:lnTo>
                    <a:lnTo>
                      <a:pt x="12" y="0"/>
                    </a:lnTo>
                    <a:lnTo>
                      <a:pt x="16" y="7"/>
                    </a:lnTo>
                    <a:lnTo>
                      <a:pt x="21" y="18"/>
                    </a:lnTo>
                    <a:lnTo>
                      <a:pt x="21" y="37"/>
                    </a:lnTo>
                    <a:lnTo>
                      <a:pt x="33" y="3"/>
                    </a:lnTo>
                    <a:lnTo>
                      <a:pt x="42" y="0"/>
                    </a:lnTo>
                    <a:lnTo>
                      <a:pt x="42" y="3"/>
                    </a:lnTo>
                    <a:lnTo>
                      <a:pt x="42" y="15"/>
                    </a:lnTo>
                    <a:lnTo>
                      <a:pt x="29" y="22"/>
                    </a:lnTo>
                    <a:lnTo>
                      <a:pt x="21" y="33"/>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9" name="Freeform 61"/>
              <p:cNvSpPr>
                <a:spLocks/>
              </p:cNvSpPr>
              <p:nvPr/>
            </p:nvSpPr>
            <p:spPr bwMode="auto">
              <a:xfrm>
                <a:off x="1135" y="3730"/>
                <a:ext cx="88" cy="56"/>
              </a:xfrm>
              <a:custGeom>
                <a:avLst/>
                <a:gdLst>
                  <a:gd name="T0" fmla="*/ 50 w 88"/>
                  <a:gd name="T1" fmla="*/ 19 h 56"/>
                  <a:gd name="T2" fmla="*/ 54 w 88"/>
                  <a:gd name="T3" fmla="*/ 41 h 56"/>
                  <a:gd name="T4" fmla="*/ 50 w 88"/>
                  <a:gd name="T5" fmla="*/ 49 h 56"/>
                  <a:gd name="T6" fmla="*/ 42 w 88"/>
                  <a:gd name="T7" fmla="*/ 56 h 56"/>
                  <a:gd name="T8" fmla="*/ 33 w 88"/>
                  <a:gd name="T9" fmla="*/ 41 h 56"/>
                  <a:gd name="T10" fmla="*/ 38 w 88"/>
                  <a:gd name="T11" fmla="*/ 30 h 56"/>
                  <a:gd name="T12" fmla="*/ 50 w 88"/>
                  <a:gd name="T13" fmla="*/ 19 h 56"/>
                  <a:gd name="T14" fmla="*/ 38 w 88"/>
                  <a:gd name="T15" fmla="*/ 26 h 56"/>
                  <a:gd name="T16" fmla="*/ 17 w 88"/>
                  <a:gd name="T17" fmla="*/ 26 h 56"/>
                  <a:gd name="T18" fmla="*/ 0 w 88"/>
                  <a:gd name="T19" fmla="*/ 23 h 56"/>
                  <a:gd name="T20" fmla="*/ 12 w 88"/>
                  <a:gd name="T21" fmla="*/ 15 h 56"/>
                  <a:gd name="T22" fmla="*/ 25 w 88"/>
                  <a:gd name="T23" fmla="*/ 11 h 56"/>
                  <a:gd name="T24" fmla="*/ 50 w 88"/>
                  <a:gd name="T25" fmla="*/ 19 h 56"/>
                  <a:gd name="T26" fmla="*/ 46 w 88"/>
                  <a:gd name="T27" fmla="*/ 8 h 56"/>
                  <a:gd name="T28" fmla="*/ 46 w 88"/>
                  <a:gd name="T29" fmla="*/ 4 h 56"/>
                  <a:gd name="T30" fmla="*/ 50 w 88"/>
                  <a:gd name="T31" fmla="*/ 0 h 56"/>
                  <a:gd name="T32" fmla="*/ 59 w 88"/>
                  <a:gd name="T33" fmla="*/ 4 h 56"/>
                  <a:gd name="T34" fmla="*/ 59 w 88"/>
                  <a:gd name="T35" fmla="*/ 8 h 56"/>
                  <a:gd name="T36" fmla="*/ 46 w 88"/>
                  <a:gd name="T37" fmla="*/ 19 h 56"/>
                  <a:gd name="T38" fmla="*/ 71 w 88"/>
                  <a:gd name="T39" fmla="*/ 15 h 56"/>
                  <a:gd name="T40" fmla="*/ 88 w 88"/>
                  <a:gd name="T41" fmla="*/ 23 h 56"/>
                  <a:gd name="T42" fmla="*/ 79 w 88"/>
                  <a:gd name="T43" fmla="*/ 26 h 56"/>
                  <a:gd name="T44" fmla="*/ 67 w 88"/>
                  <a:gd name="T45" fmla="*/ 23 h 56"/>
                  <a:gd name="T46" fmla="*/ 46 w 88"/>
                  <a:gd name="T47" fmla="*/ 19 h 56"/>
                  <a:gd name="T48" fmla="*/ 79 w 88"/>
                  <a:gd name="T49" fmla="*/ 41 h 56"/>
                  <a:gd name="T50" fmla="*/ 79 w 88"/>
                  <a:gd name="T51" fmla="*/ 49 h 56"/>
                  <a:gd name="T52" fmla="*/ 75 w 88"/>
                  <a:gd name="T53" fmla="*/ 49 h 56"/>
                  <a:gd name="T54" fmla="*/ 63 w 88"/>
                  <a:gd name="T55" fmla="*/ 41 h 56"/>
                  <a:gd name="T56" fmla="*/ 59 w 88"/>
                  <a:gd name="T57" fmla="*/ 30 h 56"/>
                  <a:gd name="T58" fmla="*/ 50 w 88"/>
                  <a:gd name="T59" fmla="*/ 19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8" h="56">
                    <a:moveTo>
                      <a:pt x="50" y="19"/>
                    </a:moveTo>
                    <a:lnTo>
                      <a:pt x="54" y="41"/>
                    </a:lnTo>
                    <a:lnTo>
                      <a:pt x="50" y="49"/>
                    </a:lnTo>
                    <a:lnTo>
                      <a:pt x="42" y="56"/>
                    </a:lnTo>
                    <a:lnTo>
                      <a:pt x="33" y="41"/>
                    </a:lnTo>
                    <a:lnTo>
                      <a:pt x="38" y="30"/>
                    </a:lnTo>
                    <a:lnTo>
                      <a:pt x="50" y="19"/>
                    </a:lnTo>
                    <a:lnTo>
                      <a:pt x="38" y="26"/>
                    </a:lnTo>
                    <a:lnTo>
                      <a:pt x="17" y="26"/>
                    </a:lnTo>
                    <a:lnTo>
                      <a:pt x="0" y="23"/>
                    </a:lnTo>
                    <a:lnTo>
                      <a:pt x="12" y="15"/>
                    </a:lnTo>
                    <a:lnTo>
                      <a:pt x="25" y="11"/>
                    </a:lnTo>
                    <a:lnTo>
                      <a:pt x="50" y="19"/>
                    </a:lnTo>
                    <a:lnTo>
                      <a:pt x="46" y="8"/>
                    </a:lnTo>
                    <a:lnTo>
                      <a:pt x="46" y="4"/>
                    </a:lnTo>
                    <a:lnTo>
                      <a:pt x="50" y="0"/>
                    </a:lnTo>
                    <a:lnTo>
                      <a:pt x="59" y="4"/>
                    </a:lnTo>
                    <a:lnTo>
                      <a:pt x="59" y="8"/>
                    </a:lnTo>
                    <a:lnTo>
                      <a:pt x="46" y="19"/>
                    </a:lnTo>
                    <a:lnTo>
                      <a:pt x="71" y="15"/>
                    </a:lnTo>
                    <a:lnTo>
                      <a:pt x="88" y="23"/>
                    </a:lnTo>
                    <a:lnTo>
                      <a:pt x="79" y="26"/>
                    </a:lnTo>
                    <a:lnTo>
                      <a:pt x="67" y="23"/>
                    </a:lnTo>
                    <a:lnTo>
                      <a:pt x="46" y="19"/>
                    </a:lnTo>
                    <a:lnTo>
                      <a:pt x="79" y="41"/>
                    </a:lnTo>
                    <a:lnTo>
                      <a:pt x="79" y="49"/>
                    </a:lnTo>
                    <a:lnTo>
                      <a:pt x="75" y="49"/>
                    </a:lnTo>
                    <a:lnTo>
                      <a:pt x="63" y="41"/>
                    </a:lnTo>
                    <a:lnTo>
                      <a:pt x="59" y="30"/>
                    </a:lnTo>
                    <a:lnTo>
                      <a:pt x="50" y="19"/>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40" name="Freeform 62"/>
              <p:cNvSpPr>
                <a:spLocks/>
              </p:cNvSpPr>
              <p:nvPr/>
            </p:nvSpPr>
            <p:spPr bwMode="auto">
              <a:xfrm>
                <a:off x="1210" y="3641"/>
                <a:ext cx="63" cy="59"/>
              </a:xfrm>
              <a:custGeom>
                <a:avLst/>
                <a:gdLst>
                  <a:gd name="T0" fmla="*/ 63 w 63"/>
                  <a:gd name="T1" fmla="*/ 41 h 59"/>
                  <a:gd name="T2" fmla="*/ 51 w 63"/>
                  <a:gd name="T3" fmla="*/ 52 h 59"/>
                  <a:gd name="T4" fmla="*/ 42 w 63"/>
                  <a:gd name="T5" fmla="*/ 52 h 59"/>
                  <a:gd name="T6" fmla="*/ 38 w 63"/>
                  <a:gd name="T7" fmla="*/ 48 h 59"/>
                  <a:gd name="T8" fmla="*/ 30 w 63"/>
                  <a:gd name="T9" fmla="*/ 37 h 59"/>
                  <a:gd name="T10" fmla="*/ 25 w 63"/>
                  <a:gd name="T11" fmla="*/ 48 h 59"/>
                  <a:gd name="T12" fmla="*/ 13 w 63"/>
                  <a:gd name="T13" fmla="*/ 59 h 59"/>
                  <a:gd name="T14" fmla="*/ 13 w 63"/>
                  <a:gd name="T15" fmla="*/ 52 h 59"/>
                  <a:gd name="T16" fmla="*/ 13 w 63"/>
                  <a:gd name="T17" fmla="*/ 48 h 59"/>
                  <a:gd name="T18" fmla="*/ 25 w 63"/>
                  <a:gd name="T19" fmla="*/ 37 h 59"/>
                  <a:gd name="T20" fmla="*/ 9 w 63"/>
                  <a:gd name="T21" fmla="*/ 33 h 59"/>
                  <a:gd name="T22" fmla="*/ 0 w 63"/>
                  <a:gd name="T23" fmla="*/ 22 h 59"/>
                  <a:gd name="T24" fmla="*/ 9 w 63"/>
                  <a:gd name="T25" fmla="*/ 22 h 59"/>
                  <a:gd name="T26" fmla="*/ 13 w 63"/>
                  <a:gd name="T27" fmla="*/ 26 h 59"/>
                  <a:gd name="T28" fmla="*/ 25 w 63"/>
                  <a:gd name="T29" fmla="*/ 37 h 59"/>
                  <a:gd name="T30" fmla="*/ 17 w 63"/>
                  <a:gd name="T31" fmla="*/ 22 h 59"/>
                  <a:gd name="T32" fmla="*/ 13 w 63"/>
                  <a:gd name="T33" fmla="*/ 3 h 59"/>
                  <a:gd name="T34" fmla="*/ 17 w 63"/>
                  <a:gd name="T35" fmla="*/ 0 h 59"/>
                  <a:gd name="T36" fmla="*/ 21 w 63"/>
                  <a:gd name="T37" fmla="*/ 0 h 59"/>
                  <a:gd name="T38" fmla="*/ 30 w 63"/>
                  <a:gd name="T39" fmla="*/ 11 h 59"/>
                  <a:gd name="T40" fmla="*/ 25 w 63"/>
                  <a:gd name="T41" fmla="*/ 22 h 59"/>
                  <a:gd name="T42" fmla="*/ 25 w 63"/>
                  <a:gd name="T43" fmla="*/ 33 h 59"/>
                  <a:gd name="T44" fmla="*/ 34 w 63"/>
                  <a:gd name="T45" fmla="*/ 18 h 59"/>
                  <a:gd name="T46" fmla="*/ 38 w 63"/>
                  <a:gd name="T47" fmla="*/ 11 h 59"/>
                  <a:gd name="T48" fmla="*/ 51 w 63"/>
                  <a:gd name="T49" fmla="*/ 3 h 59"/>
                  <a:gd name="T50" fmla="*/ 51 w 63"/>
                  <a:gd name="T51" fmla="*/ 3 h 59"/>
                  <a:gd name="T52" fmla="*/ 51 w 63"/>
                  <a:gd name="T53" fmla="*/ 11 h 59"/>
                  <a:gd name="T54" fmla="*/ 51 w 63"/>
                  <a:gd name="T55" fmla="*/ 22 h 59"/>
                  <a:gd name="T56" fmla="*/ 42 w 63"/>
                  <a:gd name="T57" fmla="*/ 29 h 59"/>
                  <a:gd name="T58" fmla="*/ 34 w 63"/>
                  <a:gd name="T59" fmla="*/ 33 h 59"/>
                  <a:gd name="T60" fmla="*/ 30 w 63"/>
                  <a:gd name="T61" fmla="*/ 37 h 59"/>
                  <a:gd name="T62" fmla="*/ 46 w 63"/>
                  <a:gd name="T63" fmla="*/ 37 h 59"/>
                  <a:gd name="T64" fmla="*/ 63 w 63"/>
                  <a:gd name="T65" fmla="*/ 41 h 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3" h="59">
                    <a:moveTo>
                      <a:pt x="63" y="41"/>
                    </a:moveTo>
                    <a:lnTo>
                      <a:pt x="51" y="52"/>
                    </a:lnTo>
                    <a:lnTo>
                      <a:pt x="42" y="52"/>
                    </a:lnTo>
                    <a:lnTo>
                      <a:pt x="38" y="48"/>
                    </a:lnTo>
                    <a:lnTo>
                      <a:pt x="30" y="37"/>
                    </a:lnTo>
                    <a:lnTo>
                      <a:pt x="25" y="48"/>
                    </a:lnTo>
                    <a:lnTo>
                      <a:pt x="13" y="59"/>
                    </a:lnTo>
                    <a:lnTo>
                      <a:pt x="13" y="52"/>
                    </a:lnTo>
                    <a:lnTo>
                      <a:pt x="13" y="48"/>
                    </a:lnTo>
                    <a:lnTo>
                      <a:pt x="25" y="37"/>
                    </a:lnTo>
                    <a:lnTo>
                      <a:pt x="9" y="33"/>
                    </a:lnTo>
                    <a:lnTo>
                      <a:pt x="0" y="22"/>
                    </a:lnTo>
                    <a:lnTo>
                      <a:pt x="9" y="22"/>
                    </a:lnTo>
                    <a:lnTo>
                      <a:pt x="13" y="26"/>
                    </a:lnTo>
                    <a:lnTo>
                      <a:pt x="25" y="37"/>
                    </a:lnTo>
                    <a:lnTo>
                      <a:pt x="17" y="22"/>
                    </a:lnTo>
                    <a:lnTo>
                      <a:pt x="13" y="3"/>
                    </a:lnTo>
                    <a:lnTo>
                      <a:pt x="17" y="0"/>
                    </a:lnTo>
                    <a:lnTo>
                      <a:pt x="21" y="0"/>
                    </a:lnTo>
                    <a:lnTo>
                      <a:pt x="30" y="11"/>
                    </a:lnTo>
                    <a:lnTo>
                      <a:pt x="25" y="22"/>
                    </a:lnTo>
                    <a:lnTo>
                      <a:pt x="25" y="33"/>
                    </a:lnTo>
                    <a:lnTo>
                      <a:pt x="34" y="18"/>
                    </a:lnTo>
                    <a:lnTo>
                      <a:pt x="38" y="11"/>
                    </a:lnTo>
                    <a:lnTo>
                      <a:pt x="51" y="3"/>
                    </a:lnTo>
                    <a:lnTo>
                      <a:pt x="51" y="11"/>
                    </a:lnTo>
                    <a:lnTo>
                      <a:pt x="51" y="22"/>
                    </a:lnTo>
                    <a:lnTo>
                      <a:pt x="42" y="29"/>
                    </a:lnTo>
                    <a:lnTo>
                      <a:pt x="34" y="33"/>
                    </a:lnTo>
                    <a:lnTo>
                      <a:pt x="30" y="37"/>
                    </a:lnTo>
                    <a:lnTo>
                      <a:pt x="46" y="37"/>
                    </a:lnTo>
                    <a:lnTo>
                      <a:pt x="63" y="41"/>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41" name="Freeform 63"/>
              <p:cNvSpPr>
                <a:spLocks/>
              </p:cNvSpPr>
              <p:nvPr/>
            </p:nvSpPr>
            <p:spPr bwMode="auto">
              <a:xfrm>
                <a:off x="1202" y="3693"/>
                <a:ext cx="67" cy="60"/>
              </a:xfrm>
              <a:custGeom>
                <a:avLst/>
                <a:gdLst>
                  <a:gd name="T0" fmla="*/ 50 w 67"/>
                  <a:gd name="T1" fmla="*/ 4 h 60"/>
                  <a:gd name="T2" fmla="*/ 38 w 67"/>
                  <a:gd name="T3" fmla="*/ 7 h 60"/>
                  <a:gd name="T4" fmla="*/ 33 w 67"/>
                  <a:gd name="T5" fmla="*/ 18 h 60"/>
                  <a:gd name="T6" fmla="*/ 25 w 67"/>
                  <a:gd name="T7" fmla="*/ 41 h 60"/>
                  <a:gd name="T8" fmla="*/ 25 w 67"/>
                  <a:gd name="T9" fmla="*/ 26 h 60"/>
                  <a:gd name="T10" fmla="*/ 29 w 67"/>
                  <a:gd name="T11" fmla="*/ 15 h 60"/>
                  <a:gd name="T12" fmla="*/ 21 w 67"/>
                  <a:gd name="T13" fmla="*/ 4 h 60"/>
                  <a:gd name="T14" fmla="*/ 17 w 67"/>
                  <a:gd name="T15" fmla="*/ 0 h 60"/>
                  <a:gd name="T16" fmla="*/ 17 w 67"/>
                  <a:gd name="T17" fmla="*/ 7 h 60"/>
                  <a:gd name="T18" fmla="*/ 21 w 67"/>
                  <a:gd name="T19" fmla="*/ 26 h 60"/>
                  <a:gd name="T20" fmla="*/ 29 w 67"/>
                  <a:gd name="T21" fmla="*/ 45 h 60"/>
                  <a:gd name="T22" fmla="*/ 17 w 67"/>
                  <a:gd name="T23" fmla="*/ 30 h 60"/>
                  <a:gd name="T24" fmla="*/ 8 w 67"/>
                  <a:gd name="T25" fmla="*/ 26 h 60"/>
                  <a:gd name="T26" fmla="*/ 0 w 67"/>
                  <a:gd name="T27" fmla="*/ 26 h 60"/>
                  <a:gd name="T28" fmla="*/ 8 w 67"/>
                  <a:gd name="T29" fmla="*/ 37 h 60"/>
                  <a:gd name="T30" fmla="*/ 29 w 67"/>
                  <a:gd name="T31" fmla="*/ 41 h 60"/>
                  <a:gd name="T32" fmla="*/ 17 w 67"/>
                  <a:gd name="T33" fmla="*/ 48 h 60"/>
                  <a:gd name="T34" fmla="*/ 12 w 67"/>
                  <a:gd name="T35" fmla="*/ 56 h 60"/>
                  <a:gd name="T36" fmla="*/ 17 w 67"/>
                  <a:gd name="T37" fmla="*/ 60 h 60"/>
                  <a:gd name="T38" fmla="*/ 25 w 67"/>
                  <a:gd name="T39" fmla="*/ 52 h 60"/>
                  <a:gd name="T40" fmla="*/ 25 w 67"/>
                  <a:gd name="T41" fmla="*/ 37 h 60"/>
                  <a:gd name="T42" fmla="*/ 42 w 67"/>
                  <a:gd name="T43" fmla="*/ 52 h 60"/>
                  <a:gd name="T44" fmla="*/ 54 w 67"/>
                  <a:gd name="T45" fmla="*/ 52 h 60"/>
                  <a:gd name="T46" fmla="*/ 67 w 67"/>
                  <a:gd name="T47" fmla="*/ 48 h 60"/>
                  <a:gd name="T48" fmla="*/ 67 w 67"/>
                  <a:gd name="T49" fmla="*/ 48 h 60"/>
                  <a:gd name="T50" fmla="*/ 59 w 67"/>
                  <a:gd name="T51" fmla="*/ 41 h 60"/>
                  <a:gd name="T52" fmla="*/ 42 w 67"/>
                  <a:gd name="T53" fmla="*/ 37 h 60"/>
                  <a:gd name="T54" fmla="*/ 29 w 67"/>
                  <a:gd name="T55" fmla="*/ 37 h 60"/>
                  <a:gd name="T56" fmla="*/ 42 w 67"/>
                  <a:gd name="T57" fmla="*/ 30 h 60"/>
                  <a:gd name="T58" fmla="*/ 50 w 67"/>
                  <a:gd name="T59" fmla="*/ 15 h 60"/>
                  <a:gd name="T60" fmla="*/ 54 w 67"/>
                  <a:gd name="T61" fmla="*/ 4 h 60"/>
                  <a:gd name="T62" fmla="*/ 50 w 67"/>
                  <a:gd name="T63" fmla="*/ 4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7" h="60">
                    <a:moveTo>
                      <a:pt x="50" y="4"/>
                    </a:moveTo>
                    <a:lnTo>
                      <a:pt x="38" y="7"/>
                    </a:lnTo>
                    <a:lnTo>
                      <a:pt x="33" y="18"/>
                    </a:lnTo>
                    <a:lnTo>
                      <a:pt x="25" y="41"/>
                    </a:lnTo>
                    <a:lnTo>
                      <a:pt x="25" y="26"/>
                    </a:lnTo>
                    <a:lnTo>
                      <a:pt x="29" y="15"/>
                    </a:lnTo>
                    <a:lnTo>
                      <a:pt x="21" y="4"/>
                    </a:lnTo>
                    <a:lnTo>
                      <a:pt x="17" y="0"/>
                    </a:lnTo>
                    <a:lnTo>
                      <a:pt x="17" y="7"/>
                    </a:lnTo>
                    <a:lnTo>
                      <a:pt x="21" y="26"/>
                    </a:lnTo>
                    <a:lnTo>
                      <a:pt x="29" y="45"/>
                    </a:lnTo>
                    <a:lnTo>
                      <a:pt x="17" y="30"/>
                    </a:lnTo>
                    <a:lnTo>
                      <a:pt x="8" y="26"/>
                    </a:lnTo>
                    <a:lnTo>
                      <a:pt x="0" y="26"/>
                    </a:lnTo>
                    <a:lnTo>
                      <a:pt x="8" y="37"/>
                    </a:lnTo>
                    <a:lnTo>
                      <a:pt x="29" y="41"/>
                    </a:lnTo>
                    <a:lnTo>
                      <a:pt x="17" y="48"/>
                    </a:lnTo>
                    <a:lnTo>
                      <a:pt x="12" y="56"/>
                    </a:lnTo>
                    <a:lnTo>
                      <a:pt x="17" y="60"/>
                    </a:lnTo>
                    <a:lnTo>
                      <a:pt x="25" y="52"/>
                    </a:lnTo>
                    <a:lnTo>
                      <a:pt x="25" y="37"/>
                    </a:lnTo>
                    <a:lnTo>
                      <a:pt x="42" y="52"/>
                    </a:lnTo>
                    <a:lnTo>
                      <a:pt x="54" y="52"/>
                    </a:lnTo>
                    <a:lnTo>
                      <a:pt x="67" y="48"/>
                    </a:lnTo>
                    <a:lnTo>
                      <a:pt x="59" y="41"/>
                    </a:lnTo>
                    <a:lnTo>
                      <a:pt x="42" y="37"/>
                    </a:lnTo>
                    <a:lnTo>
                      <a:pt x="29" y="37"/>
                    </a:lnTo>
                    <a:lnTo>
                      <a:pt x="42" y="30"/>
                    </a:lnTo>
                    <a:lnTo>
                      <a:pt x="50" y="15"/>
                    </a:lnTo>
                    <a:lnTo>
                      <a:pt x="54" y="4"/>
                    </a:lnTo>
                    <a:lnTo>
                      <a:pt x="50" y="4"/>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42" name="Freeform 64"/>
              <p:cNvSpPr>
                <a:spLocks/>
              </p:cNvSpPr>
              <p:nvPr/>
            </p:nvSpPr>
            <p:spPr bwMode="auto">
              <a:xfrm>
                <a:off x="1223" y="3745"/>
                <a:ext cx="29" cy="78"/>
              </a:xfrm>
              <a:custGeom>
                <a:avLst/>
                <a:gdLst>
                  <a:gd name="T0" fmla="*/ 29 w 29"/>
                  <a:gd name="T1" fmla="*/ 0 h 78"/>
                  <a:gd name="T2" fmla="*/ 21 w 29"/>
                  <a:gd name="T3" fmla="*/ 15 h 78"/>
                  <a:gd name="T4" fmla="*/ 17 w 29"/>
                  <a:gd name="T5" fmla="*/ 37 h 78"/>
                  <a:gd name="T6" fmla="*/ 8 w 29"/>
                  <a:gd name="T7" fmla="*/ 26 h 78"/>
                  <a:gd name="T8" fmla="*/ 4 w 29"/>
                  <a:gd name="T9" fmla="*/ 26 h 78"/>
                  <a:gd name="T10" fmla="*/ 0 w 29"/>
                  <a:gd name="T11" fmla="*/ 30 h 78"/>
                  <a:gd name="T12" fmla="*/ 0 w 29"/>
                  <a:gd name="T13" fmla="*/ 30 h 78"/>
                  <a:gd name="T14" fmla="*/ 8 w 29"/>
                  <a:gd name="T15" fmla="*/ 37 h 78"/>
                  <a:gd name="T16" fmla="*/ 21 w 29"/>
                  <a:gd name="T17" fmla="*/ 30 h 78"/>
                  <a:gd name="T18" fmla="*/ 12 w 29"/>
                  <a:gd name="T19" fmla="*/ 56 h 78"/>
                  <a:gd name="T20" fmla="*/ 8 w 29"/>
                  <a:gd name="T21" fmla="*/ 67 h 78"/>
                  <a:gd name="T22" fmla="*/ 17 w 29"/>
                  <a:gd name="T23" fmla="*/ 78 h 78"/>
                  <a:gd name="T24" fmla="*/ 29 w 29"/>
                  <a:gd name="T25" fmla="*/ 0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8">
                    <a:moveTo>
                      <a:pt x="29" y="0"/>
                    </a:moveTo>
                    <a:lnTo>
                      <a:pt x="21" y="15"/>
                    </a:lnTo>
                    <a:lnTo>
                      <a:pt x="17" y="37"/>
                    </a:lnTo>
                    <a:lnTo>
                      <a:pt x="8" y="26"/>
                    </a:lnTo>
                    <a:lnTo>
                      <a:pt x="4" y="26"/>
                    </a:lnTo>
                    <a:lnTo>
                      <a:pt x="0" y="30"/>
                    </a:lnTo>
                    <a:lnTo>
                      <a:pt x="8" y="37"/>
                    </a:lnTo>
                    <a:lnTo>
                      <a:pt x="21" y="30"/>
                    </a:lnTo>
                    <a:lnTo>
                      <a:pt x="12" y="56"/>
                    </a:lnTo>
                    <a:lnTo>
                      <a:pt x="8" y="67"/>
                    </a:lnTo>
                    <a:lnTo>
                      <a:pt x="17" y="78"/>
                    </a:lnTo>
                    <a:lnTo>
                      <a:pt x="29" y="0"/>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43" name="Freeform 65"/>
              <p:cNvSpPr>
                <a:spLocks/>
              </p:cNvSpPr>
              <p:nvPr/>
            </p:nvSpPr>
            <p:spPr bwMode="auto">
              <a:xfrm>
                <a:off x="1223" y="3745"/>
                <a:ext cx="29" cy="78"/>
              </a:xfrm>
              <a:custGeom>
                <a:avLst/>
                <a:gdLst>
                  <a:gd name="T0" fmla="*/ 29 w 29"/>
                  <a:gd name="T1" fmla="*/ 0 h 78"/>
                  <a:gd name="T2" fmla="*/ 21 w 29"/>
                  <a:gd name="T3" fmla="*/ 15 h 78"/>
                  <a:gd name="T4" fmla="*/ 17 w 29"/>
                  <a:gd name="T5" fmla="*/ 37 h 78"/>
                  <a:gd name="T6" fmla="*/ 8 w 29"/>
                  <a:gd name="T7" fmla="*/ 26 h 78"/>
                  <a:gd name="T8" fmla="*/ 4 w 29"/>
                  <a:gd name="T9" fmla="*/ 26 h 78"/>
                  <a:gd name="T10" fmla="*/ 0 w 29"/>
                  <a:gd name="T11" fmla="*/ 30 h 78"/>
                  <a:gd name="T12" fmla="*/ 0 w 29"/>
                  <a:gd name="T13" fmla="*/ 30 h 78"/>
                  <a:gd name="T14" fmla="*/ 8 w 29"/>
                  <a:gd name="T15" fmla="*/ 37 h 78"/>
                  <a:gd name="T16" fmla="*/ 21 w 29"/>
                  <a:gd name="T17" fmla="*/ 30 h 78"/>
                  <a:gd name="T18" fmla="*/ 12 w 29"/>
                  <a:gd name="T19" fmla="*/ 56 h 78"/>
                  <a:gd name="T20" fmla="*/ 8 w 29"/>
                  <a:gd name="T21" fmla="*/ 67 h 78"/>
                  <a:gd name="T22" fmla="*/ 17 w 29"/>
                  <a:gd name="T23" fmla="*/ 78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9" h="78">
                    <a:moveTo>
                      <a:pt x="29" y="0"/>
                    </a:moveTo>
                    <a:lnTo>
                      <a:pt x="21" y="15"/>
                    </a:lnTo>
                    <a:lnTo>
                      <a:pt x="17" y="37"/>
                    </a:lnTo>
                    <a:lnTo>
                      <a:pt x="8" y="26"/>
                    </a:lnTo>
                    <a:lnTo>
                      <a:pt x="4" y="26"/>
                    </a:lnTo>
                    <a:lnTo>
                      <a:pt x="0" y="30"/>
                    </a:lnTo>
                    <a:lnTo>
                      <a:pt x="8" y="37"/>
                    </a:lnTo>
                    <a:lnTo>
                      <a:pt x="21" y="30"/>
                    </a:lnTo>
                    <a:lnTo>
                      <a:pt x="12" y="56"/>
                    </a:lnTo>
                    <a:lnTo>
                      <a:pt x="8" y="67"/>
                    </a:lnTo>
                    <a:lnTo>
                      <a:pt x="17" y="78"/>
                    </a:lnTo>
                  </a:path>
                </a:pathLst>
              </a:custGeom>
              <a:noFill/>
              <a:ln w="0">
                <a:solidFill>
                  <a:srgbClr val="8091C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4" name="Freeform 66"/>
              <p:cNvSpPr>
                <a:spLocks/>
              </p:cNvSpPr>
              <p:nvPr/>
            </p:nvSpPr>
            <p:spPr bwMode="auto">
              <a:xfrm>
                <a:off x="1240" y="3745"/>
                <a:ext cx="37" cy="78"/>
              </a:xfrm>
              <a:custGeom>
                <a:avLst/>
                <a:gdLst>
                  <a:gd name="T0" fmla="*/ 0 w 37"/>
                  <a:gd name="T1" fmla="*/ 78 h 78"/>
                  <a:gd name="T2" fmla="*/ 8 w 37"/>
                  <a:gd name="T3" fmla="*/ 60 h 78"/>
                  <a:gd name="T4" fmla="*/ 8 w 37"/>
                  <a:gd name="T5" fmla="*/ 45 h 78"/>
                  <a:gd name="T6" fmla="*/ 4 w 37"/>
                  <a:gd name="T7" fmla="*/ 34 h 78"/>
                  <a:gd name="T8" fmla="*/ 12 w 37"/>
                  <a:gd name="T9" fmla="*/ 45 h 78"/>
                  <a:gd name="T10" fmla="*/ 29 w 37"/>
                  <a:gd name="T11" fmla="*/ 49 h 78"/>
                  <a:gd name="T12" fmla="*/ 33 w 37"/>
                  <a:gd name="T13" fmla="*/ 49 h 78"/>
                  <a:gd name="T14" fmla="*/ 25 w 37"/>
                  <a:gd name="T15" fmla="*/ 37 h 78"/>
                  <a:gd name="T16" fmla="*/ 21 w 37"/>
                  <a:gd name="T17" fmla="*/ 34 h 78"/>
                  <a:gd name="T18" fmla="*/ 4 w 37"/>
                  <a:gd name="T19" fmla="*/ 34 h 78"/>
                  <a:gd name="T20" fmla="*/ 16 w 37"/>
                  <a:gd name="T21" fmla="*/ 26 h 78"/>
                  <a:gd name="T22" fmla="*/ 29 w 37"/>
                  <a:gd name="T23" fmla="*/ 22 h 78"/>
                  <a:gd name="T24" fmla="*/ 37 w 37"/>
                  <a:gd name="T25" fmla="*/ 15 h 78"/>
                  <a:gd name="T26" fmla="*/ 33 w 37"/>
                  <a:gd name="T27" fmla="*/ 15 h 78"/>
                  <a:gd name="T28" fmla="*/ 16 w 37"/>
                  <a:gd name="T29" fmla="*/ 22 h 78"/>
                  <a:gd name="T30" fmla="*/ 0 w 37"/>
                  <a:gd name="T31" fmla="*/ 37 h 78"/>
                  <a:gd name="T32" fmla="*/ 12 w 37"/>
                  <a:gd name="T33" fmla="*/ 15 h 78"/>
                  <a:gd name="T34" fmla="*/ 12 w 37"/>
                  <a:gd name="T35" fmla="*/ 8 h 78"/>
                  <a:gd name="T36" fmla="*/ 12 w 37"/>
                  <a:gd name="T37" fmla="*/ 0 h 78"/>
                  <a:gd name="T38" fmla="*/ 0 w 37"/>
                  <a:gd name="T39" fmla="*/ 78 h 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 h="78">
                    <a:moveTo>
                      <a:pt x="0" y="78"/>
                    </a:moveTo>
                    <a:lnTo>
                      <a:pt x="8" y="60"/>
                    </a:lnTo>
                    <a:lnTo>
                      <a:pt x="8" y="45"/>
                    </a:lnTo>
                    <a:lnTo>
                      <a:pt x="4" y="34"/>
                    </a:lnTo>
                    <a:lnTo>
                      <a:pt x="12" y="45"/>
                    </a:lnTo>
                    <a:lnTo>
                      <a:pt x="29" y="49"/>
                    </a:lnTo>
                    <a:lnTo>
                      <a:pt x="33" y="49"/>
                    </a:lnTo>
                    <a:lnTo>
                      <a:pt x="25" y="37"/>
                    </a:lnTo>
                    <a:lnTo>
                      <a:pt x="21" y="34"/>
                    </a:lnTo>
                    <a:lnTo>
                      <a:pt x="4" y="34"/>
                    </a:lnTo>
                    <a:lnTo>
                      <a:pt x="16" y="26"/>
                    </a:lnTo>
                    <a:lnTo>
                      <a:pt x="29" y="22"/>
                    </a:lnTo>
                    <a:lnTo>
                      <a:pt x="37" y="15"/>
                    </a:lnTo>
                    <a:lnTo>
                      <a:pt x="33" y="15"/>
                    </a:lnTo>
                    <a:lnTo>
                      <a:pt x="16" y="22"/>
                    </a:lnTo>
                    <a:lnTo>
                      <a:pt x="0" y="37"/>
                    </a:lnTo>
                    <a:lnTo>
                      <a:pt x="12" y="15"/>
                    </a:lnTo>
                    <a:lnTo>
                      <a:pt x="12" y="8"/>
                    </a:lnTo>
                    <a:lnTo>
                      <a:pt x="12" y="0"/>
                    </a:lnTo>
                    <a:lnTo>
                      <a:pt x="0" y="78"/>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45" name="Freeform 67"/>
              <p:cNvSpPr>
                <a:spLocks/>
              </p:cNvSpPr>
              <p:nvPr/>
            </p:nvSpPr>
            <p:spPr bwMode="auto">
              <a:xfrm>
                <a:off x="1240" y="3745"/>
                <a:ext cx="37" cy="78"/>
              </a:xfrm>
              <a:custGeom>
                <a:avLst/>
                <a:gdLst>
                  <a:gd name="T0" fmla="*/ 0 w 37"/>
                  <a:gd name="T1" fmla="*/ 78 h 78"/>
                  <a:gd name="T2" fmla="*/ 8 w 37"/>
                  <a:gd name="T3" fmla="*/ 60 h 78"/>
                  <a:gd name="T4" fmla="*/ 8 w 37"/>
                  <a:gd name="T5" fmla="*/ 45 h 78"/>
                  <a:gd name="T6" fmla="*/ 4 w 37"/>
                  <a:gd name="T7" fmla="*/ 34 h 78"/>
                  <a:gd name="T8" fmla="*/ 12 w 37"/>
                  <a:gd name="T9" fmla="*/ 45 h 78"/>
                  <a:gd name="T10" fmla="*/ 29 w 37"/>
                  <a:gd name="T11" fmla="*/ 49 h 78"/>
                  <a:gd name="T12" fmla="*/ 33 w 37"/>
                  <a:gd name="T13" fmla="*/ 49 h 78"/>
                  <a:gd name="T14" fmla="*/ 25 w 37"/>
                  <a:gd name="T15" fmla="*/ 37 h 78"/>
                  <a:gd name="T16" fmla="*/ 21 w 37"/>
                  <a:gd name="T17" fmla="*/ 34 h 78"/>
                  <a:gd name="T18" fmla="*/ 4 w 37"/>
                  <a:gd name="T19" fmla="*/ 34 h 78"/>
                  <a:gd name="T20" fmla="*/ 16 w 37"/>
                  <a:gd name="T21" fmla="*/ 26 h 78"/>
                  <a:gd name="T22" fmla="*/ 29 w 37"/>
                  <a:gd name="T23" fmla="*/ 22 h 78"/>
                  <a:gd name="T24" fmla="*/ 37 w 37"/>
                  <a:gd name="T25" fmla="*/ 15 h 78"/>
                  <a:gd name="T26" fmla="*/ 33 w 37"/>
                  <a:gd name="T27" fmla="*/ 15 h 78"/>
                  <a:gd name="T28" fmla="*/ 16 w 37"/>
                  <a:gd name="T29" fmla="*/ 22 h 78"/>
                  <a:gd name="T30" fmla="*/ 0 w 37"/>
                  <a:gd name="T31" fmla="*/ 37 h 78"/>
                  <a:gd name="T32" fmla="*/ 12 w 37"/>
                  <a:gd name="T33" fmla="*/ 15 h 78"/>
                  <a:gd name="T34" fmla="*/ 12 w 37"/>
                  <a:gd name="T35" fmla="*/ 8 h 78"/>
                  <a:gd name="T36" fmla="*/ 12 w 37"/>
                  <a:gd name="T37" fmla="*/ 0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7" h="78">
                    <a:moveTo>
                      <a:pt x="0" y="78"/>
                    </a:moveTo>
                    <a:lnTo>
                      <a:pt x="8" y="60"/>
                    </a:lnTo>
                    <a:lnTo>
                      <a:pt x="8" y="45"/>
                    </a:lnTo>
                    <a:lnTo>
                      <a:pt x="4" y="34"/>
                    </a:lnTo>
                    <a:lnTo>
                      <a:pt x="12" y="45"/>
                    </a:lnTo>
                    <a:lnTo>
                      <a:pt x="29" y="49"/>
                    </a:lnTo>
                    <a:lnTo>
                      <a:pt x="33" y="49"/>
                    </a:lnTo>
                    <a:lnTo>
                      <a:pt x="25" y="37"/>
                    </a:lnTo>
                    <a:lnTo>
                      <a:pt x="21" y="34"/>
                    </a:lnTo>
                    <a:lnTo>
                      <a:pt x="4" y="34"/>
                    </a:lnTo>
                    <a:lnTo>
                      <a:pt x="16" y="26"/>
                    </a:lnTo>
                    <a:lnTo>
                      <a:pt x="29" y="22"/>
                    </a:lnTo>
                    <a:lnTo>
                      <a:pt x="37" y="15"/>
                    </a:lnTo>
                    <a:lnTo>
                      <a:pt x="33" y="15"/>
                    </a:lnTo>
                    <a:lnTo>
                      <a:pt x="16" y="22"/>
                    </a:lnTo>
                    <a:lnTo>
                      <a:pt x="0" y="37"/>
                    </a:lnTo>
                    <a:lnTo>
                      <a:pt x="12" y="15"/>
                    </a:lnTo>
                    <a:lnTo>
                      <a:pt x="12" y="8"/>
                    </a:lnTo>
                    <a:lnTo>
                      <a:pt x="12" y="0"/>
                    </a:lnTo>
                  </a:path>
                </a:pathLst>
              </a:custGeom>
              <a:noFill/>
              <a:ln w="0">
                <a:solidFill>
                  <a:srgbClr val="8091C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46" name="Freeform 68"/>
              <p:cNvSpPr>
                <a:spLocks/>
              </p:cNvSpPr>
              <p:nvPr/>
            </p:nvSpPr>
            <p:spPr bwMode="auto">
              <a:xfrm>
                <a:off x="1269" y="3655"/>
                <a:ext cx="80" cy="64"/>
              </a:xfrm>
              <a:custGeom>
                <a:avLst/>
                <a:gdLst>
                  <a:gd name="T0" fmla="*/ 25 w 80"/>
                  <a:gd name="T1" fmla="*/ 27 h 64"/>
                  <a:gd name="T2" fmla="*/ 54 w 80"/>
                  <a:gd name="T3" fmla="*/ 23 h 64"/>
                  <a:gd name="T4" fmla="*/ 67 w 80"/>
                  <a:gd name="T5" fmla="*/ 23 h 64"/>
                  <a:gd name="T6" fmla="*/ 80 w 80"/>
                  <a:gd name="T7" fmla="*/ 30 h 64"/>
                  <a:gd name="T8" fmla="*/ 63 w 80"/>
                  <a:gd name="T9" fmla="*/ 34 h 64"/>
                  <a:gd name="T10" fmla="*/ 42 w 80"/>
                  <a:gd name="T11" fmla="*/ 38 h 64"/>
                  <a:gd name="T12" fmla="*/ 29 w 80"/>
                  <a:gd name="T13" fmla="*/ 30 h 64"/>
                  <a:gd name="T14" fmla="*/ 38 w 80"/>
                  <a:gd name="T15" fmla="*/ 34 h 64"/>
                  <a:gd name="T16" fmla="*/ 42 w 80"/>
                  <a:gd name="T17" fmla="*/ 49 h 64"/>
                  <a:gd name="T18" fmla="*/ 38 w 80"/>
                  <a:gd name="T19" fmla="*/ 64 h 64"/>
                  <a:gd name="T20" fmla="*/ 25 w 80"/>
                  <a:gd name="T21" fmla="*/ 56 h 64"/>
                  <a:gd name="T22" fmla="*/ 21 w 80"/>
                  <a:gd name="T23" fmla="*/ 49 h 64"/>
                  <a:gd name="T24" fmla="*/ 29 w 80"/>
                  <a:gd name="T25" fmla="*/ 27 h 64"/>
                  <a:gd name="T26" fmla="*/ 13 w 80"/>
                  <a:gd name="T27" fmla="*/ 34 h 64"/>
                  <a:gd name="T28" fmla="*/ 0 w 80"/>
                  <a:gd name="T29" fmla="*/ 30 h 64"/>
                  <a:gd name="T30" fmla="*/ 4 w 80"/>
                  <a:gd name="T31" fmla="*/ 27 h 64"/>
                  <a:gd name="T32" fmla="*/ 13 w 80"/>
                  <a:gd name="T33" fmla="*/ 27 h 64"/>
                  <a:gd name="T34" fmla="*/ 25 w 80"/>
                  <a:gd name="T35" fmla="*/ 30 h 64"/>
                  <a:gd name="T36" fmla="*/ 21 w 80"/>
                  <a:gd name="T37" fmla="*/ 15 h 64"/>
                  <a:gd name="T38" fmla="*/ 21 w 80"/>
                  <a:gd name="T39" fmla="*/ 8 h 64"/>
                  <a:gd name="T40" fmla="*/ 25 w 80"/>
                  <a:gd name="T41" fmla="*/ 0 h 64"/>
                  <a:gd name="T42" fmla="*/ 29 w 80"/>
                  <a:gd name="T43" fmla="*/ 8 h 64"/>
                  <a:gd name="T44" fmla="*/ 29 w 80"/>
                  <a:gd name="T45" fmla="*/ 15 h 64"/>
                  <a:gd name="T46" fmla="*/ 25 w 80"/>
                  <a:gd name="T47" fmla="*/ 30 h 64"/>
                  <a:gd name="T48" fmla="*/ 50 w 80"/>
                  <a:gd name="T49" fmla="*/ 4 h 64"/>
                  <a:gd name="T50" fmla="*/ 59 w 80"/>
                  <a:gd name="T51" fmla="*/ 0 h 64"/>
                  <a:gd name="T52" fmla="*/ 63 w 80"/>
                  <a:gd name="T53" fmla="*/ 4 h 64"/>
                  <a:gd name="T54" fmla="*/ 54 w 80"/>
                  <a:gd name="T55" fmla="*/ 15 h 64"/>
                  <a:gd name="T56" fmla="*/ 42 w 80"/>
                  <a:gd name="T57" fmla="*/ 23 h 64"/>
                  <a:gd name="T58" fmla="*/ 25 w 80"/>
                  <a:gd name="T59" fmla="*/ 27 h 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 h="64">
                    <a:moveTo>
                      <a:pt x="25" y="27"/>
                    </a:moveTo>
                    <a:lnTo>
                      <a:pt x="54" y="23"/>
                    </a:lnTo>
                    <a:lnTo>
                      <a:pt x="67" y="23"/>
                    </a:lnTo>
                    <a:lnTo>
                      <a:pt x="80" y="30"/>
                    </a:lnTo>
                    <a:lnTo>
                      <a:pt x="63" y="34"/>
                    </a:lnTo>
                    <a:lnTo>
                      <a:pt x="42" y="38"/>
                    </a:lnTo>
                    <a:lnTo>
                      <a:pt x="29" y="30"/>
                    </a:lnTo>
                    <a:lnTo>
                      <a:pt x="38" y="34"/>
                    </a:lnTo>
                    <a:lnTo>
                      <a:pt x="42" y="49"/>
                    </a:lnTo>
                    <a:lnTo>
                      <a:pt x="38" y="64"/>
                    </a:lnTo>
                    <a:lnTo>
                      <a:pt x="25" y="56"/>
                    </a:lnTo>
                    <a:lnTo>
                      <a:pt x="21" y="49"/>
                    </a:lnTo>
                    <a:lnTo>
                      <a:pt x="29" y="27"/>
                    </a:lnTo>
                    <a:lnTo>
                      <a:pt x="13" y="34"/>
                    </a:lnTo>
                    <a:lnTo>
                      <a:pt x="0" y="30"/>
                    </a:lnTo>
                    <a:lnTo>
                      <a:pt x="4" y="27"/>
                    </a:lnTo>
                    <a:lnTo>
                      <a:pt x="13" y="27"/>
                    </a:lnTo>
                    <a:lnTo>
                      <a:pt x="25" y="30"/>
                    </a:lnTo>
                    <a:lnTo>
                      <a:pt x="21" y="15"/>
                    </a:lnTo>
                    <a:lnTo>
                      <a:pt x="21" y="8"/>
                    </a:lnTo>
                    <a:lnTo>
                      <a:pt x="25" y="0"/>
                    </a:lnTo>
                    <a:lnTo>
                      <a:pt x="29" y="8"/>
                    </a:lnTo>
                    <a:lnTo>
                      <a:pt x="29" y="15"/>
                    </a:lnTo>
                    <a:lnTo>
                      <a:pt x="25" y="30"/>
                    </a:lnTo>
                    <a:lnTo>
                      <a:pt x="50" y="4"/>
                    </a:lnTo>
                    <a:lnTo>
                      <a:pt x="59" y="0"/>
                    </a:lnTo>
                    <a:lnTo>
                      <a:pt x="63" y="4"/>
                    </a:lnTo>
                    <a:lnTo>
                      <a:pt x="54" y="15"/>
                    </a:lnTo>
                    <a:lnTo>
                      <a:pt x="42" y="23"/>
                    </a:lnTo>
                    <a:lnTo>
                      <a:pt x="25" y="27"/>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47" name="Freeform 69"/>
              <p:cNvSpPr>
                <a:spLocks/>
              </p:cNvSpPr>
              <p:nvPr/>
            </p:nvSpPr>
            <p:spPr bwMode="auto">
              <a:xfrm>
                <a:off x="1277" y="3711"/>
                <a:ext cx="72" cy="71"/>
              </a:xfrm>
              <a:custGeom>
                <a:avLst/>
                <a:gdLst>
                  <a:gd name="T0" fmla="*/ 25 w 72"/>
                  <a:gd name="T1" fmla="*/ 42 h 71"/>
                  <a:gd name="T2" fmla="*/ 42 w 72"/>
                  <a:gd name="T3" fmla="*/ 23 h 71"/>
                  <a:gd name="T4" fmla="*/ 55 w 72"/>
                  <a:gd name="T5" fmla="*/ 15 h 71"/>
                  <a:gd name="T6" fmla="*/ 72 w 72"/>
                  <a:gd name="T7" fmla="*/ 15 h 71"/>
                  <a:gd name="T8" fmla="*/ 63 w 72"/>
                  <a:gd name="T9" fmla="*/ 30 h 71"/>
                  <a:gd name="T10" fmla="*/ 46 w 72"/>
                  <a:gd name="T11" fmla="*/ 42 h 71"/>
                  <a:gd name="T12" fmla="*/ 25 w 72"/>
                  <a:gd name="T13" fmla="*/ 42 h 71"/>
                  <a:gd name="T14" fmla="*/ 38 w 72"/>
                  <a:gd name="T15" fmla="*/ 45 h 71"/>
                  <a:gd name="T16" fmla="*/ 51 w 72"/>
                  <a:gd name="T17" fmla="*/ 56 h 71"/>
                  <a:gd name="T18" fmla="*/ 59 w 72"/>
                  <a:gd name="T19" fmla="*/ 71 h 71"/>
                  <a:gd name="T20" fmla="*/ 42 w 72"/>
                  <a:gd name="T21" fmla="*/ 68 h 71"/>
                  <a:gd name="T22" fmla="*/ 34 w 72"/>
                  <a:gd name="T23" fmla="*/ 64 h 71"/>
                  <a:gd name="T24" fmla="*/ 25 w 72"/>
                  <a:gd name="T25" fmla="*/ 42 h 71"/>
                  <a:gd name="T26" fmla="*/ 17 w 72"/>
                  <a:gd name="T27" fmla="*/ 56 h 71"/>
                  <a:gd name="T28" fmla="*/ 0 w 72"/>
                  <a:gd name="T29" fmla="*/ 60 h 71"/>
                  <a:gd name="T30" fmla="*/ 0 w 72"/>
                  <a:gd name="T31" fmla="*/ 53 h 71"/>
                  <a:gd name="T32" fmla="*/ 9 w 72"/>
                  <a:gd name="T33" fmla="*/ 49 h 71"/>
                  <a:gd name="T34" fmla="*/ 25 w 72"/>
                  <a:gd name="T35" fmla="*/ 45 h 71"/>
                  <a:gd name="T36" fmla="*/ 9 w 72"/>
                  <a:gd name="T37" fmla="*/ 34 h 71"/>
                  <a:gd name="T38" fmla="*/ 0 w 72"/>
                  <a:gd name="T39" fmla="*/ 27 h 71"/>
                  <a:gd name="T40" fmla="*/ 0 w 72"/>
                  <a:gd name="T41" fmla="*/ 19 h 71"/>
                  <a:gd name="T42" fmla="*/ 13 w 72"/>
                  <a:gd name="T43" fmla="*/ 23 h 71"/>
                  <a:gd name="T44" fmla="*/ 17 w 72"/>
                  <a:gd name="T45" fmla="*/ 30 h 71"/>
                  <a:gd name="T46" fmla="*/ 25 w 72"/>
                  <a:gd name="T47" fmla="*/ 49 h 71"/>
                  <a:gd name="T48" fmla="*/ 25 w 72"/>
                  <a:gd name="T49" fmla="*/ 27 h 71"/>
                  <a:gd name="T50" fmla="*/ 30 w 72"/>
                  <a:gd name="T51" fmla="*/ 8 h 71"/>
                  <a:gd name="T52" fmla="*/ 34 w 72"/>
                  <a:gd name="T53" fmla="*/ 0 h 71"/>
                  <a:gd name="T54" fmla="*/ 38 w 72"/>
                  <a:gd name="T55" fmla="*/ 4 h 71"/>
                  <a:gd name="T56" fmla="*/ 38 w 72"/>
                  <a:gd name="T57" fmla="*/ 19 h 71"/>
                  <a:gd name="T58" fmla="*/ 30 w 72"/>
                  <a:gd name="T59" fmla="*/ 30 h 71"/>
                  <a:gd name="T60" fmla="*/ 25 w 72"/>
                  <a:gd name="T61" fmla="*/ 42 h 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 h="71">
                    <a:moveTo>
                      <a:pt x="25" y="42"/>
                    </a:moveTo>
                    <a:lnTo>
                      <a:pt x="42" y="23"/>
                    </a:lnTo>
                    <a:lnTo>
                      <a:pt x="55" y="15"/>
                    </a:lnTo>
                    <a:lnTo>
                      <a:pt x="72" y="15"/>
                    </a:lnTo>
                    <a:lnTo>
                      <a:pt x="63" y="30"/>
                    </a:lnTo>
                    <a:lnTo>
                      <a:pt x="46" y="42"/>
                    </a:lnTo>
                    <a:lnTo>
                      <a:pt x="25" y="42"/>
                    </a:lnTo>
                    <a:lnTo>
                      <a:pt x="38" y="45"/>
                    </a:lnTo>
                    <a:lnTo>
                      <a:pt x="51" y="56"/>
                    </a:lnTo>
                    <a:lnTo>
                      <a:pt x="59" y="71"/>
                    </a:lnTo>
                    <a:lnTo>
                      <a:pt x="42" y="68"/>
                    </a:lnTo>
                    <a:lnTo>
                      <a:pt x="34" y="64"/>
                    </a:lnTo>
                    <a:lnTo>
                      <a:pt x="25" y="42"/>
                    </a:lnTo>
                    <a:lnTo>
                      <a:pt x="17" y="56"/>
                    </a:lnTo>
                    <a:lnTo>
                      <a:pt x="0" y="60"/>
                    </a:lnTo>
                    <a:lnTo>
                      <a:pt x="0" y="53"/>
                    </a:lnTo>
                    <a:lnTo>
                      <a:pt x="9" y="49"/>
                    </a:lnTo>
                    <a:lnTo>
                      <a:pt x="25" y="45"/>
                    </a:lnTo>
                    <a:lnTo>
                      <a:pt x="9" y="34"/>
                    </a:lnTo>
                    <a:lnTo>
                      <a:pt x="0" y="27"/>
                    </a:lnTo>
                    <a:lnTo>
                      <a:pt x="0" y="19"/>
                    </a:lnTo>
                    <a:lnTo>
                      <a:pt x="13" y="23"/>
                    </a:lnTo>
                    <a:lnTo>
                      <a:pt x="17" y="30"/>
                    </a:lnTo>
                    <a:lnTo>
                      <a:pt x="25" y="49"/>
                    </a:lnTo>
                    <a:lnTo>
                      <a:pt x="25" y="27"/>
                    </a:lnTo>
                    <a:lnTo>
                      <a:pt x="30" y="8"/>
                    </a:lnTo>
                    <a:lnTo>
                      <a:pt x="34" y="0"/>
                    </a:lnTo>
                    <a:lnTo>
                      <a:pt x="38" y="4"/>
                    </a:lnTo>
                    <a:lnTo>
                      <a:pt x="38" y="19"/>
                    </a:lnTo>
                    <a:lnTo>
                      <a:pt x="30" y="30"/>
                    </a:lnTo>
                    <a:lnTo>
                      <a:pt x="25" y="42"/>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48" name="Freeform 70"/>
              <p:cNvSpPr>
                <a:spLocks/>
              </p:cNvSpPr>
              <p:nvPr/>
            </p:nvSpPr>
            <p:spPr bwMode="auto">
              <a:xfrm>
                <a:off x="3158" y="3753"/>
                <a:ext cx="774" cy="257"/>
              </a:xfrm>
              <a:custGeom>
                <a:avLst/>
                <a:gdLst>
                  <a:gd name="T0" fmla="*/ 0 w 774"/>
                  <a:gd name="T1" fmla="*/ 0 h 257"/>
                  <a:gd name="T2" fmla="*/ 205 w 774"/>
                  <a:gd name="T3" fmla="*/ 82 h 257"/>
                  <a:gd name="T4" fmla="*/ 418 w 774"/>
                  <a:gd name="T5" fmla="*/ 164 h 257"/>
                  <a:gd name="T6" fmla="*/ 515 w 774"/>
                  <a:gd name="T7" fmla="*/ 197 h 257"/>
                  <a:gd name="T8" fmla="*/ 611 w 774"/>
                  <a:gd name="T9" fmla="*/ 220 h 257"/>
                  <a:gd name="T10" fmla="*/ 699 w 774"/>
                  <a:gd name="T11" fmla="*/ 242 h 257"/>
                  <a:gd name="T12" fmla="*/ 774 w 774"/>
                  <a:gd name="T13" fmla="*/ 250 h 257"/>
                  <a:gd name="T14" fmla="*/ 770 w 774"/>
                  <a:gd name="T15" fmla="*/ 257 h 257"/>
                  <a:gd name="T16" fmla="*/ 728 w 774"/>
                  <a:gd name="T17" fmla="*/ 250 h 257"/>
                  <a:gd name="T18" fmla="*/ 691 w 774"/>
                  <a:gd name="T19" fmla="*/ 242 h 257"/>
                  <a:gd name="T20" fmla="*/ 666 w 774"/>
                  <a:gd name="T21" fmla="*/ 238 h 257"/>
                  <a:gd name="T22" fmla="*/ 640 w 774"/>
                  <a:gd name="T23" fmla="*/ 235 h 257"/>
                  <a:gd name="T24" fmla="*/ 607 w 774"/>
                  <a:gd name="T25" fmla="*/ 227 h 257"/>
                  <a:gd name="T26" fmla="*/ 582 w 774"/>
                  <a:gd name="T27" fmla="*/ 220 h 257"/>
                  <a:gd name="T28" fmla="*/ 368 w 774"/>
                  <a:gd name="T29" fmla="*/ 153 h 257"/>
                  <a:gd name="T30" fmla="*/ 268 w 774"/>
                  <a:gd name="T31" fmla="*/ 115 h 257"/>
                  <a:gd name="T32" fmla="*/ 180 w 774"/>
                  <a:gd name="T33" fmla="*/ 82 h 257"/>
                  <a:gd name="T34" fmla="*/ 104 w 774"/>
                  <a:gd name="T35" fmla="*/ 52 h 257"/>
                  <a:gd name="T36" fmla="*/ 75 w 774"/>
                  <a:gd name="T37" fmla="*/ 37 h 257"/>
                  <a:gd name="T38" fmla="*/ 46 w 774"/>
                  <a:gd name="T39" fmla="*/ 26 h 257"/>
                  <a:gd name="T40" fmla="*/ 25 w 774"/>
                  <a:gd name="T41" fmla="*/ 14 h 257"/>
                  <a:gd name="T42" fmla="*/ 12 w 774"/>
                  <a:gd name="T43" fmla="*/ 7 h 257"/>
                  <a:gd name="T44" fmla="*/ 0 w 774"/>
                  <a:gd name="T45" fmla="*/ 3 h 257"/>
                  <a:gd name="T46" fmla="*/ 0 w 774"/>
                  <a:gd name="T47" fmla="*/ 3 h 257"/>
                  <a:gd name="T48" fmla="*/ 0 w 774"/>
                  <a:gd name="T49" fmla="*/ 0 h 2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74" h="257">
                    <a:moveTo>
                      <a:pt x="0" y="0"/>
                    </a:moveTo>
                    <a:lnTo>
                      <a:pt x="205" y="82"/>
                    </a:lnTo>
                    <a:lnTo>
                      <a:pt x="418" y="164"/>
                    </a:lnTo>
                    <a:lnTo>
                      <a:pt x="515" y="197"/>
                    </a:lnTo>
                    <a:lnTo>
                      <a:pt x="611" y="220"/>
                    </a:lnTo>
                    <a:lnTo>
                      <a:pt x="699" y="242"/>
                    </a:lnTo>
                    <a:lnTo>
                      <a:pt x="774" y="250"/>
                    </a:lnTo>
                    <a:lnTo>
                      <a:pt x="770" y="257"/>
                    </a:lnTo>
                    <a:lnTo>
                      <a:pt x="728" y="250"/>
                    </a:lnTo>
                    <a:lnTo>
                      <a:pt x="691" y="242"/>
                    </a:lnTo>
                    <a:lnTo>
                      <a:pt x="666" y="238"/>
                    </a:lnTo>
                    <a:lnTo>
                      <a:pt x="640" y="235"/>
                    </a:lnTo>
                    <a:lnTo>
                      <a:pt x="607" y="227"/>
                    </a:lnTo>
                    <a:lnTo>
                      <a:pt x="582" y="220"/>
                    </a:lnTo>
                    <a:lnTo>
                      <a:pt x="368" y="153"/>
                    </a:lnTo>
                    <a:lnTo>
                      <a:pt x="268" y="115"/>
                    </a:lnTo>
                    <a:lnTo>
                      <a:pt x="180" y="82"/>
                    </a:lnTo>
                    <a:lnTo>
                      <a:pt x="104" y="52"/>
                    </a:lnTo>
                    <a:lnTo>
                      <a:pt x="75" y="37"/>
                    </a:lnTo>
                    <a:lnTo>
                      <a:pt x="46" y="26"/>
                    </a:lnTo>
                    <a:lnTo>
                      <a:pt x="25" y="14"/>
                    </a:lnTo>
                    <a:lnTo>
                      <a:pt x="12" y="7"/>
                    </a:lnTo>
                    <a:lnTo>
                      <a:pt x="0" y="3"/>
                    </a:lnTo>
                    <a:lnTo>
                      <a:pt x="0" y="0"/>
                    </a:lnTo>
                    <a:close/>
                  </a:path>
                </a:pathLst>
              </a:custGeom>
              <a:solidFill>
                <a:srgbClr val="40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49" name="Freeform 71"/>
              <p:cNvSpPr>
                <a:spLocks/>
              </p:cNvSpPr>
              <p:nvPr/>
            </p:nvSpPr>
            <p:spPr bwMode="auto">
              <a:xfrm>
                <a:off x="3112" y="3708"/>
                <a:ext cx="75" cy="71"/>
              </a:xfrm>
              <a:custGeom>
                <a:avLst/>
                <a:gdLst>
                  <a:gd name="T0" fmla="*/ 33 w 75"/>
                  <a:gd name="T1" fmla="*/ 45 h 71"/>
                  <a:gd name="T2" fmla="*/ 29 w 75"/>
                  <a:gd name="T3" fmla="*/ 22 h 71"/>
                  <a:gd name="T4" fmla="*/ 33 w 75"/>
                  <a:gd name="T5" fmla="*/ 11 h 71"/>
                  <a:gd name="T6" fmla="*/ 42 w 75"/>
                  <a:gd name="T7" fmla="*/ 0 h 71"/>
                  <a:gd name="T8" fmla="*/ 46 w 75"/>
                  <a:gd name="T9" fmla="*/ 18 h 71"/>
                  <a:gd name="T10" fmla="*/ 46 w 75"/>
                  <a:gd name="T11" fmla="*/ 33 h 71"/>
                  <a:gd name="T12" fmla="*/ 33 w 75"/>
                  <a:gd name="T13" fmla="*/ 45 h 71"/>
                  <a:gd name="T14" fmla="*/ 42 w 75"/>
                  <a:gd name="T15" fmla="*/ 41 h 71"/>
                  <a:gd name="T16" fmla="*/ 62 w 75"/>
                  <a:gd name="T17" fmla="*/ 41 h 71"/>
                  <a:gd name="T18" fmla="*/ 75 w 75"/>
                  <a:gd name="T19" fmla="*/ 45 h 71"/>
                  <a:gd name="T20" fmla="*/ 62 w 75"/>
                  <a:gd name="T21" fmla="*/ 52 h 71"/>
                  <a:gd name="T22" fmla="*/ 54 w 75"/>
                  <a:gd name="T23" fmla="*/ 56 h 71"/>
                  <a:gd name="T24" fmla="*/ 33 w 75"/>
                  <a:gd name="T25" fmla="*/ 45 h 71"/>
                  <a:gd name="T26" fmla="*/ 37 w 75"/>
                  <a:gd name="T27" fmla="*/ 59 h 71"/>
                  <a:gd name="T28" fmla="*/ 29 w 75"/>
                  <a:gd name="T29" fmla="*/ 71 h 71"/>
                  <a:gd name="T30" fmla="*/ 25 w 75"/>
                  <a:gd name="T31" fmla="*/ 67 h 71"/>
                  <a:gd name="T32" fmla="*/ 25 w 75"/>
                  <a:gd name="T33" fmla="*/ 59 h 71"/>
                  <a:gd name="T34" fmla="*/ 33 w 75"/>
                  <a:gd name="T35" fmla="*/ 48 h 71"/>
                  <a:gd name="T36" fmla="*/ 16 w 75"/>
                  <a:gd name="T37" fmla="*/ 52 h 71"/>
                  <a:gd name="T38" fmla="*/ 0 w 75"/>
                  <a:gd name="T39" fmla="*/ 45 h 71"/>
                  <a:gd name="T40" fmla="*/ 8 w 75"/>
                  <a:gd name="T41" fmla="*/ 41 h 71"/>
                  <a:gd name="T42" fmla="*/ 16 w 75"/>
                  <a:gd name="T43" fmla="*/ 41 h 71"/>
                  <a:gd name="T44" fmla="*/ 37 w 75"/>
                  <a:gd name="T45" fmla="*/ 48 h 71"/>
                  <a:gd name="T46" fmla="*/ 8 w 75"/>
                  <a:gd name="T47" fmla="*/ 22 h 71"/>
                  <a:gd name="T48" fmla="*/ 12 w 75"/>
                  <a:gd name="T49" fmla="*/ 15 h 71"/>
                  <a:gd name="T50" fmla="*/ 16 w 75"/>
                  <a:gd name="T51" fmla="*/ 15 h 71"/>
                  <a:gd name="T52" fmla="*/ 25 w 75"/>
                  <a:gd name="T53" fmla="*/ 22 h 71"/>
                  <a:gd name="T54" fmla="*/ 29 w 75"/>
                  <a:gd name="T55" fmla="*/ 33 h 71"/>
                  <a:gd name="T56" fmla="*/ 33 w 75"/>
                  <a:gd name="T57" fmla="*/ 45 h 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5" h="71">
                    <a:moveTo>
                      <a:pt x="33" y="45"/>
                    </a:moveTo>
                    <a:lnTo>
                      <a:pt x="29" y="22"/>
                    </a:lnTo>
                    <a:lnTo>
                      <a:pt x="33" y="11"/>
                    </a:lnTo>
                    <a:lnTo>
                      <a:pt x="42" y="0"/>
                    </a:lnTo>
                    <a:lnTo>
                      <a:pt x="46" y="18"/>
                    </a:lnTo>
                    <a:lnTo>
                      <a:pt x="46" y="33"/>
                    </a:lnTo>
                    <a:lnTo>
                      <a:pt x="33" y="45"/>
                    </a:lnTo>
                    <a:lnTo>
                      <a:pt x="42" y="41"/>
                    </a:lnTo>
                    <a:lnTo>
                      <a:pt x="62" y="41"/>
                    </a:lnTo>
                    <a:lnTo>
                      <a:pt x="75" y="45"/>
                    </a:lnTo>
                    <a:lnTo>
                      <a:pt x="62" y="52"/>
                    </a:lnTo>
                    <a:lnTo>
                      <a:pt x="54" y="56"/>
                    </a:lnTo>
                    <a:lnTo>
                      <a:pt x="33" y="45"/>
                    </a:lnTo>
                    <a:lnTo>
                      <a:pt x="37" y="59"/>
                    </a:lnTo>
                    <a:lnTo>
                      <a:pt x="29" y="71"/>
                    </a:lnTo>
                    <a:lnTo>
                      <a:pt x="25" y="67"/>
                    </a:lnTo>
                    <a:lnTo>
                      <a:pt x="25" y="59"/>
                    </a:lnTo>
                    <a:lnTo>
                      <a:pt x="33" y="48"/>
                    </a:lnTo>
                    <a:lnTo>
                      <a:pt x="16" y="52"/>
                    </a:lnTo>
                    <a:lnTo>
                      <a:pt x="0" y="45"/>
                    </a:lnTo>
                    <a:lnTo>
                      <a:pt x="8" y="41"/>
                    </a:lnTo>
                    <a:lnTo>
                      <a:pt x="16" y="41"/>
                    </a:lnTo>
                    <a:lnTo>
                      <a:pt x="37" y="48"/>
                    </a:lnTo>
                    <a:lnTo>
                      <a:pt x="8" y="22"/>
                    </a:lnTo>
                    <a:lnTo>
                      <a:pt x="12" y="15"/>
                    </a:lnTo>
                    <a:lnTo>
                      <a:pt x="16" y="15"/>
                    </a:lnTo>
                    <a:lnTo>
                      <a:pt x="25" y="22"/>
                    </a:lnTo>
                    <a:lnTo>
                      <a:pt x="29" y="33"/>
                    </a:lnTo>
                    <a:lnTo>
                      <a:pt x="33" y="45"/>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50" name="Freeform 72"/>
              <p:cNvSpPr>
                <a:spLocks/>
              </p:cNvSpPr>
              <p:nvPr/>
            </p:nvSpPr>
            <p:spPr bwMode="auto">
              <a:xfrm>
                <a:off x="3183" y="3719"/>
                <a:ext cx="75" cy="71"/>
              </a:xfrm>
              <a:custGeom>
                <a:avLst/>
                <a:gdLst>
                  <a:gd name="T0" fmla="*/ 33 w 75"/>
                  <a:gd name="T1" fmla="*/ 45 h 71"/>
                  <a:gd name="T2" fmla="*/ 29 w 75"/>
                  <a:gd name="T3" fmla="*/ 22 h 71"/>
                  <a:gd name="T4" fmla="*/ 33 w 75"/>
                  <a:gd name="T5" fmla="*/ 11 h 71"/>
                  <a:gd name="T6" fmla="*/ 42 w 75"/>
                  <a:gd name="T7" fmla="*/ 0 h 71"/>
                  <a:gd name="T8" fmla="*/ 46 w 75"/>
                  <a:gd name="T9" fmla="*/ 19 h 71"/>
                  <a:gd name="T10" fmla="*/ 46 w 75"/>
                  <a:gd name="T11" fmla="*/ 34 h 71"/>
                  <a:gd name="T12" fmla="*/ 33 w 75"/>
                  <a:gd name="T13" fmla="*/ 45 h 71"/>
                  <a:gd name="T14" fmla="*/ 42 w 75"/>
                  <a:gd name="T15" fmla="*/ 41 h 71"/>
                  <a:gd name="T16" fmla="*/ 58 w 75"/>
                  <a:gd name="T17" fmla="*/ 37 h 71"/>
                  <a:gd name="T18" fmla="*/ 75 w 75"/>
                  <a:gd name="T19" fmla="*/ 41 h 71"/>
                  <a:gd name="T20" fmla="*/ 63 w 75"/>
                  <a:gd name="T21" fmla="*/ 52 h 71"/>
                  <a:gd name="T22" fmla="*/ 54 w 75"/>
                  <a:gd name="T23" fmla="*/ 52 h 71"/>
                  <a:gd name="T24" fmla="*/ 33 w 75"/>
                  <a:gd name="T25" fmla="*/ 45 h 71"/>
                  <a:gd name="T26" fmla="*/ 38 w 75"/>
                  <a:gd name="T27" fmla="*/ 60 h 71"/>
                  <a:gd name="T28" fmla="*/ 29 w 75"/>
                  <a:gd name="T29" fmla="*/ 71 h 71"/>
                  <a:gd name="T30" fmla="*/ 25 w 75"/>
                  <a:gd name="T31" fmla="*/ 63 h 71"/>
                  <a:gd name="T32" fmla="*/ 25 w 75"/>
                  <a:gd name="T33" fmla="*/ 60 h 71"/>
                  <a:gd name="T34" fmla="*/ 33 w 75"/>
                  <a:gd name="T35" fmla="*/ 48 h 71"/>
                  <a:gd name="T36" fmla="*/ 17 w 75"/>
                  <a:gd name="T37" fmla="*/ 48 h 71"/>
                  <a:gd name="T38" fmla="*/ 0 w 75"/>
                  <a:gd name="T39" fmla="*/ 45 h 71"/>
                  <a:gd name="T40" fmla="*/ 8 w 75"/>
                  <a:gd name="T41" fmla="*/ 41 h 71"/>
                  <a:gd name="T42" fmla="*/ 17 w 75"/>
                  <a:gd name="T43" fmla="*/ 41 h 71"/>
                  <a:gd name="T44" fmla="*/ 38 w 75"/>
                  <a:gd name="T45" fmla="*/ 48 h 71"/>
                  <a:gd name="T46" fmla="*/ 8 w 75"/>
                  <a:gd name="T47" fmla="*/ 22 h 71"/>
                  <a:gd name="T48" fmla="*/ 8 w 75"/>
                  <a:gd name="T49" fmla="*/ 15 h 71"/>
                  <a:gd name="T50" fmla="*/ 12 w 75"/>
                  <a:gd name="T51" fmla="*/ 15 h 71"/>
                  <a:gd name="T52" fmla="*/ 25 w 75"/>
                  <a:gd name="T53" fmla="*/ 22 h 71"/>
                  <a:gd name="T54" fmla="*/ 25 w 75"/>
                  <a:gd name="T55" fmla="*/ 34 h 71"/>
                  <a:gd name="T56" fmla="*/ 33 w 75"/>
                  <a:gd name="T57" fmla="*/ 45 h 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5" h="71">
                    <a:moveTo>
                      <a:pt x="33" y="45"/>
                    </a:moveTo>
                    <a:lnTo>
                      <a:pt x="29" y="22"/>
                    </a:lnTo>
                    <a:lnTo>
                      <a:pt x="33" y="11"/>
                    </a:lnTo>
                    <a:lnTo>
                      <a:pt x="42" y="0"/>
                    </a:lnTo>
                    <a:lnTo>
                      <a:pt x="46" y="19"/>
                    </a:lnTo>
                    <a:lnTo>
                      <a:pt x="46" y="34"/>
                    </a:lnTo>
                    <a:lnTo>
                      <a:pt x="33" y="45"/>
                    </a:lnTo>
                    <a:lnTo>
                      <a:pt x="42" y="41"/>
                    </a:lnTo>
                    <a:lnTo>
                      <a:pt x="58" y="37"/>
                    </a:lnTo>
                    <a:lnTo>
                      <a:pt x="75" y="41"/>
                    </a:lnTo>
                    <a:lnTo>
                      <a:pt x="63" y="52"/>
                    </a:lnTo>
                    <a:lnTo>
                      <a:pt x="54" y="52"/>
                    </a:lnTo>
                    <a:lnTo>
                      <a:pt x="33" y="45"/>
                    </a:lnTo>
                    <a:lnTo>
                      <a:pt x="38" y="60"/>
                    </a:lnTo>
                    <a:lnTo>
                      <a:pt x="29" y="71"/>
                    </a:lnTo>
                    <a:lnTo>
                      <a:pt x="25" y="63"/>
                    </a:lnTo>
                    <a:lnTo>
                      <a:pt x="25" y="60"/>
                    </a:lnTo>
                    <a:lnTo>
                      <a:pt x="33" y="48"/>
                    </a:lnTo>
                    <a:lnTo>
                      <a:pt x="17" y="48"/>
                    </a:lnTo>
                    <a:lnTo>
                      <a:pt x="0" y="45"/>
                    </a:lnTo>
                    <a:lnTo>
                      <a:pt x="8" y="41"/>
                    </a:lnTo>
                    <a:lnTo>
                      <a:pt x="17" y="41"/>
                    </a:lnTo>
                    <a:lnTo>
                      <a:pt x="38" y="48"/>
                    </a:lnTo>
                    <a:lnTo>
                      <a:pt x="8" y="22"/>
                    </a:lnTo>
                    <a:lnTo>
                      <a:pt x="8" y="15"/>
                    </a:lnTo>
                    <a:lnTo>
                      <a:pt x="12" y="15"/>
                    </a:lnTo>
                    <a:lnTo>
                      <a:pt x="25" y="22"/>
                    </a:lnTo>
                    <a:lnTo>
                      <a:pt x="25" y="34"/>
                    </a:lnTo>
                    <a:lnTo>
                      <a:pt x="33" y="45"/>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51" name="Freeform 73"/>
              <p:cNvSpPr>
                <a:spLocks/>
              </p:cNvSpPr>
              <p:nvPr/>
            </p:nvSpPr>
            <p:spPr bwMode="auto">
              <a:xfrm>
                <a:off x="3154" y="3782"/>
                <a:ext cx="67" cy="60"/>
              </a:xfrm>
              <a:custGeom>
                <a:avLst/>
                <a:gdLst>
                  <a:gd name="T0" fmla="*/ 41 w 67"/>
                  <a:gd name="T1" fmla="*/ 34 h 60"/>
                  <a:gd name="T2" fmla="*/ 16 w 67"/>
                  <a:gd name="T3" fmla="*/ 27 h 60"/>
                  <a:gd name="T4" fmla="*/ 8 w 67"/>
                  <a:gd name="T5" fmla="*/ 19 h 60"/>
                  <a:gd name="T6" fmla="*/ 4 w 67"/>
                  <a:gd name="T7" fmla="*/ 8 h 60"/>
                  <a:gd name="T8" fmla="*/ 20 w 67"/>
                  <a:gd name="T9" fmla="*/ 12 h 60"/>
                  <a:gd name="T10" fmla="*/ 37 w 67"/>
                  <a:gd name="T11" fmla="*/ 19 h 60"/>
                  <a:gd name="T12" fmla="*/ 41 w 67"/>
                  <a:gd name="T13" fmla="*/ 34 h 60"/>
                  <a:gd name="T14" fmla="*/ 41 w 67"/>
                  <a:gd name="T15" fmla="*/ 23 h 60"/>
                  <a:gd name="T16" fmla="*/ 46 w 67"/>
                  <a:gd name="T17" fmla="*/ 8 h 60"/>
                  <a:gd name="T18" fmla="*/ 58 w 67"/>
                  <a:gd name="T19" fmla="*/ 0 h 60"/>
                  <a:gd name="T20" fmla="*/ 62 w 67"/>
                  <a:gd name="T21" fmla="*/ 12 h 60"/>
                  <a:gd name="T22" fmla="*/ 62 w 67"/>
                  <a:gd name="T23" fmla="*/ 19 h 60"/>
                  <a:gd name="T24" fmla="*/ 41 w 67"/>
                  <a:gd name="T25" fmla="*/ 34 h 60"/>
                  <a:gd name="T26" fmla="*/ 58 w 67"/>
                  <a:gd name="T27" fmla="*/ 38 h 60"/>
                  <a:gd name="T28" fmla="*/ 67 w 67"/>
                  <a:gd name="T29" fmla="*/ 45 h 60"/>
                  <a:gd name="T30" fmla="*/ 62 w 67"/>
                  <a:gd name="T31" fmla="*/ 49 h 60"/>
                  <a:gd name="T32" fmla="*/ 54 w 67"/>
                  <a:gd name="T33" fmla="*/ 45 h 60"/>
                  <a:gd name="T34" fmla="*/ 46 w 67"/>
                  <a:gd name="T35" fmla="*/ 34 h 60"/>
                  <a:gd name="T36" fmla="*/ 41 w 67"/>
                  <a:gd name="T37" fmla="*/ 49 h 60"/>
                  <a:gd name="T38" fmla="*/ 29 w 67"/>
                  <a:gd name="T39" fmla="*/ 60 h 60"/>
                  <a:gd name="T40" fmla="*/ 29 w 67"/>
                  <a:gd name="T41" fmla="*/ 49 h 60"/>
                  <a:gd name="T42" fmla="*/ 33 w 67"/>
                  <a:gd name="T43" fmla="*/ 45 h 60"/>
                  <a:gd name="T44" fmla="*/ 50 w 67"/>
                  <a:gd name="T45" fmla="*/ 34 h 60"/>
                  <a:gd name="T46" fmla="*/ 8 w 67"/>
                  <a:gd name="T47" fmla="*/ 45 h 60"/>
                  <a:gd name="T48" fmla="*/ 0 w 67"/>
                  <a:gd name="T49" fmla="*/ 38 h 60"/>
                  <a:gd name="T50" fmla="*/ 4 w 67"/>
                  <a:gd name="T51" fmla="*/ 38 h 60"/>
                  <a:gd name="T52" fmla="*/ 16 w 67"/>
                  <a:gd name="T53" fmla="*/ 30 h 60"/>
                  <a:gd name="T54" fmla="*/ 29 w 67"/>
                  <a:gd name="T55" fmla="*/ 34 h 60"/>
                  <a:gd name="T56" fmla="*/ 41 w 67"/>
                  <a:gd name="T57" fmla="*/ 34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7" h="60">
                    <a:moveTo>
                      <a:pt x="41" y="34"/>
                    </a:moveTo>
                    <a:lnTo>
                      <a:pt x="16" y="27"/>
                    </a:lnTo>
                    <a:lnTo>
                      <a:pt x="8" y="19"/>
                    </a:lnTo>
                    <a:lnTo>
                      <a:pt x="4" y="8"/>
                    </a:lnTo>
                    <a:lnTo>
                      <a:pt x="20" y="12"/>
                    </a:lnTo>
                    <a:lnTo>
                      <a:pt x="37" y="19"/>
                    </a:lnTo>
                    <a:lnTo>
                      <a:pt x="41" y="34"/>
                    </a:lnTo>
                    <a:lnTo>
                      <a:pt x="41" y="23"/>
                    </a:lnTo>
                    <a:lnTo>
                      <a:pt x="46" y="8"/>
                    </a:lnTo>
                    <a:lnTo>
                      <a:pt x="58" y="0"/>
                    </a:lnTo>
                    <a:lnTo>
                      <a:pt x="62" y="12"/>
                    </a:lnTo>
                    <a:lnTo>
                      <a:pt x="62" y="19"/>
                    </a:lnTo>
                    <a:lnTo>
                      <a:pt x="41" y="34"/>
                    </a:lnTo>
                    <a:lnTo>
                      <a:pt x="58" y="38"/>
                    </a:lnTo>
                    <a:lnTo>
                      <a:pt x="67" y="45"/>
                    </a:lnTo>
                    <a:lnTo>
                      <a:pt x="62" y="49"/>
                    </a:lnTo>
                    <a:lnTo>
                      <a:pt x="54" y="45"/>
                    </a:lnTo>
                    <a:lnTo>
                      <a:pt x="46" y="34"/>
                    </a:lnTo>
                    <a:lnTo>
                      <a:pt x="41" y="49"/>
                    </a:lnTo>
                    <a:lnTo>
                      <a:pt x="29" y="60"/>
                    </a:lnTo>
                    <a:lnTo>
                      <a:pt x="29" y="49"/>
                    </a:lnTo>
                    <a:lnTo>
                      <a:pt x="33" y="45"/>
                    </a:lnTo>
                    <a:lnTo>
                      <a:pt x="50" y="34"/>
                    </a:lnTo>
                    <a:lnTo>
                      <a:pt x="8" y="45"/>
                    </a:lnTo>
                    <a:lnTo>
                      <a:pt x="0" y="38"/>
                    </a:lnTo>
                    <a:lnTo>
                      <a:pt x="4" y="38"/>
                    </a:lnTo>
                    <a:lnTo>
                      <a:pt x="16" y="30"/>
                    </a:lnTo>
                    <a:lnTo>
                      <a:pt x="29" y="34"/>
                    </a:lnTo>
                    <a:lnTo>
                      <a:pt x="41" y="34"/>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52" name="Freeform 74"/>
              <p:cNvSpPr>
                <a:spLocks/>
              </p:cNvSpPr>
              <p:nvPr/>
            </p:nvSpPr>
            <p:spPr bwMode="auto">
              <a:xfrm>
                <a:off x="3241" y="3756"/>
                <a:ext cx="72" cy="67"/>
              </a:xfrm>
              <a:custGeom>
                <a:avLst/>
                <a:gdLst>
                  <a:gd name="T0" fmla="*/ 26 w 72"/>
                  <a:gd name="T1" fmla="*/ 34 h 67"/>
                  <a:gd name="T2" fmla="*/ 47 w 72"/>
                  <a:gd name="T3" fmla="*/ 23 h 67"/>
                  <a:gd name="T4" fmla="*/ 59 w 72"/>
                  <a:gd name="T5" fmla="*/ 19 h 67"/>
                  <a:gd name="T6" fmla="*/ 72 w 72"/>
                  <a:gd name="T7" fmla="*/ 19 h 67"/>
                  <a:gd name="T8" fmla="*/ 59 w 72"/>
                  <a:gd name="T9" fmla="*/ 34 h 67"/>
                  <a:gd name="T10" fmla="*/ 42 w 72"/>
                  <a:gd name="T11" fmla="*/ 38 h 67"/>
                  <a:gd name="T12" fmla="*/ 26 w 72"/>
                  <a:gd name="T13" fmla="*/ 38 h 67"/>
                  <a:gd name="T14" fmla="*/ 38 w 72"/>
                  <a:gd name="T15" fmla="*/ 41 h 67"/>
                  <a:gd name="T16" fmla="*/ 47 w 72"/>
                  <a:gd name="T17" fmla="*/ 53 h 67"/>
                  <a:gd name="T18" fmla="*/ 51 w 72"/>
                  <a:gd name="T19" fmla="*/ 67 h 67"/>
                  <a:gd name="T20" fmla="*/ 34 w 72"/>
                  <a:gd name="T21" fmla="*/ 64 h 67"/>
                  <a:gd name="T22" fmla="*/ 30 w 72"/>
                  <a:gd name="T23" fmla="*/ 56 h 67"/>
                  <a:gd name="T24" fmla="*/ 26 w 72"/>
                  <a:gd name="T25" fmla="*/ 34 h 67"/>
                  <a:gd name="T26" fmla="*/ 13 w 72"/>
                  <a:gd name="T27" fmla="*/ 45 h 67"/>
                  <a:gd name="T28" fmla="*/ 0 w 72"/>
                  <a:gd name="T29" fmla="*/ 45 h 67"/>
                  <a:gd name="T30" fmla="*/ 5 w 72"/>
                  <a:gd name="T31" fmla="*/ 41 h 67"/>
                  <a:gd name="T32" fmla="*/ 9 w 72"/>
                  <a:gd name="T33" fmla="*/ 38 h 67"/>
                  <a:gd name="T34" fmla="*/ 26 w 72"/>
                  <a:gd name="T35" fmla="*/ 38 h 67"/>
                  <a:gd name="T36" fmla="*/ 13 w 72"/>
                  <a:gd name="T37" fmla="*/ 26 h 67"/>
                  <a:gd name="T38" fmla="*/ 9 w 72"/>
                  <a:gd name="T39" fmla="*/ 19 h 67"/>
                  <a:gd name="T40" fmla="*/ 13 w 72"/>
                  <a:gd name="T41" fmla="*/ 11 h 67"/>
                  <a:gd name="T42" fmla="*/ 21 w 72"/>
                  <a:gd name="T43" fmla="*/ 15 h 67"/>
                  <a:gd name="T44" fmla="*/ 21 w 72"/>
                  <a:gd name="T45" fmla="*/ 23 h 67"/>
                  <a:gd name="T46" fmla="*/ 26 w 72"/>
                  <a:gd name="T47" fmla="*/ 41 h 67"/>
                  <a:gd name="T48" fmla="*/ 30 w 72"/>
                  <a:gd name="T49" fmla="*/ 23 h 67"/>
                  <a:gd name="T50" fmla="*/ 38 w 72"/>
                  <a:gd name="T51" fmla="*/ 4 h 67"/>
                  <a:gd name="T52" fmla="*/ 47 w 72"/>
                  <a:gd name="T53" fmla="*/ 0 h 67"/>
                  <a:gd name="T54" fmla="*/ 51 w 72"/>
                  <a:gd name="T55" fmla="*/ 4 h 67"/>
                  <a:gd name="T56" fmla="*/ 47 w 72"/>
                  <a:gd name="T57" fmla="*/ 15 h 67"/>
                  <a:gd name="T58" fmla="*/ 34 w 72"/>
                  <a:gd name="T59" fmla="*/ 26 h 67"/>
                  <a:gd name="T60" fmla="*/ 26 w 72"/>
                  <a:gd name="T61" fmla="*/ 34 h 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 h="67">
                    <a:moveTo>
                      <a:pt x="26" y="34"/>
                    </a:moveTo>
                    <a:lnTo>
                      <a:pt x="47" y="23"/>
                    </a:lnTo>
                    <a:lnTo>
                      <a:pt x="59" y="19"/>
                    </a:lnTo>
                    <a:lnTo>
                      <a:pt x="72" y="19"/>
                    </a:lnTo>
                    <a:lnTo>
                      <a:pt x="59" y="34"/>
                    </a:lnTo>
                    <a:lnTo>
                      <a:pt x="42" y="38"/>
                    </a:lnTo>
                    <a:lnTo>
                      <a:pt x="26" y="38"/>
                    </a:lnTo>
                    <a:lnTo>
                      <a:pt x="38" y="41"/>
                    </a:lnTo>
                    <a:lnTo>
                      <a:pt x="47" y="53"/>
                    </a:lnTo>
                    <a:lnTo>
                      <a:pt x="51" y="67"/>
                    </a:lnTo>
                    <a:lnTo>
                      <a:pt x="34" y="64"/>
                    </a:lnTo>
                    <a:lnTo>
                      <a:pt x="30" y="56"/>
                    </a:lnTo>
                    <a:lnTo>
                      <a:pt x="26" y="34"/>
                    </a:lnTo>
                    <a:lnTo>
                      <a:pt x="13" y="45"/>
                    </a:lnTo>
                    <a:lnTo>
                      <a:pt x="0" y="45"/>
                    </a:lnTo>
                    <a:lnTo>
                      <a:pt x="5" y="41"/>
                    </a:lnTo>
                    <a:lnTo>
                      <a:pt x="9" y="38"/>
                    </a:lnTo>
                    <a:lnTo>
                      <a:pt x="26" y="38"/>
                    </a:lnTo>
                    <a:lnTo>
                      <a:pt x="13" y="26"/>
                    </a:lnTo>
                    <a:lnTo>
                      <a:pt x="9" y="19"/>
                    </a:lnTo>
                    <a:lnTo>
                      <a:pt x="13" y="11"/>
                    </a:lnTo>
                    <a:lnTo>
                      <a:pt x="21" y="15"/>
                    </a:lnTo>
                    <a:lnTo>
                      <a:pt x="21" y="23"/>
                    </a:lnTo>
                    <a:lnTo>
                      <a:pt x="26" y="41"/>
                    </a:lnTo>
                    <a:lnTo>
                      <a:pt x="30" y="23"/>
                    </a:lnTo>
                    <a:lnTo>
                      <a:pt x="38" y="4"/>
                    </a:lnTo>
                    <a:lnTo>
                      <a:pt x="47" y="0"/>
                    </a:lnTo>
                    <a:lnTo>
                      <a:pt x="51" y="4"/>
                    </a:lnTo>
                    <a:lnTo>
                      <a:pt x="47" y="15"/>
                    </a:lnTo>
                    <a:lnTo>
                      <a:pt x="34" y="26"/>
                    </a:lnTo>
                    <a:lnTo>
                      <a:pt x="26" y="34"/>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53" name="Freeform 75"/>
              <p:cNvSpPr>
                <a:spLocks/>
              </p:cNvSpPr>
              <p:nvPr/>
            </p:nvSpPr>
            <p:spPr bwMode="auto">
              <a:xfrm>
                <a:off x="3308" y="3786"/>
                <a:ext cx="59" cy="71"/>
              </a:xfrm>
              <a:custGeom>
                <a:avLst/>
                <a:gdLst>
                  <a:gd name="T0" fmla="*/ 21 w 59"/>
                  <a:gd name="T1" fmla="*/ 37 h 71"/>
                  <a:gd name="T2" fmla="*/ 38 w 59"/>
                  <a:gd name="T3" fmla="*/ 19 h 71"/>
                  <a:gd name="T4" fmla="*/ 47 w 59"/>
                  <a:gd name="T5" fmla="*/ 15 h 71"/>
                  <a:gd name="T6" fmla="*/ 59 w 59"/>
                  <a:gd name="T7" fmla="*/ 19 h 71"/>
                  <a:gd name="T8" fmla="*/ 55 w 59"/>
                  <a:gd name="T9" fmla="*/ 34 h 71"/>
                  <a:gd name="T10" fmla="*/ 42 w 59"/>
                  <a:gd name="T11" fmla="*/ 37 h 71"/>
                  <a:gd name="T12" fmla="*/ 21 w 59"/>
                  <a:gd name="T13" fmla="*/ 37 h 71"/>
                  <a:gd name="T14" fmla="*/ 34 w 59"/>
                  <a:gd name="T15" fmla="*/ 41 h 71"/>
                  <a:gd name="T16" fmla="*/ 59 w 59"/>
                  <a:gd name="T17" fmla="*/ 71 h 71"/>
                  <a:gd name="T18" fmla="*/ 42 w 59"/>
                  <a:gd name="T19" fmla="*/ 67 h 71"/>
                  <a:gd name="T20" fmla="*/ 34 w 59"/>
                  <a:gd name="T21" fmla="*/ 56 h 71"/>
                  <a:gd name="T22" fmla="*/ 21 w 59"/>
                  <a:gd name="T23" fmla="*/ 37 h 71"/>
                  <a:gd name="T24" fmla="*/ 17 w 59"/>
                  <a:gd name="T25" fmla="*/ 49 h 71"/>
                  <a:gd name="T26" fmla="*/ 5 w 59"/>
                  <a:gd name="T27" fmla="*/ 49 h 71"/>
                  <a:gd name="T28" fmla="*/ 5 w 59"/>
                  <a:gd name="T29" fmla="*/ 41 h 71"/>
                  <a:gd name="T30" fmla="*/ 9 w 59"/>
                  <a:gd name="T31" fmla="*/ 41 h 71"/>
                  <a:gd name="T32" fmla="*/ 21 w 59"/>
                  <a:gd name="T33" fmla="*/ 41 h 71"/>
                  <a:gd name="T34" fmla="*/ 9 w 59"/>
                  <a:gd name="T35" fmla="*/ 26 h 71"/>
                  <a:gd name="T36" fmla="*/ 0 w 59"/>
                  <a:gd name="T37" fmla="*/ 11 h 71"/>
                  <a:gd name="T38" fmla="*/ 9 w 59"/>
                  <a:gd name="T39" fmla="*/ 15 h 71"/>
                  <a:gd name="T40" fmla="*/ 13 w 59"/>
                  <a:gd name="T41" fmla="*/ 23 h 71"/>
                  <a:gd name="T42" fmla="*/ 21 w 59"/>
                  <a:gd name="T43" fmla="*/ 41 h 71"/>
                  <a:gd name="T44" fmla="*/ 21 w 59"/>
                  <a:gd name="T45" fmla="*/ 4 h 71"/>
                  <a:gd name="T46" fmla="*/ 26 w 59"/>
                  <a:gd name="T47" fmla="*/ 0 h 71"/>
                  <a:gd name="T48" fmla="*/ 30 w 59"/>
                  <a:gd name="T49" fmla="*/ 0 h 71"/>
                  <a:gd name="T50" fmla="*/ 34 w 59"/>
                  <a:gd name="T51" fmla="*/ 15 h 71"/>
                  <a:gd name="T52" fmla="*/ 26 w 59"/>
                  <a:gd name="T53" fmla="*/ 26 h 71"/>
                  <a:gd name="T54" fmla="*/ 21 w 59"/>
                  <a:gd name="T55" fmla="*/ 37 h 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9" h="71">
                    <a:moveTo>
                      <a:pt x="21" y="37"/>
                    </a:moveTo>
                    <a:lnTo>
                      <a:pt x="38" y="19"/>
                    </a:lnTo>
                    <a:lnTo>
                      <a:pt x="47" y="15"/>
                    </a:lnTo>
                    <a:lnTo>
                      <a:pt x="59" y="19"/>
                    </a:lnTo>
                    <a:lnTo>
                      <a:pt x="55" y="34"/>
                    </a:lnTo>
                    <a:lnTo>
                      <a:pt x="42" y="37"/>
                    </a:lnTo>
                    <a:lnTo>
                      <a:pt x="21" y="37"/>
                    </a:lnTo>
                    <a:lnTo>
                      <a:pt x="34" y="41"/>
                    </a:lnTo>
                    <a:lnTo>
                      <a:pt x="59" y="71"/>
                    </a:lnTo>
                    <a:lnTo>
                      <a:pt x="42" y="67"/>
                    </a:lnTo>
                    <a:lnTo>
                      <a:pt x="34" y="56"/>
                    </a:lnTo>
                    <a:lnTo>
                      <a:pt x="21" y="37"/>
                    </a:lnTo>
                    <a:lnTo>
                      <a:pt x="17" y="49"/>
                    </a:lnTo>
                    <a:lnTo>
                      <a:pt x="5" y="49"/>
                    </a:lnTo>
                    <a:lnTo>
                      <a:pt x="5" y="41"/>
                    </a:lnTo>
                    <a:lnTo>
                      <a:pt x="9" y="41"/>
                    </a:lnTo>
                    <a:lnTo>
                      <a:pt x="21" y="41"/>
                    </a:lnTo>
                    <a:lnTo>
                      <a:pt x="9" y="26"/>
                    </a:lnTo>
                    <a:lnTo>
                      <a:pt x="0" y="11"/>
                    </a:lnTo>
                    <a:lnTo>
                      <a:pt x="9" y="15"/>
                    </a:lnTo>
                    <a:lnTo>
                      <a:pt x="13" y="23"/>
                    </a:lnTo>
                    <a:lnTo>
                      <a:pt x="21" y="41"/>
                    </a:lnTo>
                    <a:lnTo>
                      <a:pt x="21" y="4"/>
                    </a:lnTo>
                    <a:lnTo>
                      <a:pt x="26" y="0"/>
                    </a:lnTo>
                    <a:lnTo>
                      <a:pt x="30" y="0"/>
                    </a:lnTo>
                    <a:lnTo>
                      <a:pt x="34" y="15"/>
                    </a:lnTo>
                    <a:lnTo>
                      <a:pt x="26" y="26"/>
                    </a:lnTo>
                    <a:lnTo>
                      <a:pt x="21" y="37"/>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54" name="Freeform 76"/>
              <p:cNvSpPr>
                <a:spLocks/>
              </p:cNvSpPr>
              <p:nvPr/>
            </p:nvSpPr>
            <p:spPr bwMode="auto">
              <a:xfrm>
                <a:off x="3321" y="3861"/>
                <a:ext cx="84" cy="56"/>
              </a:xfrm>
              <a:custGeom>
                <a:avLst/>
                <a:gdLst>
                  <a:gd name="T0" fmla="*/ 46 w 84"/>
                  <a:gd name="T1" fmla="*/ 18 h 56"/>
                  <a:gd name="T2" fmla="*/ 59 w 84"/>
                  <a:gd name="T3" fmla="*/ 37 h 56"/>
                  <a:gd name="T4" fmla="*/ 59 w 84"/>
                  <a:gd name="T5" fmla="*/ 45 h 56"/>
                  <a:gd name="T6" fmla="*/ 50 w 84"/>
                  <a:gd name="T7" fmla="*/ 56 h 56"/>
                  <a:gd name="T8" fmla="*/ 38 w 84"/>
                  <a:gd name="T9" fmla="*/ 45 h 56"/>
                  <a:gd name="T10" fmla="*/ 38 w 84"/>
                  <a:gd name="T11" fmla="*/ 33 h 56"/>
                  <a:gd name="T12" fmla="*/ 46 w 84"/>
                  <a:gd name="T13" fmla="*/ 18 h 56"/>
                  <a:gd name="T14" fmla="*/ 38 w 84"/>
                  <a:gd name="T15" fmla="*/ 26 h 56"/>
                  <a:gd name="T16" fmla="*/ 17 w 84"/>
                  <a:gd name="T17" fmla="*/ 33 h 56"/>
                  <a:gd name="T18" fmla="*/ 0 w 84"/>
                  <a:gd name="T19" fmla="*/ 37 h 56"/>
                  <a:gd name="T20" fmla="*/ 8 w 84"/>
                  <a:gd name="T21" fmla="*/ 26 h 56"/>
                  <a:gd name="T22" fmla="*/ 21 w 84"/>
                  <a:gd name="T23" fmla="*/ 18 h 56"/>
                  <a:gd name="T24" fmla="*/ 46 w 84"/>
                  <a:gd name="T25" fmla="*/ 18 h 56"/>
                  <a:gd name="T26" fmla="*/ 38 w 84"/>
                  <a:gd name="T27" fmla="*/ 11 h 56"/>
                  <a:gd name="T28" fmla="*/ 38 w 84"/>
                  <a:gd name="T29" fmla="*/ 0 h 56"/>
                  <a:gd name="T30" fmla="*/ 46 w 84"/>
                  <a:gd name="T31" fmla="*/ 0 h 56"/>
                  <a:gd name="T32" fmla="*/ 50 w 84"/>
                  <a:gd name="T33" fmla="*/ 7 h 56"/>
                  <a:gd name="T34" fmla="*/ 42 w 84"/>
                  <a:gd name="T35" fmla="*/ 18 h 56"/>
                  <a:gd name="T36" fmla="*/ 63 w 84"/>
                  <a:gd name="T37" fmla="*/ 11 h 56"/>
                  <a:gd name="T38" fmla="*/ 84 w 84"/>
                  <a:gd name="T39" fmla="*/ 11 h 56"/>
                  <a:gd name="T40" fmla="*/ 75 w 84"/>
                  <a:gd name="T41" fmla="*/ 15 h 56"/>
                  <a:gd name="T42" fmla="*/ 63 w 84"/>
                  <a:gd name="T43" fmla="*/ 18 h 56"/>
                  <a:gd name="T44" fmla="*/ 42 w 84"/>
                  <a:gd name="T45" fmla="*/ 18 h 56"/>
                  <a:gd name="T46" fmla="*/ 84 w 84"/>
                  <a:gd name="T47" fmla="*/ 30 h 56"/>
                  <a:gd name="T48" fmla="*/ 84 w 84"/>
                  <a:gd name="T49" fmla="*/ 33 h 56"/>
                  <a:gd name="T50" fmla="*/ 80 w 84"/>
                  <a:gd name="T51" fmla="*/ 37 h 56"/>
                  <a:gd name="T52" fmla="*/ 67 w 84"/>
                  <a:gd name="T53" fmla="*/ 33 h 56"/>
                  <a:gd name="T54" fmla="*/ 54 w 84"/>
                  <a:gd name="T55" fmla="*/ 26 h 56"/>
                  <a:gd name="T56" fmla="*/ 46 w 84"/>
                  <a:gd name="T57" fmla="*/ 18 h 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56">
                    <a:moveTo>
                      <a:pt x="46" y="18"/>
                    </a:moveTo>
                    <a:lnTo>
                      <a:pt x="59" y="37"/>
                    </a:lnTo>
                    <a:lnTo>
                      <a:pt x="59" y="45"/>
                    </a:lnTo>
                    <a:lnTo>
                      <a:pt x="50" y="56"/>
                    </a:lnTo>
                    <a:lnTo>
                      <a:pt x="38" y="45"/>
                    </a:lnTo>
                    <a:lnTo>
                      <a:pt x="38" y="33"/>
                    </a:lnTo>
                    <a:lnTo>
                      <a:pt x="46" y="18"/>
                    </a:lnTo>
                    <a:lnTo>
                      <a:pt x="38" y="26"/>
                    </a:lnTo>
                    <a:lnTo>
                      <a:pt x="17" y="33"/>
                    </a:lnTo>
                    <a:lnTo>
                      <a:pt x="0" y="37"/>
                    </a:lnTo>
                    <a:lnTo>
                      <a:pt x="8" y="26"/>
                    </a:lnTo>
                    <a:lnTo>
                      <a:pt x="21" y="18"/>
                    </a:lnTo>
                    <a:lnTo>
                      <a:pt x="46" y="18"/>
                    </a:lnTo>
                    <a:lnTo>
                      <a:pt x="38" y="11"/>
                    </a:lnTo>
                    <a:lnTo>
                      <a:pt x="38" y="0"/>
                    </a:lnTo>
                    <a:lnTo>
                      <a:pt x="46" y="0"/>
                    </a:lnTo>
                    <a:lnTo>
                      <a:pt x="50" y="7"/>
                    </a:lnTo>
                    <a:lnTo>
                      <a:pt x="42" y="18"/>
                    </a:lnTo>
                    <a:lnTo>
                      <a:pt x="63" y="11"/>
                    </a:lnTo>
                    <a:lnTo>
                      <a:pt x="84" y="11"/>
                    </a:lnTo>
                    <a:lnTo>
                      <a:pt x="75" y="15"/>
                    </a:lnTo>
                    <a:lnTo>
                      <a:pt x="63" y="18"/>
                    </a:lnTo>
                    <a:lnTo>
                      <a:pt x="42" y="18"/>
                    </a:lnTo>
                    <a:lnTo>
                      <a:pt x="84" y="30"/>
                    </a:lnTo>
                    <a:lnTo>
                      <a:pt x="84" y="33"/>
                    </a:lnTo>
                    <a:lnTo>
                      <a:pt x="80" y="37"/>
                    </a:lnTo>
                    <a:lnTo>
                      <a:pt x="67" y="33"/>
                    </a:lnTo>
                    <a:lnTo>
                      <a:pt x="54" y="26"/>
                    </a:lnTo>
                    <a:lnTo>
                      <a:pt x="46" y="18"/>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55" name="Freeform 77"/>
              <p:cNvSpPr>
                <a:spLocks/>
              </p:cNvSpPr>
              <p:nvPr/>
            </p:nvSpPr>
            <p:spPr bwMode="auto">
              <a:xfrm>
                <a:off x="3355" y="3760"/>
                <a:ext cx="67" cy="60"/>
              </a:xfrm>
              <a:custGeom>
                <a:avLst/>
                <a:gdLst>
                  <a:gd name="T0" fmla="*/ 67 w 67"/>
                  <a:gd name="T1" fmla="*/ 34 h 60"/>
                  <a:gd name="T2" fmla="*/ 58 w 67"/>
                  <a:gd name="T3" fmla="*/ 45 h 60"/>
                  <a:gd name="T4" fmla="*/ 54 w 67"/>
                  <a:gd name="T5" fmla="*/ 49 h 60"/>
                  <a:gd name="T6" fmla="*/ 46 w 67"/>
                  <a:gd name="T7" fmla="*/ 45 h 60"/>
                  <a:gd name="T8" fmla="*/ 33 w 67"/>
                  <a:gd name="T9" fmla="*/ 37 h 60"/>
                  <a:gd name="T10" fmla="*/ 37 w 67"/>
                  <a:gd name="T11" fmla="*/ 49 h 60"/>
                  <a:gd name="T12" fmla="*/ 29 w 67"/>
                  <a:gd name="T13" fmla="*/ 60 h 60"/>
                  <a:gd name="T14" fmla="*/ 25 w 67"/>
                  <a:gd name="T15" fmla="*/ 56 h 60"/>
                  <a:gd name="T16" fmla="*/ 25 w 67"/>
                  <a:gd name="T17" fmla="*/ 49 h 60"/>
                  <a:gd name="T18" fmla="*/ 33 w 67"/>
                  <a:gd name="T19" fmla="*/ 37 h 60"/>
                  <a:gd name="T20" fmla="*/ 16 w 67"/>
                  <a:gd name="T21" fmla="*/ 41 h 60"/>
                  <a:gd name="T22" fmla="*/ 0 w 67"/>
                  <a:gd name="T23" fmla="*/ 34 h 60"/>
                  <a:gd name="T24" fmla="*/ 8 w 67"/>
                  <a:gd name="T25" fmla="*/ 26 h 60"/>
                  <a:gd name="T26" fmla="*/ 16 w 67"/>
                  <a:gd name="T27" fmla="*/ 30 h 60"/>
                  <a:gd name="T28" fmla="*/ 29 w 67"/>
                  <a:gd name="T29" fmla="*/ 37 h 60"/>
                  <a:gd name="T30" fmla="*/ 8 w 67"/>
                  <a:gd name="T31" fmla="*/ 11 h 60"/>
                  <a:gd name="T32" fmla="*/ 8 w 67"/>
                  <a:gd name="T33" fmla="*/ 4 h 60"/>
                  <a:gd name="T34" fmla="*/ 16 w 67"/>
                  <a:gd name="T35" fmla="*/ 4 h 60"/>
                  <a:gd name="T36" fmla="*/ 25 w 67"/>
                  <a:gd name="T37" fmla="*/ 11 h 60"/>
                  <a:gd name="T38" fmla="*/ 25 w 67"/>
                  <a:gd name="T39" fmla="*/ 22 h 60"/>
                  <a:gd name="T40" fmla="*/ 29 w 67"/>
                  <a:gd name="T41" fmla="*/ 34 h 60"/>
                  <a:gd name="T42" fmla="*/ 29 w 67"/>
                  <a:gd name="T43" fmla="*/ 15 h 60"/>
                  <a:gd name="T44" fmla="*/ 33 w 67"/>
                  <a:gd name="T45" fmla="*/ 7 h 60"/>
                  <a:gd name="T46" fmla="*/ 46 w 67"/>
                  <a:gd name="T47" fmla="*/ 0 h 60"/>
                  <a:gd name="T48" fmla="*/ 46 w 67"/>
                  <a:gd name="T49" fmla="*/ 0 h 60"/>
                  <a:gd name="T50" fmla="*/ 46 w 67"/>
                  <a:gd name="T51" fmla="*/ 7 h 60"/>
                  <a:gd name="T52" fmla="*/ 50 w 67"/>
                  <a:gd name="T53" fmla="*/ 15 h 60"/>
                  <a:gd name="T54" fmla="*/ 46 w 67"/>
                  <a:gd name="T55" fmla="*/ 26 h 60"/>
                  <a:gd name="T56" fmla="*/ 37 w 67"/>
                  <a:gd name="T57" fmla="*/ 34 h 60"/>
                  <a:gd name="T58" fmla="*/ 37 w 67"/>
                  <a:gd name="T59" fmla="*/ 37 h 60"/>
                  <a:gd name="T60" fmla="*/ 54 w 67"/>
                  <a:gd name="T61" fmla="*/ 30 h 60"/>
                  <a:gd name="T62" fmla="*/ 62 w 67"/>
                  <a:gd name="T63" fmla="*/ 30 h 60"/>
                  <a:gd name="T64" fmla="*/ 67 w 67"/>
                  <a:gd name="T65" fmla="*/ 30 h 60"/>
                  <a:gd name="T66" fmla="*/ 67 w 67"/>
                  <a:gd name="T67" fmla="*/ 34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7" h="60">
                    <a:moveTo>
                      <a:pt x="67" y="34"/>
                    </a:moveTo>
                    <a:lnTo>
                      <a:pt x="58" y="45"/>
                    </a:lnTo>
                    <a:lnTo>
                      <a:pt x="54" y="49"/>
                    </a:lnTo>
                    <a:lnTo>
                      <a:pt x="46" y="45"/>
                    </a:lnTo>
                    <a:lnTo>
                      <a:pt x="33" y="37"/>
                    </a:lnTo>
                    <a:lnTo>
                      <a:pt x="37" y="49"/>
                    </a:lnTo>
                    <a:lnTo>
                      <a:pt x="29" y="60"/>
                    </a:lnTo>
                    <a:lnTo>
                      <a:pt x="25" y="56"/>
                    </a:lnTo>
                    <a:lnTo>
                      <a:pt x="25" y="49"/>
                    </a:lnTo>
                    <a:lnTo>
                      <a:pt x="33" y="37"/>
                    </a:lnTo>
                    <a:lnTo>
                      <a:pt x="16" y="41"/>
                    </a:lnTo>
                    <a:lnTo>
                      <a:pt x="0" y="34"/>
                    </a:lnTo>
                    <a:lnTo>
                      <a:pt x="8" y="26"/>
                    </a:lnTo>
                    <a:lnTo>
                      <a:pt x="16" y="30"/>
                    </a:lnTo>
                    <a:lnTo>
                      <a:pt x="29" y="37"/>
                    </a:lnTo>
                    <a:lnTo>
                      <a:pt x="8" y="11"/>
                    </a:lnTo>
                    <a:lnTo>
                      <a:pt x="8" y="4"/>
                    </a:lnTo>
                    <a:lnTo>
                      <a:pt x="16" y="4"/>
                    </a:lnTo>
                    <a:lnTo>
                      <a:pt x="25" y="11"/>
                    </a:lnTo>
                    <a:lnTo>
                      <a:pt x="25" y="22"/>
                    </a:lnTo>
                    <a:lnTo>
                      <a:pt x="29" y="34"/>
                    </a:lnTo>
                    <a:lnTo>
                      <a:pt x="29" y="15"/>
                    </a:lnTo>
                    <a:lnTo>
                      <a:pt x="33" y="7"/>
                    </a:lnTo>
                    <a:lnTo>
                      <a:pt x="46" y="0"/>
                    </a:lnTo>
                    <a:lnTo>
                      <a:pt x="46" y="7"/>
                    </a:lnTo>
                    <a:lnTo>
                      <a:pt x="50" y="15"/>
                    </a:lnTo>
                    <a:lnTo>
                      <a:pt x="46" y="26"/>
                    </a:lnTo>
                    <a:lnTo>
                      <a:pt x="37" y="34"/>
                    </a:lnTo>
                    <a:lnTo>
                      <a:pt x="37" y="37"/>
                    </a:lnTo>
                    <a:lnTo>
                      <a:pt x="54" y="30"/>
                    </a:lnTo>
                    <a:lnTo>
                      <a:pt x="62" y="30"/>
                    </a:lnTo>
                    <a:lnTo>
                      <a:pt x="67" y="30"/>
                    </a:lnTo>
                    <a:lnTo>
                      <a:pt x="67" y="34"/>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56" name="Freeform 78"/>
              <p:cNvSpPr>
                <a:spLocks/>
              </p:cNvSpPr>
              <p:nvPr/>
            </p:nvSpPr>
            <p:spPr bwMode="auto">
              <a:xfrm>
                <a:off x="3367" y="3809"/>
                <a:ext cx="75" cy="67"/>
              </a:xfrm>
              <a:custGeom>
                <a:avLst/>
                <a:gdLst>
                  <a:gd name="T0" fmla="*/ 42 w 75"/>
                  <a:gd name="T1" fmla="*/ 0 h 67"/>
                  <a:gd name="T2" fmla="*/ 34 w 75"/>
                  <a:gd name="T3" fmla="*/ 11 h 67"/>
                  <a:gd name="T4" fmla="*/ 29 w 75"/>
                  <a:gd name="T5" fmla="*/ 18 h 67"/>
                  <a:gd name="T6" fmla="*/ 34 w 75"/>
                  <a:gd name="T7" fmla="*/ 41 h 67"/>
                  <a:gd name="T8" fmla="*/ 29 w 75"/>
                  <a:gd name="T9" fmla="*/ 29 h 67"/>
                  <a:gd name="T10" fmla="*/ 25 w 75"/>
                  <a:gd name="T11" fmla="*/ 14 h 67"/>
                  <a:gd name="T12" fmla="*/ 13 w 75"/>
                  <a:gd name="T13" fmla="*/ 7 h 67"/>
                  <a:gd name="T14" fmla="*/ 8 w 75"/>
                  <a:gd name="T15" fmla="*/ 7 h 67"/>
                  <a:gd name="T16" fmla="*/ 8 w 75"/>
                  <a:gd name="T17" fmla="*/ 14 h 67"/>
                  <a:gd name="T18" fmla="*/ 38 w 75"/>
                  <a:gd name="T19" fmla="*/ 44 h 67"/>
                  <a:gd name="T20" fmla="*/ 17 w 75"/>
                  <a:gd name="T21" fmla="*/ 37 h 67"/>
                  <a:gd name="T22" fmla="*/ 8 w 75"/>
                  <a:gd name="T23" fmla="*/ 33 h 67"/>
                  <a:gd name="T24" fmla="*/ 0 w 75"/>
                  <a:gd name="T25" fmla="*/ 37 h 67"/>
                  <a:gd name="T26" fmla="*/ 17 w 75"/>
                  <a:gd name="T27" fmla="*/ 44 h 67"/>
                  <a:gd name="T28" fmla="*/ 34 w 75"/>
                  <a:gd name="T29" fmla="*/ 44 h 67"/>
                  <a:gd name="T30" fmla="*/ 29 w 75"/>
                  <a:gd name="T31" fmla="*/ 56 h 67"/>
                  <a:gd name="T32" fmla="*/ 29 w 75"/>
                  <a:gd name="T33" fmla="*/ 59 h 67"/>
                  <a:gd name="T34" fmla="*/ 34 w 75"/>
                  <a:gd name="T35" fmla="*/ 67 h 67"/>
                  <a:gd name="T36" fmla="*/ 38 w 75"/>
                  <a:gd name="T37" fmla="*/ 52 h 67"/>
                  <a:gd name="T38" fmla="*/ 34 w 75"/>
                  <a:gd name="T39" fmla="*/ 41 h 67"/>
                  <a:gd name="T40" fmla="*/ 55 w 75"/>
                  <a:gd name="T41" fmla="*/ 48 h 67"/>
                  <a:gd name="T42" fmla="*/ 63 w 75"/>
                  <a:gd name="T43" fmla="*/ 48 h 67"/>
                  <a:gd name="T44" fmla="*/ 75 w 75"/>
                  <a:gd name="T45" fmla="*/ 41 h 67"/>
                  <a:gd name="T46" fmla="*/ 75 w 75"/>
                  <a:gd name="T47" fmla="*/ 37 h 67"/>
                  <a:gd name="T48" fmla="*/ 63 w 75"/>
                  <a:gd name="T49" fmla="*/ 37 h 67"/>
                  <a:gd name="T50" fmla="*/ 46 w 75"/>
                  <a:gd name="T51" fmla="*/ 37 h 67"/>
                  <a:gd name="T52" fmla="*/ 34 w 75"/>
                  <a:gd name="T53" fmla="*/ 41 h 67"/>
                  <a:gd name="T54" fmla="*/ 46 w 75"/>
                  <a:gd name="T55" fmla="*/ 29 h 67"/>
                  <a:gd name="T56" fmla="*/ 50 w 75"/>
                  <a:gd name="T57" fmla="*/ 11 h 67"/>
                  <a:gd name="T58" fmla="*/ 42 w 75"/>
                  <a:gd name="T59" fmla="*/ 0 h 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5" h="67">
                    <a:moveTo>
                      <a:pt x="42" y="0"/>
                    </a:moveTo>
                    <a:lnTo>
                      <a:pt x="34" y="11"/>
                    </a:lnTo>
                    <a:lnTo>
                      <a:pt x="29" y="18"/>
                    </a:lnTo>
                    <a:lnTo>
                      <a:pt x="34" y="41"/>
                    </a:lnTo>
                    <a:lnTo>
                      <a:pt x="29" y="29"/>
                    </a:lnTo>
                    <a:lnTo>
                      <a:pt x="25" y="14"/>
                    </a:lnTo>
                    <a:lnTo>
                      <a:pt x="13" y="7"/>
                    </a:lnTo>
                    <a:lnTo>
                      <a:pt x="8" y="7"/>
                    </a:lnTo>
                    <a:lnTo>
                      <a:pt x="8" y="14"/>
                    </a:lnTo>
                    <a:lnTo>
                      <a:pt x="38" y="44"/>
                    </a:lnTo>
                    <a:lnTo>
                      <a:pt x="17" y="37"/>
                    </a:lnTo>
                    <a:lnTo>
                      <a:pt x="8" y="33"/>
                    </a:lnTo>
                    <a:lnTo>
                      <a:pt x="0" y="37"/>
                    </a:lnTo>
                    <a:lnTo>
                      <a:pt x="17" y="44"/>
                    </a:lnTo>
                    <a:lnTo>
                      <a:pt x="34" y="44"/>
                    </a:lnTo>
                    <a:lnTo>
                      <a:pt x="29" y="56"/>
                    </a:lnTo>
                    <a:lnTo>
                      <a:pt x="29" y="59"/>
                    </a:lnTo>
                    <a:lnTo>
                      <a:pt x="34" y="67"/>
                    </a:lnTo>
                    <a:lnTo>
                      <a:pt x="38" y="52"/>
                    </a:lnTo>
                    <a:lnTo>
                      <a:pt x="34" y="41"/>
                    </a:lnTo>
                    <a:lnTo>
                      <a:pt x="55" y="48"/>
                    </a:lnTo>
                    <a:lnTo>
                      <a:pt x="63" y="48"/>
                    </a:lnTo>
                    <a:lnTo>
                      <a:pt x="75" y="41"/>
                    </a:lnTo>
                    <a:lnTo>
                      <a:pt x="75" y="37"/>
                    </a:lnTo>
                    <a:lnTo>
                      <a:pt x="63" y="37"/>
                    </a:lnTo>
                    <a:lnTo>
                      <a:pt x="46" y="37"/>
                    </a:lnTo>
                    <a:lnTo>
                      <a:pt x="34" y="41"/>
                    </a:lnTo>
                    <a:lnTo>
                      <a:pt x="46" y="29"/>
                    </a:lnTo>
                    <a:lnTo>
                      <a:pt x="50" y="11"/>
                    </a:lnTo>
                    <a:lnTo>
                      <a:pt x="42" y="0"/>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57" name="Freeform 79"/>
              <p:cNvSpPr>
                <a:spLocks/>
              </p:cNvSpPr>
              <p:nvPr/>
            </p:nvSpPr>
            <p:spPr bwMode="auto">
              <a:xfrm>
                <a:off x="3409" y="3857"/>
                <a:ext cx="38" cy="78"/>
              </a:xfrm>
              <a:custGeom>
                <a:avLst/>
                <a:gdLst>
                  <a:gd name="T0" fmla="*/ 17 w 38"/>
                  <a:gd name="T1" fmla="*/ 0 h 78"/>
                  <a:gd name="T2" fmla="*/ 17 w 38"/>
                  <a:gd name="T3" fmla="*/ 19 h 78"/>
                  <a:gd name="T4" fmla="*/ 21 w 38"/>
                  <a:gd name="T5" fmla="*/ 37 h 78"/>
                  <a:gd name="T6" fmla="*/ 13 w 38"/>
                  <a:gd name="T7" fmla="*/ 30 h 78"/>
                  <a:gd name="T8" fmla="*/ 4 w 38"/>
                  <a:gd name="T9" fmla="*/ 30 h 78"/>
                  <a:gd name="T10" fmla="*/ 0 w 38"/>
                  <a:gd name="T11" fmla="*/ 34 h 78"/>
                  <a:gd name="T12" fmla="*/ 0 w 38"/>
                  <a:gd name="T13" fmla="*/ 37 h 78"/>
                  <a:gd name="T14" fmla="*/ 8 w 38"/>
                  <a:gd name="T15" fmla="*/ 41 h 78"/>
                  <a:gd name="T16" fmla="*/ 17 w 38"/>
                  <a:gd name="T17" fmla="*/ 41 h 78"/>
                  <a:gd name="T18" fmla="*/ 25 w 38"/>
                  <a:gd name="T19" fmla="*/ 34 h 78"/>
                  <a:gd name="T20" fmla="*/ 21 w 38"/>
                  <a:gd name="T21" fmla="*/ 56 h 78"/>
                  <a:gd name="T22" fmla="*/ 25 w 38"/>
                  <a:gd name="T23" fmla="*/ 67 h 78"/>
                  <a:gd name="T24" fmla="*/ 38 w 38"/>
                  <a:gd name="T25" fmla="*/ 78 h 78"/>
                  <a:gd name="T26" fmla="*/ 17 w 38"/>
                  <a:gd name="T27" fmla="*/ 0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 h="78">
                    <a:moveTo>
                      <a:pt x="17" y="0"/>
                    </a:moveTo>
                    <a:lnTo>
                      <a:pt x="17" y="19"/>
                    </a:lnTo>
                    <a:lnTo>
                      <a:pt x="21" y="37"/>
                    </a:lnTo>
                    <a:lnTo>
                      <a:pt x="13" y="30"/>
                    </a:lnTo>
                    <a:lnTo>
                      <a:pt x="4" y="30"/>
                    </a:lnTo>
                    <a:lnTo>
                      <a:pt x="0" y="34"/>
                    </a:lnTo>
                    <a:lnTo>
                      <a:pt x="0" y="37"/>
                    </a:lnTo>
                    <a:lnTo>
                      <a:pt x="8" y="41"/>
                    </a:lnTo>
                    <a:lnTo>
                      <a:pt x="17" y="41"/>
                    </a:lnTo>
                    <a:lnTo>
                      <a:pt x="25" y="34"/>
                    </a:lnTo>
                    <a:lnTo>
                      <a:pt x="21" y="56"/>
                    </a:lnTo>
                    <a:lnTo>
                      <a:pt x="25" y="67"/>
                    </a:lnTo>
                    <a:lnTo>
                      <a:pt x="38" y="78"/>
                    </a:lnTo>
                    <a:lnTo>
                      <a:pt x="17" y="0"/>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58" name="Freeform 80"/>
              <p:cNvSpPr>
                <a:spLocks/>
              </p:cNvSpPr>
              <p:nvPr/>
            </p:nvSpPr>
            <p:spPr bwMode="auto">
              <a:xfrm>
                <a:off x="3409" y="3857"/>
                <a:ext cx="38" cy="78"/>
              </a:xfrm>
              <a:custGeom>
                <a:avLst/>
                <a:gdLst>
                  <a:gd name="T0" fmla="*/ 17 w 38"/>
                  <a:gd name="T1" fmla="*/ 0 h 78"/>
                  <a:gd name="T2" fmla="*/ 17 w 38"/>
                  <a:gd name="T3" fmla="*/ 19 h 78"/>
                  <a:gd name="T4" fmla="*/ 21 w 38"/>
                  <a:gd name="T5" fmla="*/ 37 h 78"/>
                  <a:gd name="T6" fmla="*/ 13 w 38"/>
                  <a:gd name="T7" fmla="*/ 30 h 78"/>
                  <a:gd name="T8" fmla="*/ 4 w 38"/>
                  <a:gd name="T9" fmla="*/ 30 h 78"/>
                  <a:gd name="T10" fmla="*/ 0 w 38"/>
                  <a:gd name="T11" fmla="*/ 34 h 78"/>
                  <a:gd name="T12" fmla="*/ 0 w 38"/>
                  <a:gd name="T13" fmla="*/ 37 h 78"/>
                  <a:gd name="T14" fmla="*/ 8 w 38"/>
                  <a:gd name="T15" fmla="*/ 41 h 78"/>
                  <a:gd name="T16" fmla="*/ 17 w 38"/>
                  <a:gd name="T17" fmla="*/ 41 h 78"/>
                  <a:gd name="T18" fmla="*/ 25 w 38"/>
                  <a:gd name="T19" fmla="*/ 34 h 78"/>
                  <a:gd name="T20" fmla="*/ 21 w 38"/>
                  <a:gd name="T21" fmla="*/ 56 h 78"/>
                  <a:gd name="T22" fmla="*/ 25 w 38"/>
                  <a:gd name="T23" fmla="*/ 67 h 78"/>
                  <a:gd name="T24" fmla="*/ 38 w 38"/>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 h="78">
                    <a:moveTo>
                      <a:pt x="17" y="0"/>
                    </a:moveTo>
                    <a:lnTo>
                      <a:pt x="17" y="19"/>
                    </a:lnTo>
                    <a:lnTo>
                      <a:pt x="21" y="37"/>
                    </a:lnTo>
                    <a:lnTo>
                      <a:pt x="13" y="30"/>
                    </a:lnTo>
                    <a:lnTo>
                      <a:pt x="4" y="30"/>
                    </a:lnTo>
                    <a:lnTo>
                      <a:pt x="0" y="34"/>
                    </a:lnTo>
                    <a:lnTo>
                      <a:pt x="0" y="37"/>
                    </a:lnTo>
                    <a:lnTo>
                      <a:pt x="8" y="41"/>
                    </a:lnTo>
                    <a:lnTo>
                      <a:pt x="17" y="41"/>
                    </a:lnTo>
                    <a:lnTo>
                      <a:pt x="25" y="34"/>
                    </a:lnTo>
                    <a:lnTo>
                      <a:pt x="21" y="56"/>
                    </a:lnTo>
                    <a:lnTo>
                      <a:pt x="25" y="67"/>
                    </a:lnTo>
                    <a:lnTo>
                      <a:pt x="38" y="78"/>
                    </a:lnTo>
                  </a:path>
                </a:pathLst>
              </a:custGeom>
              <a:noFill/>
              <a:ln w="0">
                <a:solidFill>
                  <a:srgbClr val="8091C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59" name="Freeform 81"/>
              <p:cNvSpPr>
                <a:spLocks/>
              </p:cNvSpPr>
              <p:nvPr/>
            </p:nvSpPr>
            <p:spPr bwMode="auto">
              <a:xfrm>
                <a:off x="3426" y="3857"/>
                <a:ext cx="42" cy="78"/>
              </a:xfrm>
              <a:custGeom>
                <a:avLst/>
                <a:gdLst>
                  <a:gd name="T0" fmla="*/ 21 w 42"/>
                  <a:gd name="T1" fmla="*/ 78 h 78"/>
                  <a:gd name="T2" fmla="*/ 21 w 42"/>
                  <a:gd name="T3" fmla="*/ 60 h 78"/>
                  <a:gd name="T4" fmla="*/ 16 w 42"/>
                  <a:gd name="T5" fmla="*/ 41 h 78"/>
                  <a:gd name="T6" fmla="*/ 8 w 42"/>
                  <a:gd name="T7" fmla="*/ 34 h 78"/>
                  <a:gd name="T8" fmla="*/ 21 w 42"/>
                  <a:gd name="T9" fmla="*/ 41 h 78"/>
                  <a:gd name="T10" fmla="*/ 37 w 42"/>
                  <a:gd name="T11" fmla="*/ 41 h 78"/>
                  <a:gd name="T12" fmla="*/ 42 w 42"/>
                  <a:gd name="T13" fmla="*/ 41 h 78"/>
                  <a:gd name="T14" fmla="*/ 29 w 42"/>
                  <a:gd name="T15" fmla="*/ 30 h 78"/>
                  <a:gd name="T16" fmla="*/ 25 w 42"/>
                  <a:gd name="T17" fmla="*/ 30 h 78"/>
                  <a:gd name="T18" fmla="*/ 8 w 42"/>
                  <a:gd name="T19" fmla="*/ 34 h 78"/>
                  <a:gd name="T20" fmla="*/ 16 w 42"/>
                  <a:gd name="T21" fmla="*/ 22 h 78"/>
                  <a:gd name="T22" fmla="*/ 29 w 42"/>
                  <a:gd name="T23" fmla="*/ 19 h 78"/>
                  <a:gd name="T24" fmla="*/ 33 w 42"/>
                  <a:gd name="T25" fmla="*/ 4 h 78"/>
                  <a:gd name="T26" fmla="*/ 29 w 42"/>
                  <a:gd name="T27" fmla="*/ 8 h 78"/>
                  <a:gd name="T28" fmla="*/ 12 w 42"/>
                  <a:gd name="T29" fmla="*/ 19 h 78"/>
                  <a:gd name="T30" fmla="*/ 4 w 42"/>
                  <a:gd name="T31" fmla="*/ 37 h 78"/>
                  <a:gd name="T32" fmla="*/ 8 w 42"/>
                  <a:gd name="T33" fmla="*/ 15 h 78"/>
                  <a:gd name="T34" fmla="*/ 8 w 42"/>
                  <a:gd name="T35" fmla="*/ 8 h 78"/>
                  <a:gd name="T36" fmla="*/ 0 w 42"/>
                  <a:gd name="T37" fmla="*/ 0 h 78"/>
                  <a:gd name="T38" fmla="*/ 21 w 42"/>
                  <a:gd name="T39" fmla="*/ 78 h 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2" h="78">
                    <a:moveTo>
                      <a:pt x="21" y="78"/>
                    </a:moveTo>
                    <a:lnTo>
                      <a:pt x="21" y="60"/>
                    </a:lnTo>
                    <a:lnTo>
                      <a:pt x="16" y="41"/>
                    </a:lnTo>
                    <a:lnTo>
                      <a:pt x="8" y="34"/>
                    </a:lnTo>
                    <a:lnTo>
                      <a:pt x="21" y="41"/>
                    </a:lnTo>
                    <a:lnTo>
                      <a:pt x="37" y="41"/>
                    </a:lnTo>
                    <a:lnTo>
                      <a:pt x="42" y="41"/>
                    </a:lnTo>
                    <a:lnTo>
                      <a:pt x="29" y="30"/>
                    </a:lnTo>
                    <a:lnTo>
                      <a:pt x="25" y="30"/>
                    </a:lnTo>
                    <a:lnTo>
                      <a:pt x="8" y="34"/>
                    </a:lnTo>
                    <a:lnTo>
                      <a:pt x="16" y="22"/>
                    </a:lnTo>
                    <a:lnTo>
                      <a:pt x="29" y="19"/>
                    </a:lnTo>
                    <a:lnTo>
                      <a:pt x="33" y="4"/>
                    </a:lnTo>
                    <a:lnTo>
                      <a:pt x="29" y="8"/>
                    </a:lnTo>
                    <a:lnTo>
                      <a:pt x="12" y="19"/>
                    </a:lnTo>
                    <a:lnTo>
                      <a:pt x="4" y="37"/>
                    </a:lnTo>
                    <a:lnTo>
                      <a:pt x="8" y="15"/>
                    </a:lnTo>
                    <a:lnTo>
                      <a:pt x="8" y="8"/>
                    </a:lnTo>
                    <a:lnTo>
                      <a:pt x="0" y="0"/>
                    </a:lnTo>
                    <a:lnTo>
                      <a:pt x="21" y="78"/>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0" name="Freeform 82"/>
              <p:cNvSpPr>
                <a:spLocks/>
              </p:cNvSpPr>
              <p:nvPr/>
            </p:nvSpPr>
            <p:spPr bwMode="auto">
              <a:xfrm>
                <a:off x="3426" y="3857"/>
                <a:ext cx="42" cy="78"/>
              </a:xfrm>
              <a:custGeom>
                <a:avLst/>
                <a:gdLst>
                  <a:gd name="T0" fmla="*/ 21 w 42"/>
                  <a:gd name="T1" fmla="*/ 78 h 78"/>
                  <a:gd name="T2" fmla="*/ 21 w 42"/>
                  <a:gd name="T3" fmla="*/ 60 h 78"/>
                  <a:gd name="T4" fmla="*/ 16 w 42"/>
                  <a:gd name="T5" fmla="*/ 41 h 78"/>
                  <a:gd name="T6" fmla="*/ 8 w 42"/>
                  <a:gd name="T7" fmla="*/ 34 h 78"/>
                  <a:gd name="T8" fmla="*/ 21 w 42"/>
                  <a:gd name="T9" fmla="*/ 41 h 78"/>
                  <a:gd name="T10" fmla="*/ 37 w 42"/>
                  <a:gd name="T11" fmla="*/ 41 h 78"/>
                  <a:gd name="T12" fmla="*/ 42 w 42"/>
                  <a:gd name="T13" fmla="*/ 41 h 78"/>
                  <a:gd name="T14" fmla="*/ 29 w 42"/>
                  <a:gd name="T15" fmla="*/ 30 h 78"/>
                  <a:gd name="T16" fmla="*/ 25 w 42"/>
                  <a:gd name="T17" fmla="*/ 30 h 78"/>
                  <a:gd name="T18" fmla="*/ 8 w 42"/>
                  <a:gd name="T19" fmla="*/ 34 h 78"/>
                  <a:gd name="T20" fmla="*/ 16 w 42"/>
                  <a:gd name="T21" fmla="*/ 22 h 78"/>
                  <a:gd name="T22" fmla="*/ 29 w 42"/>
                  <a:gd name="T23" fmla="*/ 19 h 78"/>
                  <a:gd name="T24" fmla="*/ 33 w 42"/>
                  <a:gd name="T25" fmla="*/ 4 h 78"/>
                  <a:gd name="T26" fmla="*/ 29 w 42"/>
                  <a:gd name="T27" fmla="*/ 8 h 78"/>
                  <a:gd name="T28" fmla="*/ 12 w 42"/>
                  <a:gd name="T29" fmla="*/ 19 h 78"/>
                  <a:gd name="T30" fmla="*/ 4 w 42"/>
                  <a:gd name="T31" fmla="*/ 37 h 78"/>
                  <a:gd name="T32" fmla="*/ 8 w 42"/>
                  <a:gd name="T33" fmla="*/ 15 h 78"/>
                  <a:gd name="T34" fmla="*/ 8 w 42"/>
                  <a:gd name="T35" fmla="*/ 8 h 78"/>
                  <a:gd name="T36" fmla="*/ 0 w 42"/>
                  <a:gd name="T37" fmla="*/ 0 h 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2" h="78">
                    <a:moveTo>
                      <a:pt x="21" y="78"/>
                    </a:moveTo>
                    <a:lnTo>
                      <a:pt x="21" y="60"/>
                    </a:lnTo>
                    <a:lnTo>
                      <a:pt x="16" y="41"/>
                    </a:lnTo>
                    <a:lnTo>
                      <a:pt x="8" y="34"/>
                    </a:lnTo>
                    <a:lnTo>
                      <a:pt x="21" y="41"/>
                    </a:lnTo>
                    <a:lnTo>
                      <a:pt x="37" y="41"/>
                    </a:lnTo>
                    <a:lnTo>
                      <a:pt x="42" y="41"/>
                    </a:lnTo>
                    <a:lnTo>
                      <a:pt x="29" y="30"/>
                    </a:lnTo>
                    <a:lnTo>
                      <a:pt x="25" y="30"/>
                    </a:lnTo>
                    <a:lnTo>
                      <a:pt x="8" y="34"/>
                    </a:lnTo>
                    <a:lnTo>
                      <a:pt x="16" y="22"/>
                    </a:lnTo>
                    <a:lnTo>
                      <a:pt x="29" y="19"/>
                    </a:lnTo>
                    <a:lnTo>
                      <a:pt x="33" y="4"/>
                    </a:lnTo>
                    <a:lnTo>
                      <a:pt x="29" y="8"/>
                    </a:lnTo>
                    <a:lnTo>
                      <a:pt x="12" y="19"/>
                    </a:lnTo>
                    <a:lnTo>
                      <a:pt x="4" y="37"/>
                    </a:lnTo>
                    <a:lnTo>
                      <a:pt x="8" y="15"/>
                    </a:lnTo>
                    <a:lnTo>
                      <a:pt x="8" y="8"/>
                    </a:lnTo>
                    <a:lnTo>
                      <a:pt x="0" y="0"/>
                    </a:lnTo>
                  </a:path>
                </a:pathLst>
              </a:custGeom>
              <a:noFill/>
              <a:ln w="0">
                <a:solidFill>
                  <a:srgbClr val="8091C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61" name="Freeform 83"/>
              <p:cNvSpPr>
                <a:spLocks/>
              </p:cNvSpPr>
              <p:nvPr/>
            </p:nvSpPr>
            <p:spPr bwMode="auto">
              <a:xfrm>
                <a:off x="3422" y="3753"/>
                <a:ext cx="75" cy="63"/>
              </a:xfrm>
              <a:custGeom>
                <a:avLst/>
                <a:gdLst>
                  <a:gd name="T0" fmla="*/ 25 w 75"/>
                  <a:gd name="T1" fmla="*/ 33 h 63"/>
                  <a:gd name="T2" fmla="*/ 46 w 75"/>
                  <a:gd name="T3" fmla="*/ 18 h 63"/>
                  <a:gd name="T4" fmla="*/ 58 w 75"/>
                  <a:gd name="T5" fmla="*/ 14 h 63"/>
                  <a:gd name="T6" fmla="*/ 75 w 75"/>
                  <a:gd name="T7" fmla="*/ 18 h 63"/>
                  <a:gd name="T8" fmla="*/ 58 w 75"/>
                  <a:gd name="T9" fmla="*/ 29 h 63"/>
                  <a:gd name="T10" fmla="*/ 41 w 75"/>
                  <a:gd name="T11" fmla="*/ 37 h 63"/>
                  <a:gd name="T12" fmla="*/ 25 w 75"/>
                  <a:gd name="T13" fmla="*/ 33 h 63"/>
                  <a:gd name="T14" fmla="*/ 37 w 75"/>
                  <a:gd name="T15" fmla="*/ 37 h 63"/>
                  <a:gd name="T16" fmla="*/ 46 w 75"/>
                  <a:gd name="T17" fmla="*/ 52 h 63"/>
                  <a:gd name="T18" fmla="*/ 50 w 75"/>
                  <a:gd name="T19" fmla="*/ 63 h 63"/>
                  <a:gd name="T20" fmla="*/ 33 w 75"/>
                  <a:gd name="T21" fmla="*/ 59 h 63"/>
                  <a:gd name="T22" fmla="*/ 25 w 75"/>
                  <a:gd name="T23" fmla="*/ 52 h 63"/>
                  <a:gd name="T24" fmla="*/ 25 w 75"/>
                  <a:gd name="T25" fmla="*/ 33 h 63"/>
                  <a:gd name="T26" fmla="*/ 16 w 75"/>
                  <a:gd name="T27" fmla="*/ 41 h 63"/>
                  <a:gd name="T28" fmla="*/ 0 w 75"/>
                  <a:gd name="T29" fmla="*/ 44 h 63"/>
                  <a:gd name="T30" fmla="*/ 8 w 75"/>
                  <a:gd name="T31" fmla="*/ 33 h 63"/>
                  <a:gd name="T32" fmla="*/ 20 w 75"/>
                  <a:gd name="T33" fmla="*/ 37 h 63"/>
                  <a:gd name="T34" fmla="*/ 12 w 75"/>
                  <a:gd name="T35" fmla="*/ 22 h 63"/>
                  <a:gd name="T36" fmla="*/ 8 w 75"/>
                  <a:gd name="T37" fmla="*/ 14 h 63"/>
                  <a:gd name="T38" fmla="*/ 12 w 75"/>
                  <a:gd name="T39" fmla="*/ 7 h 63"/>
                  <a:gd name="T40" fmla="*/ 20 w 75"/>
                  <a:gd name="T41" fmla="*/ 11 h 63"/>
                  <a:gd name="T42" fmla="*/ 20 w 75"/>
                  <a:gd name="T43" fmla="*/ 18 h 63"/>
                  <a:gd name="T44" fmla="*/ 25 w 75"/>
                  <a:gd name="T45" fmla="*/ 37 h 63"/>
                  <a:gd name="T46" fmla="*/ 29 w 75"/>
                  <a:gd name="T47" fmla="*/ 18 h 63"/>
                  <a:gd name="T48" fmla="*/ 37 w 75"/>
                  <a:gd name="T49" fmla="*/ 3 h 63"/>
                  <a:gd name="T50" fmla="*/ 46 w 75"/>
                  <a:gd name="T51" fmla="*/ 0 h 63"/>
                  <a:gd name="T52" fmla="*/ 46 w 75"/>
                  <a:gd name="T53" fmla="*/ 3 h 63"/>
                  <a:gd name="T54" fmla="*/ 46 w 75"/>
                  <a:gd name="T55" fmla="*/ 14 h 63"/>
                  <a:gd name="T56" fmla="*/ 33 w 75"/>
                  <a:gd name="T57" fmla="*/ 22 h 63"/>
                  <a:gd name="T58" fmla="*/ 25 w 75"/>
                  <a:gd name="T59" fmla="*/ 33 h 6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5" h="63">
                    <a:moveTo>
                      <a:pt x="25" y="33"/>
                    </a:moveTo>
                    <a:lnTo>
                      <a:pt x="46" y="18"/>
                    </a:lnTo>
                    <a:lnTo>
                      <a:pt x="58" y="14"/>
                    </a:lnTo>
                    <a:lnTo>
                      <a:pt x="75" y="18"/>
                    </a:lnTo>
                    <a:lnTo>
                      <a:pt x="58" y="29"/>
                    </a:lnTo>
                    <a:lnTo>
                      <a:pt x="41" y="37"/>
                    </a:lnTo>
                    <a:lnTo>
                      <a:pt x="25" y="33"/>
                    </a:lnTo>
                    <a:lnTo>
                      <a:pt x="37" y="37"/>
                    </a:lnTo>
                    <a:lnTo>
                      <a:pt x="46" y="52"/>
                    </a:lnTo>
                    <a:lnTo>
                      <a:pt x="50" y="63"/>
                    </a:lnTo>
                    <a:lnTo>
                      <a:pt x="33" y="59"/>
                    </a:lnTo>
                    <a:lnTo>
                      <a:pt x="25" y="52"/>
                    </a:lnTo>
                    <a:lnTo>
                      <a:pt x="25" y="33"/>
                    </a:lnTo>
                    <a:lnTo>
                      <a:pt x="16" y="41"/>
                    </a:lnTo>
                    <a:lnTo>
                      <a:pt x="0" y="44"/>
                    </a:lnTo>
                    <a:lnTo>
                      <a:pt x="8" y="33"/>
                    </a:lnTo>
                    <a:lnTo>
                      <a:pt x="20" y="37"/>
                    </a:lnTo>
                    <a:lnTo>
                      <a:pt x="12" y="22"/>
                    </a:lnTo>
                    <a:lnTo>
                      <a:pt x="8" y="14"/>
                    </a:lnTo>
                    <a:lnTo>
                      <a:pt x="12" y="7"/>
                    </a:lnTo>
                    <a:lnTo>
                      <a:pt x="20" y="11"/>
                    </a:lnTo>
                    <a:lnTo>
                      <a:pt x="20" y="18"/>
                    </a:lnTo>
                    <a:lnTo>
                      <a:pt x="25" y="37"/>
                    </a:lnTo>
                    <a:lnTo>
                      <a:pt x="29" y="18"/>
                    </a:lnTo>
                    <a:lnTo>
                      <a:pt x="37" y="3"/>
                    </a:lnTo>
                    <a:lnTo>
                      <a:pt x="46" y="0"/>
                    </a:lnTo>
                    <a:lnTo>
                      <a:pt x="46" y="3"/>
                    </a:lnTo>
                    <a:lnTo>
                      <a:pt x="46" y="14"/>
                    </a:lnTo>
                    <a:lnTo>
                      <a:pt x="33" y="22"/>
                    </a:lnTo>
                    <a:lnTo>
                      <a:pt x="25" y="33"/>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2" name="Freeform 84"/>
              <p:cNvSpPr>
                <a:spLocks/>
              </p:cNvSpPr>
              <p:nvPr/>
            </p:nvSpPr>
            <p:spPr bwMode="auto">
              <a:xfrm>
                <a:off x="3447" y="3809"/>
                <a:ext cx="75" cy="67"/>
              </a:xfrm>
              <a:custGeom>
                <a:avLst/>
                <a:gdLst>
                  <a:gd name="T0" fmla="*/ 29 w 75"/>
                  <a:gd name="T1" fmla="*/ 41 h 67"/>
                  <a:gd name="T2" fmla="*/ 42 w 75"/>
                  <a:gd name="T3" fmla="*/ 18 h 67"/>
                  <a:gd name="T4" fmla="*/ 50 w 75"/>
                  <a:gd name="T5" fmla="*/ 7 h 67"/>
                  <a:gd name="T6" fmla="*/ 62 w 75"/>
                  <a:gd name="T7" fmla="*/ 3 h 67"/>
                  <a:gd name="T8" fmla="*/ 58 w 75"/>
                  <a:gd name="T9" fmla="*/ 22 h 67"/>
                  <a:gd name="T10" fmla="*/ 50 w 75"/>
                  <a:gd name="T11" fmla="*/ 33 h 67"/>
                  <a:gd name="T12" fmla="*/ 33 w 75"/>
                  <a:gd name="T13" fmla="*/ 41 h 67"/>
                  <a:gd name="T14" fmla="*/ 46 w 75"/>
                  <a:gd name="T15" fmla="*/ 41 h 67"/>
                  <a:gd name="T16" fmla="*/ 62 w 75"/>
                  <a:gd name="T17" fmla="*/ 48 h 67"/>
                  <a:gd name="T18" fmla="*/ 75 w 75"/>
                  <a:gd name="T19" fmla="*/ 56 h 67"/>
                  <a:gd name="T20" fmla="*/ 58 w 75"/>
                  <a:gd name="T21" fmla="*/ 63 h 67"/>
                  <a:gd name="T22" fmla="*/ 50 w 75"/>
                  <a:gd name="T23" fmla="*/ 59 h 67"/>
                  <a:gd name="T24" fmla="*/ 29 w 75"/>
                  <a:gd name="T25" fmla="*/ 41 h 67"/>
                  <a:gd name="T26" fmla="*/ 29 w 75"/>
                  <a:gd name="T27" fmla="*/ 56 h 67"/>
                  <a:gd name="T28" fmla="*/ 16 w 75"/>
                  <a:gd name="T29" fmla="*/ 67 h 67"/>
                  <a:gd name="T30" fmla="*/ 16 w 75"/>
                  <a:gd name="T31" fmla="*/ 59 h 67"/>
                  <a:gd name="T32" fmla="*/ 21 w 75"/>
                  <a:gd name="T33" fmla="*/ 52 h 67"/>
                  <a:gd name="T34" fmla="*/ 33 w 75"/>
                  <a:gd name="T35" fmla="*/ 44 h 67"/>
                  <a:gd name="T36" fmla="*/ 12 w 75"/>
                  <a:gd name="T37" fmla="*/ 41 h 67"/>
                  <a:gd name="T38" fmla="*/ 0 w 75"/>
                  <a:gd name="T39" fmla="*/ 26 h 67"/>
                  <a:gd name="T40" fmla="*/ 12 w 75"/>
                  <a:gd name="T41" fmla="*/ 26 h 67"/>
                  <a:gd name="T42" fmla="*/ 16 w 75"/>
                  <a:gd name="T43" fmla="*/ 29 h 67"/>
                  <a:gd name="T44" fmla="*/ 33 w 75"/>
                  <a:gd name="T45" fmla="*/ 48 h 67"/>
                  <a:gd name="T46" fmla="*/ 25 w 75"/>
                  <a:gd name="T47" fmla="*/ 29 h 67"/>
                  <a:gd name="T48" fmla="*/ 21 w 75"/>
                  <a:gd name="T49" fmla="*/ 7 h 67"/>
                  <a:gd name="T50" fmla="*/ 25 w 75"/>
                  <a:gd name="T51" fmla="*/ 0 h 67"/>
                  <a:gd name="T52" fmla="*/ 29 w 75"/>
                  <a:gd name="T53" fmla="*/ 3 h 67"/>
                  <a:gd name="T54" fmla="*/ 33 w 75"/>
                  <a:gd name="T55" fmla="*/ 14 h 67"/>
                  <a:gd name="T56" fmla="*/ 33 w 75"/>
                  <a:gd name="T57" fmla="*/ 26 h 67"/>
                  <a:gd name="T58" fmla="*/ 29 w 75"/>
                  <a:gd name="T59" fmla="*/ 41 h 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5" h="67">
                    <a:moveTo>
                      <a:pt x="29" y="41"/>
                    </a:moveTo>
                    <a:lnTo>
                      <a:pt x="42" y="18"/>
                    </a:lnTo>
                    <a:lnTo>
                      <a:pt x="50" y="7"/>
                    </a:lnTo>
                    <a:lnTo>
                      <a:pt x="62" y="3"/>
                    </a:lnTo>
                    <a:lnTo>
                      <a:pt x="58" y="22"/>
                    </a:lnTo>
                    <a:lnTo>
                      <a:pt x="50" y="33"/>
                    </a:lnTo>
                    <a:lnTo>
                      <a:pt x="33" y="41"/>
                    </a:lnTo>
                    <a:lnTo>
                      <a:pt x="46" y="41"/>
                    </a:lnTo>
                    <a:lnTo>
                      <a:pt x="62" y="48"/>
                    </a:lnTo>
                    <a:lnTo>
                      <a:pt x="75" y="56"/>
                    </a:lnTo>
                    <a:lnTo>
                      <a:pt x="58" y="63"/>
                    </a:lnTo>
                    <a:lnTo>
                      <a:pt x="50" y="59"/>
                    </a:lnTo>
                    <a:lnTo>
                      <a:pt x="29" y="41"/>
                    </a:lnTo>
                    <a:lnTo>
                      <a:pt x="29" y="56"/>
                    </a:lnTo>
                    <a:lnTo>
                      <a:pt x="16" y="67"/>
                    </a:lnTo>
                    <a:lnTo>
                      <a:pt x="16" y="59"/>
                    </a:lnTo>
                    <a:lnTo>
                      <a:pt x="21" y="52"/>
                    </a:lnTo>
                    <a:lnTo>
                      <a:pt x="33" y="44"/>
                    </a:lnTo>
                    <a:lnTo>
                      <a:pt x="12" y="41"/>
                    </a:lnTo>
                    <a:lnTo>
                      <a:pt x="0" y="26"/>
                    </a:lnTo>
                    <a:lnTo>
                      <a:pt x="12" y="26"/>
                    </a:lnTo>
                    <a:lnTo>
                      <a:pt x="16" y="29"/>
                    </a:lnTo>
                    <a:lnTo>
                      <a:pt x="33" y="48"/>
                    </a:lnTo>
                    <a:lnTo>
                      <a:pt x="25" y="29"/>
                    </a:lnTo>
                    <a:lnTo>
                      <a:pt x="21" y="7"/>
                    </a:lnTo>
                    <a:lnTo>
                      <a:pt x="25" y="0"/>
                    </a:lnTo>
                    <a:lnTo>
                      <a:pt x="29" y="3"/>
                    </a:lnTo>
                    <a:lnTo>
                      <a:pt x="33" y="14"/>
                    </a:lnTo>
                    <a:lnTo>
                      <a:pt x="33" y="26"/>
                    </a:lnTo>
                    <a:lnTo>
                      <a:pt x="29" y="41"/>
                    </a:lnTo>
                    <a:close/>
                  </a:path>
                </a:pathLst>
              </a:custGeom>
              <a:solidFill>
                <a:srgbClr val="8091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3" name="Freeform 85"/>
              <p:cNvSpPr>
                <a:spLocks/>
              </p:cNvSpPr>
              <p:nvPr/>
            </p:nvSpPr>
            <p:spPr bwMode="auto">
              <a:xfrm>
                <a:off x="251" y="3073"/>
                <a:ext cx="88" cy="168"/>
              </a:xfrm>
              <a:custGeom>
                <a:avLst/>
                <a:gdLst>
                  <a:gd name="T0" fmla="*/ 88 w 88"/>
                  <a:gd name="T1" fmla="*/ 168 h 168"/>
                  <a:gd name="T2" fmla="*/ 80 w 88"/>
                  <a:gd name="T3" fmla="*/ 164 h 168"/>
                  <a:gd name="T4" fmla="*/ 55 w 88"/>
                  <a:gd name="T5" fmla="*/ 149 h 168"/>
                  <a:gd name="T6" fmla="*/ 42 w 88"/>
                  <a:gd name="T7" fmla="*/ 142 h 168"/>
                  <a:gd name="T8" fmla="*/ 21 w 88"/>
                  <a:gd name="T9" fmla="*/ 112 h 168"/>
                  <a:gd name="T10" fmla="*/ 13 w 88"/>
                  <a:gd name="T11" fmla="*/ 105 h 168"/>
                  <a:gd name="T12" fmla="*/ 4 w 88"/>
                  <a:gd name="T13" fmla="*/ 82 h 168"/>
                  <a:gd name="T14" fmla="*/ 0 w 88"/>
                  <a:gd name="T15" fmla="*/ 60 h 168"/>
                  <a:gd name="T16" fmla="*/ 9 w 88"/>
                  <a:gd name="T17" fmla="*/ 41 h 168"/>
                  <a:gd name="T18" fmla="*/ 30 w 88"/>
                  <a:gd name="T19" fmla="*/ 19 h 168"/>
                  <a:gd name="T20" fmla="*/ 63 w 88"/>
                  <a:gd name="T21" fmla="*/ 0 h 168"/>
                  <a:gd name="T22" fmla="*/ 55 w 88"/>
                  <a:gd name="T23" fmla="*/ 23 h 168"/>
                  <a:gd name="T24" fmla="*/ 42 w 88"/>
                  <a:gd name="T25" fmla="*/ 37 h 168"/>
                  <a:gd name="T26" fmla="*/ 38 w 88"/>
                  <a:gd name="T27" fmla="*/ 56 h 168"/>
                  <a:gd name="T28" fmla="*/ 38 w 88"/>
                  <a:gd name="T29" fmla="*/ 64 h 168"/>
                  <a:gd name="T30" fmla="*/ 42 w 88"/>
                  <a:gd name="T31" fmla="*/ 75 h 168"/>
                  <a:gd name="T32" fmla="*/ 46 w 88"/>
                  <a:gd name="T33" fmla="*/ 86 h 168"/>
                  <a:gd name="T34" fmla="*/ 59 w 88"/>
                  <a:gd name="T35" fmla="*/ 112 h 168"/>
                  <a:gd name="T36" fmla="*/ 67 w 88"/>
                  <a:gd name="T37" fmla="*/ 127 h 168"/>
                  <a:gd name="T38" fmla="*/ 71 w 88"/>
                  <a:gd name="T39" fmla="*/ 142 h 168"/>
                  <a:gd name="T40" fmla="*/ 84 w 88"/>
                  <a:gd name="T41" fmla="*/ 157 h 168"/>
                  <a:gd name="T42" fmla="*/ 88 w 88"/>
                  <a:gd name="T43" fmla="*/ 168 h 1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8" h="168">
                    <a:moveTo>
                      <a:pt x="88" y="168"/>
                    </a:moveTo>
                    <a:lnTo>
                      <a:pt x="80" y="164"/>
                    </a:lnTo>
                    <a:lnTo>
                      <a:pt x="55" y="149"/>
                    </a:lnTo>
                    <a:lnTo>
                      <a:pt x="42" y="142"/>
                    </a:lnTo>
                    <a:lnTo>
                      <a:pt x="21" y="112"/>
                    </a:lnTo>
                    <a:lnTo>
                      <a:pt x="13" y="105"/>
                    </a:lnTo>
                    <a:lnTo>
                      <a:pt x="4" y="82"/>
                    </a:lnTo>
                    <a:lnTo>
                      <a:pt x="0" y="60"/>
                    </a:lnTo>
                    <a:lnTo>
                      <a:pt x="9" y="41"/>
                    </a:lnTo>
                    <a:lnTo>
                      <a:pt x="30" y="19"/>
                    </a:lnTo>
                    <a:lnTo>
                      <a:pt x="63" y="0"/>
                    </a:lnTo>
                    <a:lnTo>
                      <a:pt x="55" y="23"/>
                    </a:lnTo>
                    <a:lnTo>
                      <a:pt x="42" y="37"/>
                    </a:lnTo>
                    <a:lnTo>
                      <a:pt x="38" y="56"/>
                    </a:lnTo>
                    <a:lnTo>
                      <a:pt x="38" y="64"/>
                    </a:lnTo>
                    <a:lnTo>
                      <a:pt x="42" y="75"/>
                    </a:lnTo>
                    <a:lnTo>
                      <a:pt x="46" y="86"/>
                    </a:lnTo>
                    <a:lnTo>
                      <a:pt x="59" y="112"/>
                    </a:lnTo>
                    <a:lnTo>
                      <a:pt x="67" y="127"/>
                    </a:lnTo>
                    <a:lnTo>
                      <a:pt x="71" y="142"/>
                    </a:lnTo>
                    <a:lnTo>
                      <a:pt x="84" y="157"/>
                    </a:lnTo>
                    <a:lnTo>
                      <a:pt x="88" y="168"/>
                    </a:lnTo>
                    <a:close/>
                  </a:path>
                </a:pathLst>
              </a:custGeom>
              <a:solidFill>
                <a:srgbClr val="FF80C0"/>
              </a:solidFill>
              <a:ln w="6350">
                <a:solidFill>
                  <a:srgbClr val="FF0080"/>
                </a:solidFill>
                <a:prstDash val="solid"/>
                <a:round/>
                <a:headEnd/>
                <a:tailEnd/>
              </a:ln>
            </p:spPr>
            <p:txBody>
              <a:bodyPr/>
              <a:lstStyle/>
              <a:p>
                <a:endParaRPr lang="en-US"/>
              </a:p>
            </p:txBody>
          </p:sp>
          <p:sp>
            <p:nvSpPr>
              <p:cNvPr id="3364" name="Freeform 86"/>
              <p:cNvSpPr>
                <a:spLocks/>
              </p:cNvSpPr>
              <p:nvPr/>
            </p:nvSpPr>
            <p:spPr bwMode="auto">
              <a:xfrm>
                <a:off x="285" y="3308"/>
                <a:ext cx="381" cy="534"/>
              </a:xfrm>
              <a:custGeom>
                <a:avLst/>
                <a:gdLst>
                  <a:gd name="T0" fmla="*/ 12 w 381"/>
                  <a:gd name="T1" fmla="*/ 0 h 534"/>
                  <a:gd name="T2" fmla="*/ 17 w 381"/>
                  <a:gd name="T3" fmla="*/ 4 h 534"/>
                  <a:gd name="T4" fmla="*/ 25 w 381"/>
                  <a:gd name="T5" fmla="*/ 12 h 534"/>
                  <a:gd name="T6" fmla="*/ 58 w 381"/>
                  <a:gd name="T7" fmla="*/ 56 h 534"/>
                  <a:gd name="T8" fmla="*/ 88 w 381"/>
                  <a:gd name="T9" fmla="*/ 105 h 534"/>
                  <a:gd name="T10" fmla="*/ 113 w 381"/>
                  <a:gd name="T11" fmla="*/ 153 h 534"/>
                  <a:gd name="T12" fmla="*/ 134 w 381"/>
                  <a:gd name="T13" fmla="*/ 191 h 534"/>
                  <a:gd name="T14" fmla="*/ 151 w 381"/>
                  <a:gd name="T15" fmla="*/ 217 h 534"/>
                  <a:gd name="T16" fmla="*/ 163 w 381"/>
                  <a:gd name="T17" fmla="*/ 239 h 534"/>
                  <a:gd name="T18" fmla="*/ 184 w 381"/>
                  <a:gd name="T19" fmla="*/ 277 h 534"/>
                  <a:gd name="T20" fmla="*/ 205 w 381"/>
                  <a:gd name="T21" fmla="*/ 310 h 534"/>
                  <a:gd name="T22" fmla="*/ 226 w 381"/>
                  <a:gd name="T23" fmla="*/ 347 h 534"/>
                  <a:gd name="T24" fmla="*/ 259 w 381"/>
                  <a:gd name="T25" fmla="*/ 392 h 534"/>
                  <a:gd name="T26" fmla="*/ 297 w 381"/>
                  <a:gd name="T27" fmla="*/ 441 h 534"/>
                  <a:gd name="T28" fmla="*/ 331 w 381"/>
                  <a:gd name="T29" fmla="*/ 478 h 534"/>
                  <a:gd name="T30" fmla="*/ 343 w 381"/>
                  <a:gd name="T31" fmla="*/ 493 h 534"/>
                  <a:gd name="T32" fmla="*/ 352 w 381"/>
                  <a:gd name="T33" fmla="*/ 497 h 534"/>
                  <a:gd name="T34" fmla="*/ 360 w 381"/>
                  <a:gd name="T35" fmla="*/ 512 h 534"/>
                  <a:gd name="T36" fmla="*/ 381 w 381"/>
                  <a:gd name="T37" fmla="*/ 534 h 534"/>
                  <a:gd name="T38" fmla="*/ 368 w 381"/>
                  <a:gd name="T39" fmla="*/ 523 h 534"/>
                  <a:gd name="T40" fmla="*/ 352 w 381"/>
                  <a:gd name="T41" fmla="*/ 508 h 534"/>
                  <a:gd name="T42" fmla="*/ 297 w 381"/>
                  <a:gd name="T43" fmla="*/ 459 h 534"/>
                  <a:gd name="T44" fmla="*/ 247 w 381"/>
                  <a:gd name="T45" fmla="*/ 407 h 534"/>
                  <a:gd name="T46" fmla="*/ 222 w 381"/>
                  <a:gd name="T47" fmla="*/ 385 h 534"/>
                  <a:gd name="T48" fmla="*/ 209 w 381"/>
                  <a:gd name="T49" fmla="*/ 359 h 534"/>
                  <a:gd name="T50" fmla="*/ 176 w 381"/>
                  <a:gd name="T51" fmla="*/ 306 h 534"/>
                  <a:gd name="T52" fmla="*/ 151 w 381"/>
                  <a:gd name="T53" fmla="*/ 262 h 534"/>
                  <a:gd name="T54" fmla="*/ 134 w 381"/>
                  <a:gd name="T55" fmla="*/ 236 h 534"/>
                  <a:gd name="T56" fmla="*/ 125 w 381"/>
                  <a:gd name="T57" fmla="*/ 217 h 534"/>
                  <a:gd name="T58" fmla="*/ 104 w 381"/>
                  <a:gd name="T59" fmla="*/ 183 h 534"/>
                  <a:gd name="T60" fmla="*/ 92 w 381"/>
                  <a:gd name="T61" fmla="*/ 157 h 534"/>
                  <a:gd name="T62" fmla="*/ 71 w 381"/>
                  <a:gd name="T63" fmla="*/ 124 h 534"/>
                  <a:gd name="T64" fmla="*/ 29 w 381"/>
                  <a:gd name="T65" fmla="*/ 53 h 534"/>
                  <a:gd name="T66" fmla="*/ 21 w 381"/>
                  <a:gd name="T67" fmla="*/ 38 h 534"/>
                  <a:gd name="T68" fmla="*/ 12 w 381"/>
                  <a:gd name="T69" fmla="*/ 30 h 534"/>
                  <a:gd name="T70" fmla="*/ 8 w 381"/>
                  <a:gd name="T71" fmla="*/ 26 h 534"/>
                  <a:gd name="T72" fmla="*/ 0 w 381"/>
                  <a:gd name="T73" fmla="*/ 12 h 534"/>
                  <a:gd name="T74" fmla="*/ 12 w 381"/>
                  <a:gd name="T75" fmla="*/ 0 h 5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81" h="534">
                    <a:moveTo>
                      <a:pt x="12" y="0"/>
                    </a:moveTo>
                    <a:lnTo>
                      <a:pt x="17" y="4"/>
                    </a:lnTo>
                    <a:lnTo>
                      <a:pt x="25" y="12"/>
                    </a:lnTo>
                    <a:lnTo>
                      <a:pt x="58" y="56"/>
                    </a:lnTo>
                    <a:lnTo>
                      <a:pt x="88" y="105"/>
                    </a:lnTo>
                    <a:lnTo>
                      <a:pt x="113" y="153"/>
                    </a:lnTo>
                    <a:lnTo>
                      <a:pt x="134" y="191"/>
                    </a:lnTo>
                    <a:lnTo>
                      <a:pt x="151" y="217"/>
                    </a:lnTo>
                    <a:lnTo>
                      <a:pt x="163" y="239"/>
                    </a:lnTo>
                    <a:lnTo>
                      <a:pt x="184" y="277"/>
                    </a:lnTo>
                    <a:lnTo>
                      <a:pt x="205" y="310"/>
                    </a:lnTo>
                    <a:lnTo>
                      <a:pt x="226" y="347"/>
                    </a:lnTo>
                    <a:lnTo>
                      <a:pt x="259" y="392"/>
                    </a:lnTo>
                    <a:lnTo>
                      <a:pt x="297" y="441"/>
                    </a:lnTo>
                    <a:lnTo>
                      <a:pt x="331" y="478"/>
                    </a:lnTo>
                    <a:lnTo>
                      <a:pt x="343" y="493"/>
                    </a:lnTo>
                    <a:lnTo>
                      <a:pt x="352" y="497"/>
                    </a:lnTo>
                    <a:lnTo>
                      <a:pt x="360" y="512"/>
                    </a:lnTo>
                    <a:lnTo>
                      <a:pt x="381" y="534"/>
                    </a:lnTo>
                    <a:lnTo>
                      <a:pt x="368" y="523"/>
                    </a:lnTo>
                    <a:lnTo>
                      <a:pt x="352" y="508"/>
                    </a:lnTo>
                    <a:lnTo>
                      <a:pt x="297" y="459"/>
                    </a:lnTo>
                    <a:lnTo>
                      <a:pt x="247" y="407"/>
                    </a:lnTo>
                    <a:lnTo>
                      <a:pt x="222" y="385"/>
                    </a:lnTo>
                    <a:lnTo>
                      <a:pt x="209" y="359"/>
                    </a:lnTo>
                    <a:lnTo>
                      <a:pt x="176" y="306"/>
                    </a:lnTo>
                    <a:lnTo>
                      <a:pt x="151" y="262"/>
                    </a:lnTo>
                    <a:lnTo>
                      <a:pt x="134" y="236"/>
                    </a:lnTo>
                    <a:lnTo>
                      <a:pt x="125" y="217"/>
                    </a:lnTo>
                    <a:lnTo>
                      <a:pt x="104" y="183"/>
                    </a:lnTo>
                    <a:lnTo>
                      <a:pt x="92" y="157"/>
                    </a:lnTo>
                    <a:lnTo>
                      <a:pt x="71" y="124"/>
                    </a:lnTo>
                    <a:lnTo>
                      <a:pt x="29" y="53"/>
                    </a:lnTo>
                    <a:lnTo>
                      <a:pt x="21" y="38"/>
                    </a:lnTo>
                    <a:lnTo>
                      <a:pt x="12" y="30"/>
                    </a:lnTo>
                    <a:lnTo>
                      <a:pt x="8" y="26"/>
                    </a:lnTo>
                    <a:lnTo>
                      <a:pt x="0" y="12"/>
                    </a:lnTo>
                    <a:lnTo>
                      <a:pt x="12" y="0"/>
                    </a:lnTo>
                    <a:close/>
                  </a:path>
                </a:pathLst>
              </a:custGeom>
              <a:solidFill>
                <a:srgbClr val="40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5" name="Freeform 87"/>
              <p:cNvSpPr>
                <a:spLocks/>
              </p:cNvSpPr>
              <p:nvPr/>
            </p:nvSpPr>
            <p:spPr bwMode="auto">
              <a:xfrm>
                <a:off x="147" y="3077"/>
                <a:ext cx="201" cy="246"/>
              </a:xfrm>
              <a:custGeom>
                <a:avLst/>
                <a:gdLst>
                  <a:gd name="T0" fmla="*/ 4 w 201"/>
                  <a:gd name="T1" fmla="*/ 97 h 246"/>
                  <a:gd name="T2" fmla="*/ 0 w 201"/>
                  <a:gd name="T3" fmla="*/ 164 h 246"/>
                  <a:gd name="T4" fmla="*/ 4 w 201"/>
                  <a:gd name="T5" fmla="*/ 179 h 246"/>
                  <a:gd name="T6" fmla="*/ 16 w 201"/>
                  <a:gd name="T7" fmla="*/ 187 h 246"/>
                  <a:gd name="T8" fmla="*/ 92 w 201"/>
                  <a:gd name="T9" fmla="*/ 235 h 246"/>
                  <a:gd name="T10" fmla="*/ 121 w 201"/>
                  <a:gd name="T11" fmla="*/ 246 h 246"/>
                  <a:gd name="T12" fmla="*/ 146 w 201"/>
                  <a:gd name="T13" fmla="*/ 243 h 246"/>
                  <a:gd name="T14" fmla="*/ 159 w 201"/>
                  <a:gd name="T15" fmla="*/ 231 h 246"/>
                  <a:gd name="T16" fmla="*/ 163 w 201"/>
                  <a:gd name="T17" fmla="*/ 216 h 246"/>
                  <a:gd name="T18" fmla="*/ 175 w 201"/>
                  <a:gd name="T19" fmla="*/ 183 h 246"/>
                  <a:gd name="T20" fmla="*/ 192 w 201"/>
                  <a:gd name="T21" fmla="*/ 179 h 246"/>
                  <a:gd name="T22" fmla="*/ 201 w 201"/>
                  <a:gd name="T23" fmla="*/ 172 h 246"/>
                  <a:gd name="T24" fmla="*/ 196 w 201"/>
                  <a:gd name="T25" fmla="*/ 157 h 246"/>
                  <a:gd name="T26" fmla="*/ 184 w 201"/>
                  <a:gd name="T27" fmla="*/ 145 h 246"/>
                  <a:gd name="T28" fmla="*/ 155 w 201"/>
                  <a:gd name="T29" fmla="*/ 131 h 246"/>
                  <a:gd name="T30" fmla="*/ 138 w 201"/>
                  <a:gd name="T31" fmla="*/ 116 h 246"/>
                  <a:gd name="T32" fmla="*/ 121 w 201"/>
                  <a:gd name="T33" fmla="*/ 97 h 246"/>
                  <a:gd name="T34" fmla="*/ 104 w 201"/>
                  <a:gd name="T35" fmla="*/ 63 h 246"/>
                  <a:gd name="T36" fmla="*/ 88 w 201"/>
                  <a:gd name="T37" fmla="*/ 30 h 246"/>
                  <a:gd name="T38" fmla="*/ 71 w 201"/>
                  <a:gd name="T39" fmla="*/ 15 h 246"/>
                  <a:gd name="T40" fmla="*/ 46 w 201"/>
                  <a:gd name="T41" fmla="*/ 0 h 246"/>
                  <a:gd name="T42" fmla="*/ 41 w 201"/>
                  <a:gd name="T43" fmla="*/ 4 h 246"/>
                  <a:gd name="T44" fmla="*/ 41 w 201"/>
                  <a:gd name="T45" fmla="*/ 7 h 246"/>
                  <a:gd name="T46" fmla="*/ 54 w 201"/>
                  <a:gd name="T47" fmla="*/ 26 h 246"/>
                  <a:gd name="T48" fmla="*/ 62 w 201"/>
                  <a:gd name="T49" fmla="*/ 45 h 246"/>
                  <a:gd name="T50" fmla="*/ 67 w 201"/>
                  <a:gd name="T51" fmla="*/ 48 h 246"/>
                  <a:gd name="T52" fmla="*/ 62 w 201"/>
                  <a:gd name="T53" fmla="*/ 45 h 246"/>
                  <a:gd name="T54" fmla="*/ 54 w 201"/>
                  <a:gd name="T55" fmla="*/ 37 h 246"/>
                  <a:gd name="T56" fmla="*/ 41 w 201"/>
                  <a:gd name="T57" fmla="*/ 30 h 246"/>
                  <a:gd name="T58" fmla="*/ 33 w 201"/>
                  <a:gd name="T59" fmla="*/ 19 h 246"/>
                  <a:gd name="T60" fmla="*/ 25 w 201"/>
                  <a:gd name="T61" fmla="*/ 15 h 246"/>
                  <a:gd name="T62" fmla="*/ 8 w 201"/>
                  <a:gd name="T63" fmla="*/ 30 h 246"/>
                  <a:gd name="T64" fmla="*/ 4 w 201"/>
                  <a:gd name="T65" fmla="*/ 63 h 246"/>
                  <a:gd name="T66" fmla="*/ 4 w 201"/>
                  <a:gd name="T67" fmla="*/ 97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01" h="246">
                    <a:moveTo>
                      <a:pt x="4" y="97"/>
                    </a:moveTo>
                    <a:lnTo>
                      <a:pt x="0" y="164"/>
                    </a:lnTo>
                    <a:lnTo>
                      <a:pt x="4" y="179"/>
                    </a:lnTo>
                    <a:lnTo>
                      <a:pt x="16" y="187"/>
                    </a:lnTo>
                    <a:lnTo>
                      <a:pt x="92" y="235"/>
                    </a:lnTo>
                    <a:lnTo>
                      <a:pt x="121" y="246"/>
                    </a:lnTo>
                    <a:lnTo>
                      <a:pt x="146" y="243"/>
                    </a:lnTo>
                    <a:lnTo>
                      <a:pt x="159" y="231"/>
                    </a:lnTo>
                    <a:lnTo>
                      <a:pt x="163" y="216"/>
                    </a:lnTo>
                    <a:lnTo>
                      <a:pt x="175" y="183"/>
                    </a:lnTo>
                    <a:lnTo>
                      <a:pt x="192" y="179"/>
                    </a:lnTo>
                    <a:lnTo>
                      <a:pt x="201" y="172"/>
                    </a:lnTo>
                    <a:lnTo>
                      <a:pt x="196" y="157"/>
                    </a:lnTo>
                    <a:lnTo>
                      <a:pt x="184" y="145"/>
                    </a:lnTo>
                    <a:lnTo>
                      <a:pt x="155" y="131"/>
                    </a:lnTo>
                    <a:lnTo>
                      <a:pt x="138" y="116"/>
                    </a:lnTo>
                    <a:lnTo>
                      <a:pt x="121" y="97"/>
                    </a:lnTo>
                    <a:lnTo>
                      <a:pt x="104" y="63"/>
                    </a:lnTo>
                    <a:lnTo>
                      <a:pt x="88" y="30"/>
                    </a:lnTo>
                    <a:lnTo>
                      <a:pt x="71" y="15"/>
                    </a:lnTo>
                    <a:lnTo>
                      <a:pt x="46" y="0"/>
                    </a:lnTo>
                    <a:lnTo>
                      <a:pt x="41" y="4"/>
                    </a:lnTo>
                    <a:lnTo>
                      <a:pt x="41" y="7"/>
                    </a:lnTo>
                    <a:lnTo>
                      <a:pt x="54" y="26"/>
                    </a:lnTo>
                    <a:lnTo>
                      <a:pt x="62" y="45"/>
                    </a:lnTo>
                    <a:lnTo>
                      <a:pt x="67" y="48"/>
                    </a:lnTo>
                    <a:lnTo>
                      <a:pt x="62" y="45"/>
                    </a:lnTo>
                    <a:lnTo>
                      <a:pt x="54" y="37"/>
                    </a:lnTo>
                    <a:lnTo>
                      <a:pt x="41" y="30"/>
                    </a:lnTo>
                    <a:lnTo>
                      <a:pt x="33" y="19"/>
                    </a:lnTo>
                    <a:lnTo>
                      <a:pt x="25" y="15"/>
                    </a:lnTo>
                    <a:lnTo>
                      <a:pt x="8" y="30"/>
                    </a:lnTo>
                    <a:lnTo>
                      <a:pt x="4" y="63"/>
                    </a:lnTo>
                    <a:lnTo>
                      <a:pt x="4" y="97"/>
                    </a:lnTo>
                    <a:close/>
                  </a:path>
                </a:pathLst>
              </a:custGeom>
              <a:solidFill>
                <a:srgbClr val="FF80C0"/>
              </a:solidFill>
              <a:ln w="6350">
                <a:solidFill>
                  <a:srgbClr val="FF0080"/>
                </a:solidFill>
                <a:prstDash val="solid"/>
                <a:round/>
                <a:headEnd/>
                <a:tailEnd/>
              </a:ln>
            </p:spPr>
            <p:txBody>
              <a:bodyPr/>
              <a:lstStyle/>
              <a:p>
                <a:endParaRPr lang="en-US"/>
              </a:p>
            </p:txBody>
          </p:sp>
          <p:sp>
            <p:nvSpPr>
              <p:cNvPr id="3366" name="Freeform 88"/>
              <p:cNvSpPr>
                <a:spLocks/>
              </p:cNvSpPr>
              <p:nvPr/>
            </p:nvSpPr>
            <p:spPr bwMode="auto">
              <a:xfrm>
                <a:off x="105" y="3163"/>
                <a:ext cx="209" cy="160"/>
              </a:xfrm>
              <a:custGeom>
                <a:avLst/>
                <a:gdLst>
                  <a:gd name="T0" fmla="*/ 188 w 209"/>
                  <a:gd name="T1" fmla="*/ 160 h 160"/>
                  <a:gd name="T2" fmla="*/ 150 w 209"/>
                  <a:gd name="T3" fmla="*/ 160 h 160"/>
                  <a:gd name="T4" fmla="*/ 117 w 209"/>
                  <a:gd name="T5" fmla="*/ 157 h 160"/>
                  <a:gd name="T6" fmla="*/ 88 w 209"/>
                  <a:gd name="T7" fmla="*/ 145 h 160"/>
                  <a:gd name="T8" fmla="*/ 58 w 209"/>
                  <a:gd name="T9" fmla="*/ 123 h 160"/>
                  <a:gd name="T10" fmla="*/ 42 w 209"/>
                  <a:gd name="T11" fmla="*/ 89 h 160"/>
                  <a:gd name="T12" fmla="*/ 25 w 209"/>
                  <a:gd name="T13" fmla="*/ 59 h 160"/>
                  <a:gd name="T14" fmla="*/ 16 w 209"/>
                  <a:gd name="T15" fmla="*/ 33 h 160"/>
                  <a:gd name="T16" fmla="*/ 4 w 209"/>
                  <a:gd name="T17" fmla="*/ 11 h 160"/>
                  <a:gd name="T18" fmla="*/ 0 w 209"/>
                  <a:gd name="T19" fmla="*/ 0 h 160"/>
                  <a:gd name="T20" fmla="*/ 12 w 209"/>
                  <a:gd name="T21" fmla="*/ 11 h 160"/>
                  <a:gd name="T22" fmla="*/ 16 w 209"/>
                  <a:gd name="T23" fmla="*/ 11 h 160"/>
                  <a:gd name="T24" fmla="*/ 25 w 209"/>
                  <a:gd name="T25" fmla="*/ 7 h 160"/>
                  <a:gd name="T26" fmla="*/ 37 w 209"/>
                  <a:gd name="T27" fmla="*/ 22 h 160"/>
                  <a:gd name="T28" fmla="*/ 50 w 209"/>
                  <a:gd name="T29" fmla="*/ 37 h 160"/>
                  <a:gd name="T30" fmla="*/ 138 w 209"/>
                  <a:gd name="T31" fmla="*/ 93 h 160"/>
                  <a:gd name="T32" fmla="*/ 167 w 209"/>
                  <a:gd name="T33" fmla="*/ 101 h 160"/>
                  <a:gd name="T34" fmla="*/ 188 w 209"/>
                  <a:gd name="T35" fmla="*/ 108 h 160"/>
                  <a:gd name="T36" fmla="*/ 201 w 209"/>
                  <a:gd name="T37" fmla="*/ 123 h 160"/>
                  <a:gd name="T38" fmla="*/ 209 w 209"/>
                  <a:gd name="T39" fmla="*/ 138 h 160"/>
                  <a:gd name="T40" fmla="*/ 201 w 209"/>
                  <a:gd name="T41" fmla="*/ 153 h 160"/>
                  <a:gd name="T42" fmla="*/ 188 w 209"/>
                  <a:gd name="T43" fmla="*/ 160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9" h="160">
                    <a:moveTo>
                      <a:pt x="188" y="160"/>
                    </a:moveTo>
                    <a:lnTo>
                      <a:pt x="150" y="160"/>
                    </a:lnTo>
                    <a:lnTo>
                      <a:pt x="117" y="157"/>
                    </a:lnTo>
                    <a:lnTo>
                      <a:pt x="88" y="145"/>
                    </a:lnTo>
                    <a:lnTo>
                      <a:pt x="58" y="123"/>
                    </a:lnTo>
                    <a:lnTo>
                      <a:pt x="42" y="89"/>
                    </a:lnTo>
                    <a:lnTo>
                      <a:pt x="25" y="59"/>
                    </a:lnTo>
                    <a:lnTo>
                      <a:pt x="16" y="33"/>
                    </a:lnTo>
                    <a:lnTo>
                      <a:pt x="4" y="11"/>
                    </a:lnTo>
                    <a:lnTo>
                      <a:pt x="0" y="0"/>
                    </a:lnTo>
                    <a:lnTo>
                      <a:pt x="12" y="11"/>
                    </a:lnTo>
                    <a:lnTo>
                      <a:pt x="16" y="11"/>
                    </a:lnTo>
                    <a:lnTo>
                      <a:pt x="25" y="7"/>
                    </a:lnTo>
                    <a:lnTo>
                      <a:pt x="37" y="22"/>
                    </a:lnTo>
                    <a:lnTo>
                      <a:pt x="50" y="37"/>
                    </a:lnTo>
                    <a:lnTo>
                      <a:pt x="138" y="93"/>
                    </a:lnTo>
                    <a:lnTo>
                      <a:pt x="167" y="101"/>
                    </a:lnTo>
                    <a:lnTo>
                      <a:pt x="188" y="108"/>
                    </a:lnTo>
                    <a:lnTo>
                      <a:pt x="201" y="123"/>
                    </a:lnTo>
                    <a:lnTo>
                      <a:pt x="209" y="138"/>
                    </a:lnTo>
                    <a:lnTo>
                      <a:pt x="201" y="153"/>
                    </a:lnTo>
                    <a:lnTo>
                      <a:pt x="188" y="160"/>
                    </a:lnTo>
                    <a:close/>
                  </a:path>
                </a:pathLst>
              </a:custGeom>
              <a:solidFill>
                <a:srgbClr val="FF80C0"/>
              </a:solidFill>
              <a:ln w="6350">
                <a:solidFill>
                  <a:srgbClr val="FF0080"/>
                </a:solidFill>
                <a:prstDash val="solid"/>
                <a:round/>
                <a:headEnd/>
                <a:tailEnd/>
              </a:ln>
            </p:spPr>
            <p:txBody>
              <a:bodyPr/>
              <a:lstStyle/>
              <a:p>
                <a:endParaRPr lang="en-US"/>
              </a:p>
            </p:txBody>
          </p:sp>
          <p:sp>
            <p:nvSpPr>
              <p:cNvPr id="3367" name="Freeform 89"/>
              <p:cNvSpPr>
                <a:spLocks/>
              </p:cNvSpPr>
              <p:nvPr/>
            </p:nvSpPr>
            <p:spPr bwMode="auto">
              <a:xfrm>
                <a:off x="4209" y="4029"/>
                <a:ext cx="193" cy="71"/>
              </a:xfrm>
              <a:custGeom>
                <a:avLst/>
                <a:gdLst>
                  <a:gd name="T0" fmla="*/ 193 w 193"/>
                  <a:gd name="T1" fmla="*/ 15 h 71"/>
                  <a:gd name="T2" fmla="*/ 184 w 193"/>
                  <a:gd name="T3" fmla="*/ 18 h 71"/>
                  <a:gd name="T4" fmla="*/ 163 w 193"/>
                  <a:gd name="T5" fmla="*/ 37 h 71"/>
                  <a:gd name="T6" fmla="*/ 151 w 193"/>
                  <a:gd name="T7" fmla="*/ 48 h 71"/>
                  <a:gd name="T8" fmla="*/ 134 w 193"/>
                  <a:gd name="T9" fmla="*/ 56 h 71"/>
                  <a:gd name="T10" fmla="*/ 117 w 193"/>
                  <a:gd name="T11" fmla="*/ 63 h 71"/>
                  <a:gd name="T12" fmla="*/ 105 w 193"/>
                  <a:gd name="T13" fmla="*/ 67 h 71"/>
                  <a:gd name="T14" fmla="*/ 75 w 193"/>
                  <a:gd name="T15" fmla="*/ 71 h 71"/>
                  <a:gd name="T16" fmla="*/ 50 w 193"/>
                  <a:gd name="T17" fmla="*/ 67 h 71"/>
                  <a:gd name="T18" fmla="*/ 33 w 193"/>
                  <a:gd name="T19" fmla="*/ 56 h 71"/>
                  <a:gd name="T20" fmla="*/ 12 w 193"/>
                  <a:gd name="T21" fmla="*/ 33 h 71"/>
                  <a:gd name="T22" fmla="*/ 0 w 193"/>
                  <a:gd name="T23" fmla="*/ 0 h 71"/>
                  <a:gd name="T24" fmla="*/ 25 w 193"/>
                  <a:gd name="T25" fmla="*/ 15 h 71"/>
                  <a:gd name="T26" fmla="*/ 54 w 193"/>
                  <a:gd name="T27" fmla="*/ 33 h 71"/>
                  <a:gd name="T28" fmla="*/ 75 w 193"/>
                  <a:gd name="T29" fmla="*/ 37 h 71"/>
                  <a:gd name="T30" fmla="*/ 92 w 193"/>
                  <a:gd name="T31" fmla="*/ 33 h 71"/>
                  <a:gd name="T32" fmla="*/ 121 w 193"/>
                  <a:gd name="T33" fmla="*/ 26 h 71"/>
                  <a:gd name="T34" fmla="*/ 142 w 193"/>
                  <a:gd name="T35" fmla="*/ 26 h 71"/>
                  <a:gd name="T36" fmla="*/ 159 w 193"/>
                  <a:gd name="T37" fmla="*/ 22 h 71"/>
                  <a:gd name="T38" fmla="*/ 180 w 193"/>
                  <a:gd name="T39" fmla="*/ 18 h 71"/>
                  <a:gd name="T40" fmla="*/ 193 w 193"/>
                  <a:gd name="T41" fmla="*/ 15 h 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3" h="71">
                    <a:moveTo>
                      <a:pt x="193" y="15"/>
                    </a:moveTo>
                    <a:lnTo>
                      <a:pt x="184" y="18"/>
                    </a:lnTo>
                    <a:lnTo>
                      <a:pt x="163" y="37"/>
                    </a:lnTo>
                    <a:lnTo>
                      <a:pt x="151" y="48"/>
                    </a:lnTo>
                    <a:lnTo>
                      <a:pt x="134" y="56"/>
                    </a:lnTo>
                    <a:lnTo>
                      <a:pt x="117" y="63"/>
                    </a:lnTo>
                    <a:lnTo>
                      <a:pt x="105" y="67"/>
                    </a:lnTo>
                    <a:lnTo>
                      <a:pt x="75" y="71"/>
                    </a:lnTo>
                    <a:lnTo>
                      <a:pt x="50" y="67"/>
                    </a:lnTo>
                    <a:lnTo>
                      <a:pt x="33" y="56"/>
                    </a:lnTo>
                    <a:lnTo>
                      <a:pt x="12" y="33"/>
                    </a:lnTo>
                    <a:lnTo>
                      <a:pt x="0" y="0"/>
                    </a:lnTo>
                    <a:lnTo>
                      <a:pt x="25" y="15"/>
                    </a:lnTo>
                    <a:lnTo>
                      <a:pt x="54" y="33"/>
                    </a:lnTo>
                    <a:lnTo>
                      <a:pt x="75" y="37"/>
                    </a:lnTo>
                    <a:lnTo>
                      <a:pt x="92" y="33"/>
                    </a:lnTo>
                    <a:lnTo>
                      <a:pt x="121" y="26"/>
                    </a:lnTo>
                    <a:lnTo>
                      <a:pt x="142" y="26"/>
                    </a:lnTo>
                    <a:lnTo>
                      <a:pt x="159" y="22"/>
                    </a:lnTo>
                    <a:lnTo>
                      <a:pt x="180" y="18"/>
                    </a:lnTo>
                    <a:lnTo>
                      <a:pt x="193" y="15"/>
                    </a:lnTo>
                    <a:close/>
                  </a:path>
                </a:pathLst>
              </a:custGeom>
              <a:solidFill>
                <a:srgbClr val="FF80C0"/>
              </a:solidFill>
              <a:ln w="6350">
                <a:solidFill>
                  <a:srgbClr val="FF0080"/>
                </a:solidFill>
                <a:prstDash val="solid"/>
                <a:round/>
                <a:headEnd/>
                <a:tailEnd/>
              </a:ln>
            </p:spPr>
            <p:txBody>
              <a:bodyPr/>
              <a:lstStyle/>
              <a:p>
                <a:endParaRPr lang="en-US"/>
              </a:p>
            </p:txBody>
          </p:sp>
          <p:sp>
            <p:nvSpPr>
              <p:cNvPr id="3368" name="Freeform 90"/>
              <p:cNvSpPr>
                <a:spLocks/>
              </p:cNvSpPr>
              <p:nvPr/>
            </p:nvSpPr>
            <p:spPr bwMode="auto">
              <a:xfrm>
                <a:off x="4464" y="3887"/>
                <a:ext cx="666" cy="220"/>
              </a:xfrm>
              <a:custGeom>
                <a:avLst/>
                <a:gdLst>
                  <a:gd name="T0" fmla="*/ 0 w 666"/>
                  <a:gd name="T1" fmla="*/ 209 h 220"/>
                  <a:gd name="T2" fmla="*/ 5 w 666"/>
                  <a:gd name="T3" fmla="*/ 205 h 220"/>
                  <a:gd name="T4" fmla="*/ 17 w 666"/>
                  <a:gd name="T5" fmla="*/ 202 h 220"/>
                  <a:gd name="T6" fmla="*/ 72 w 666"/>
                  <a:gd name="T7" fmla="*/ 179 h 220"/>
                  <a:gd name="T8" fmla="*/ 134 w 666"/>
                  <a:gd name="T9" fmla="*/ 164 h 220"/>
                  <a:gd name="T10" fmla="*/ 189 w 666"/>
                  <a:gd name="T11" fmla="*/ 153 h 220"/>
                  <a:gd name="T12" fmla="*/ 235 w 666"/>
                  <a:gd name="T13" fmla="*/ 142 h 220"/>
                  <a:gd name="T14" fmla="*/ 268 w 666"/>
                  <a:gd name="T15" fmla="*/ 134 h 220"/>
                  <a:gd name="T16" fmla="*/ 293 w 666"/>
                  <a:gd name="T17" fmla="*/ 127 h 220"/>
                  <a:gd name="T18" fmla="*/ 340 w 666"/>
                  <a:gd name="T19" fmla="*/ 116 h 220"/>
                  <a:gd name="T20" fmla="*/ 381 w 666"/>
                  <a:gd name="T21" fmla="*/ 108 h 220"/>
                  <a:gd name="T22" fmla="*/ 427 w 666"/>
                  <a:gd name="T23" fmla="*/ 97 h 220"/>
                  <a:gd name="T24" fmla="*/ 486 w 666"/>
                  <a:gd name="T25" fmla="*/ 78 h 220"/>
                  <a:gd name="T26" fmla="*/ 545 w 666"/>
                  <a:gd name="T27" fmla="*/ 56 h 220"/>
                  <a:gd name="T28" fmla="*/ 574 w 666"/>
                  <a:gd name="T29" fmla="*/ 45 h 220"/>
                  <a:gd name="T30" fmla="*/ 595 w 666"/>
                  <a:gd name="T31" fmla="*/ 34 h 220"/>
                  <a:gd name="T32" fmla="*/ 612 w 666"/>
                  <a:gd name="T33" fmla="*/ 26 h 220"/>
                  <a:gd name="T34" fmla="*/ 620 w 666"/>
                  <a:gd name="T35" fmla="*/ 22 h 220"/>
                  <a:gd name="T36" fmla="*/ 629 w 666"/>
                  <a:gd name="T37" fmla="*/ 19 h 220"/>
                  <a:gd name="T38" fmla="*/ 637 w 666"/>
                  <a:gd name="T39" fmla="*/ 15 h 220"/>
                  <a:gd name="T40" fmla="*/ 666 w 666"/>
                  <a:gd name="T41" fmla="*/ 0 h 220"/>
                  <a:gd name="T42" fmla="*/ 654 w 666"/>
                  <a:gd name="T43" fmla="*/ 11 h 220"/>
                  <a:gd name="T44" fmla="*/ 633 w 666"/>
                  <a:gd name="T45" fmla="*/ 22 h 220"/>
                  <a:gd name="T46" fmla="*/ 603 w 666"/>
                  <a:gd name="T47" fmla="*/ 41 h 220"/>
                  <a:gd name="T48" fmla="*/ 570 w 666"/>
                  <a:gd name="T49" fmla="*/ 60 h 220"/>
                  <a:gd name="T50" fmla="*/ 499 w 666"/>
                  <a:gd name="T51" fmla="*/ 93 h 220"/>
                  <a:gd name="T52" fmla="*/ 465 w 666"/>
                  <a:gd name="T53" fmla="*/ 108 h 220"/>
                  <a:gd name="T54" fmla="*/ 436 w 666"/>
                  <a:gd name="T55" fmla="*/ 116 h 220"/>
                  <a:gd name="T56" fmla="*/ 369 w 666"/>
                  <a:gd name="T57" fmla="*/ 131 h 220"/>
                  <a:gd name="T58" fmla="*/ 319 w 666"/>
                  <a:gd name="T59" fmla="*/ 142 h 220"/>
                  <a:gd name="T60" fmla="*/ 281 w 666"/>
                  <a:gd name="T61" fmla="*/ 149 h 220"/>
                  <a:gd name="T62" fmla="*/ 264 w 666"/>
                  <a:gd name="T63" fmla="*/ 157 h 220"/>
                  <a:gd name="T64" fmla="*/ 218 w 666"/>
                  <a:gd name="T65" fmla="*/ 168 h 220"/>
                  <a:gd name="T66" fmla="*/ 193 w 666"/>
                  <a:gd name="T67" fmla="*/ 172 h 220"/>
                  <a:gd name="T68" fmla="*/ 151 w 666"/>
                  <a:gd name="T69" fmla="*/ 183 h 220"/>
                  <a:gd name="T70" fmla="*/ 59 w 666"/>
                  <a:gd name="T71" fmla="*/ 202 h 220"/>
                  <a:gd name="T72" fmla="*/ 42 w 666"/>
                  <a:gd name="T73" fmla="*/ 209 h 220"/>
                  <a:gd name="T74" fmla="*/ 34 w 666"/>
                  <a:gd name="T75" fmla="*/ 213 h 220"/>
                  <a:gd name="T76" fmla="*/ 25 w 666"/>
                  <a:gd name="T77" fmla="*/ 216 h 220"/>
                  <a:gd name="T78" fmla="*/ 9 w 666"/>
                  <a:gd name="T79" fmla="*/ 220 h 220"/>
                  <a:gd name="T80" fmla="*/ 0 w 666"/>
                  <a:gd name="T81" fmla="*/ 209 h 2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66" h="220">
                    <a:moveTo>
                      <a:pt x="0" y="209"/>
                    </a:moveTo>
                    <a:lnTo>
                      <a:pt x="5" y="205"/>
                    </a:lnTo>
                    <a:lnTo>
                      <a:pt x="17" y="202"/>
                    </a:lnTo>
                    <a:lnTo>
                      <a:pt x="72" y="179"/>
                    </a:lnTo>
                    <a:lnTo>
                      <a:pt x="134" y="164"/>
                    </a:lnTo>
                    <a:lnTo>
                      <a:pt x="189" y="153"/>
                    </a:lnTo>
                    <a:lnTo>
                      <a:pt x="235" y="142"/>
                    </a:lnTo>
                    <a:lnTo>
                      <a:pt x="268" y="134"/>
                    </a:lnTo>
                    <a:lnTo>
                      <a:pt x="293" y="127"/>
                    </a:lnTo>
                    <a:lnTo>
                      <a:pt x="340" y="116"/>
                    </a:lnTo>
                    <a:lnTo>
                      <a:pt x="381" y="108"/>
                    </a:lnTo>
                    <a:lnTo>
                      <a:pt x="427" y="97"/>
                    </a:lnTo>
                    <a:lnTo>
                      <a:pt x="486" y="78"/>
                    </a:lnTo>
                    <a:lnTo>
                      <a:pt x="545" y="56"/>
                    </a:lnTo>
                    <a:lnTo>
                      <a:pt x="574" y="45"/>
                    </a:lnTo>
                    <a:lnTo>
                      <a:pt x="595" y="34"/>
                    </a:lnTo>
                    <a:lnTo>
                      <a:pt x="612" y="26"/>
                    </a:lnTo>
                    <a:lnTo>
                      <a:pt x="620" y="22"/>
                    </a:lnTo>
                    <a:lnTo>
                      <a:pt x="629" y="19"/>
                    </a:lnTo>
                    <a:lnTo>
                      <a:pt x="637" y="15"/>
                    </a:lnTo>
                    <a:lnTo>
                      <a:pt x="666" y="0"/>
                    </a:lnTo>
                    <a:lnTo>
                      <a:pt x="654" y="11"/>
                    </a:lnTo>
                    <a:lnTo>
                      <a:pt x="633" y="22"/>
                    </a:lnTo>
                    <a:lnTo>
                      <a:pt x="603" y="41"/>
                    </a:lnTo>
                    <a:lnTo>
                      <a:pt x="570" y="60"/>
                    </a:lnTo>
                    <a:lnTo>
                      <a:pt x="499" y="93"/>
                    </a:lnTo>
                    <a:lnTo>
                      <a:pt x="465" y="108"/>
                    </a:lnTo>
                    <a:lnTo>
                      <a:pt x="436" y="116"/>
                    </a:lnTo>
                    <a:lnTo>
                      <a:pt x="369" y="131"/>
                    </a:lnTo>
                    <a:lnTo>
                      <a:pt x="319" y="142"/>
                    </a:lnTo>
                    <a:lnTo>
                      <a:pt x="281" y="149"/>
                    </a:lnTo>
                    <a:lnTo>
                      <a:pt x="264" y="157"/>
                    </a:lnTo>
                    <a:lnTo>
                      <a:pt x="218" y="168"/>
                    </a:lnTo>
                    <a:lnTo>
                      <a:pt x="193" y="172"/>
                    </a:lnTo>
                    <a:lnTo>
                      <a:pt x="151" y="183"/>
                    </a:lnTo>
                    <a:lnTo>
                      <a:pt x="59" y="202"/>
                    </a:lnTo>
                    <a:lnTo>
                      <a:pt x="42" y="209"/>
                    </a:lnTo>
                    <a:lnTo>
                      <a:pt x="34" y="213"/>
                    </a:lnTo>
                    <a:lnTo>
                      <a:pt x="25" y="216"/>
                    </a:lnTo>
                    <a:lnTo>
                      <a:pt x="9" y="220"/>
                    </a:lnTo>
                    <a:lnTo>
                      <a:pt x="0" y="209"/>
                    </a:lnTo>
                    <a:close/>
                  </a:path>
                </a:pathLst>
              </a:custGeom>
              <a:solidFill>
                <a:srgbClr val="40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9" name="Freeform 91"/>
              <p:cNvSpPr>
                <a:spLocks/>
              </p:cNvSpPr>
              <p:nvPr/>
            </p:nvSpPr>
            <p:spPr bwMode="auto">
              <a:xfrm>
                <a:off x="4188" y="4036"/>
                <a:ext cx="285" cy="176"/>
              </a:xfrm>
              <a:custGeom>
                <a:avLst/>
                <a:gdLst>
                  <a:gd name="T0" fmla="*/ 96 w 285"/>
                  <a:gd name="T1" fmla="*/ 157 h 176"/>
                  <a:gd name="T2" fmla="*/ 172 w 285"/>
                  <a:gd name="T3" fmla="*/ 176 h 176"/>
                  <a:gd name="T4" fmla="*/ 184 w 285"/>
                  <a:gd name="T5" fmla="*/ 172 h 176"/>
                  <a:gd name="T6" fmla="*/ 197 w 285"/>
                  <a:gd name="T7" fmla="*/ 165 h 176"/>
                  <a:gd name="T8" fmla="*/ 268 w 285"/>
                  <a:gd name="T9" fmla="*/ 112 h 176"/>
                  <a:gd name="T10" fmla="*/ 285 w 285"/>
                  <a:gd name="T11" fmla="*/ 90 h 176"/>
                  <a:gd name="T12" fmla="*/ 285 w 285"/>
                  <a:gd name="T13" fmla="*/ 64 h 176"/>
                  <a:gd name="T14" fmla="*/ 281 w 285"/>
                  <a:gd name="T15" fmla="*/ 53 h 176"/>
                  <a:gd name="T16" fmla="*/ 264 w 285"/>
                  <a:gd name="T17" fmla="*/ 41 h 176"/>
                  <a:gd name="T18" fmla="*/ 230 w 285"/>
                  <a:gd name="T19" fmla="*/ 23 h 176"/>
                  <a:gd name="T20" fmla="*/ 226 w 285"/>
                  <a:gd name="T21" fmla="*/ 11 h 176"/>
                  <a:gd name="T22" fmla="*/ 226 w 285"/>
                  <a:gd name="T23" fmla="*/ 4 h 176"/>
                  <a:gd name="T24" fmla="*/ 222 w 285"/>
                  <a:gd name="T25" fmla="*/ 0 h 176"/>
                  <a:gd name="T26" fmla="*/ 205 w 285"/>
                  <a:gd name="T27" fmla="*/ 0 h 176"/>
                  <a:gd name="T28" fmla="*/ 193 w 285"/>
                  <a:gd name="T29" fmla="*/ 11 h 176"/>
                  <a:gd name="T30" fmla="*/ 167 w 285"/>
                  <a:gd name="T31" fmla="*/ 34 h 176"/>
                  <a:gd name="T32" fmla="*/ 146 w 285"/>
                  <a:gd name="T33" fmla="*/ 45 h 176"/>
                  <a:gd name="T34" fmla="*/ 126 w 285"/>
                  <a:gd name="T35" fmla="*/ 53 h 176"/>
                  <a:gd name="T36" fmla="*/ 84 w 285"/>
                  <a:gd name="T37" fmla="*/ 60 h 176"/>
                  <a:gd name="T38" fmla="*/ 42 w 285"/>
                  <a:gd name="T39" fmla="*/ 71 h 176"/>
                  <a:gd name="T40" fmla="*/ 21 w 285"/>
                  <a:gd name="T41" fmla="*/ 82 h 176"/>
                  <a:gd name="T42" fmla="*/ 0 w 285"/>
                  <a:gd name="T43" fmla="*/ 101 h 176"/>
                  <a:gd name="T44" fmla="*/ 0 w 285"/>
                  <a:gd name="T45" fmla="*/ 105 h 176"/>
                  <a:gd name="T46" fmla="*/ 4 w 285"/>
                  <a:gd name="T47" fmla="*/ 105 h 176"/>
                  <a:gd name="T48" fmla="*/ 29 w 285"/>
                  <a:gd name="T49" fmla="*/ 101 h 176"/>
                  <a:gd name="T50" fmla="*/ 54 w 285"/>
                  <a:gd name="T51" fmla="*/ 94 h 176"/>
                  <a:gd name="T52" fmla="*/ 59 w 285"/>
                  <a:gd name="T53" fmla="*/ 94 h 176"/>
                  <a:gd name="T54" fmla="*/ 54 w 285"/>
                  <a:gd name="T55" fmla="*/ 97 h 176"/>
                  <a:gd name="T56" fmla="*/ 46 w 285"/>
                  <a:gd name="T57" fmla="*/ 101 h 176"/>
                  <a:gd name="T58" fmla="*/ 29 w 285"/>
                  <a:gd name="T59" fmla="*/ 109 h 176"/>
                  <a:gd name="T60" fmla="*/ 17 w 285"/>
                  <a:gd name="T61" fmla="*/ 116 h 176"/>
                  <a:gd name="T62" fmla="*/ 12 w 285"/>
                  <a:gd name="T63" fmla="*/ 120 h 176"/>
                  <a:gd name="T64" fmla="*/ 25 w 285"/>
                  <a:gd name="T65" fmla="*/ 138 h 176"/>
                  <a:gd name="T66" fmla="*/ 59 w 285"/>
                  <a:gd name="T67" fmla="*/ 150 h 176"/>
                  <a:gd name="T68" fmla="*/ 96 w 285"/>
                  <a:gd name="T69" fmla="*/ 157 h 17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85" h="176">
                    <a:moveTo>
                      <a:pt x="96" y="157"/>
                    </a:moveTo>
                    <a:lnTo>
                      <a:pt x="172" y="176"/>
                    </a:lnTo>
                    <a:lnTo>
                      <a:pt x="184" y="172"/>
                    </a:lnTo>
                    <a:lnTo>
                      <a:pt x="197" y="165"/>
                    </a:lnTo>
                    <a:lnTo>
                      <a:pt x="268" y="112"/>
                    </a:lnTo>
                    <a:lnTo>
                      <a:pt x="285" y="90"/>
                    </a:lnTo>
                    <a:lnTo>
                      <a:pt x="285" y="64"/>
                    </a:lnTo>
                    <a:lnTo>
                      <a:pt x="281" y="53"/>
                    </a:lnTo>
                    <a:lnTo>
                      <a:pt x="264" y="41"/>
                    </a:lnTo>
                    <a:lnTo>
                      <a:pt x="230" y="23"/>
                    </a:lnTo>
                    <a:lnTo>
                      <a:pt x="226" y="11"/>
                    </a:lnTo>
                    <a:lnTo>
                      <a:pt x="226" y="4"/>
                    </a:lnTo>
                    <a:lnTo>
                      <a:pt x="222" y="0"/>
                    </a:lnTo>
                    <a:lnTo>
                      <a:pt x="205" y="0"/>
                    </a:lnTo>
                    <a:lnTo>
                      <a:pt x="193" y="11"/>
                    </a:lnTo>
                    <a:lnTo>
                      <a:pt x="167" y="34"/>
                    </a:lnTo>
                    <a:lnTo>
                      <a:pt x="146" y="45"/>
                    </a:lnTo>
                    <a:lnTo>
                      <a:pt x="126" y="53"/>
                    </a:lnTo>
                    <a:lnTo>
                      <a:pt x="84" y="60"/>
                    </a:lnTo>
                    <a:lnTo>
                      <a:pt x="42" y="71"/>
                    </a:lnTo>
                    <a:lnTo>
                      <a:pt x="21" y="82"/>
                    </a:lnTo>
                    <a:lnTo>
                      <a:pt x="0" y="101"/>
                    </a:lnTo>
                    <a:lnTo>
                      <a:pt x="0" y="105"/>
                    </a:lnTo>
                    <a:lnTo>
                      <a:pt x="4" y="105"/>
                    </a:lnTo>
                    <a:lnTo>
                      <a:pt x="29" y="101"/>
                    </a:lnTo>
                    <a:lnTo>
                      <a:pt x="54" y="94"/>
                    </a:lnTo>
                    <a:lnTo>
                      <a:pt x="59" y="94"/>
                    </a:lnTo>
                    <a:lnTo>
                      <a:pt x="54" y="97"/>
                    </a:lnTo>
                    <a:lnTo>
                      <a:pt x="46" y="101"/>
                    </a:lnTo>
                    <a:lnTo>
                      <a:pt x="29" y="109"/>
                    </a:lnTo>
                    <a:lnTo>
                      <a:pt x="17" y="116"/>
                    </a:lnTo>
                    <a:lnTo>
                      <a:pt x="12" y="120"/>
                    </a:lnTo>
                    <a:lnTo>
                      <a:pt x="25" y="138"/>
                    </a:lnTo>
                    <a:lnTo>
                      <a:pt x="59" y="150"/>
                    </a:lnTo>
                    <a:lnTo>
                      <a:pt x="96" y="157"/>
                    </a:lnTo>
                    <a:close/>
                  </a:path>
                </a:pathLst>
              </a:custGeom>
              <a:solidFill>
                <a:srgbClr val="FF80C0"/>
              </a:solidFill>
              <a:ln w="6350">
                <a:solidFill>
                  <a:srgbClr val="FF0080"/>
                </a:solidFill>
                <a:prstDash val="solid"/>
                <a:round/>
                <a:headEnd/>
                <a:tailEnd/>
              </a:ln>
            </p:spPr>
            <p:txBody>
              <a:bodyPr/>
              <a:lstStyle/>
              <a:p>
                <a:endParaRPr lang="en-US"/>
              </a:p>
            </p:txBody>
          </p:sp>
          <p:sp>
            <p:nvSpPr>
              <p:cNvPr id="3370" name="Freeform 92"/>
              <p:cNvSpPr>
                <a:spLocks/>
              </p:cNvSpPr>
              <p:nvPr/>
            </p:nvSpPr>
            <p:spPr bwMode="auto">
              <a:xfrm>
                <a:off x="4263" y="4077"/>
                <a:ext cx="214" cy="153"/>
              </a:xfrm>
              <a:custGeom>
                <a:avLst/>
                <a:gdLst>
                  <a:gd name="T0" fmla="*/ 214 w 214"/>
                  <a:gd name="T1" fmla="*/ 26 h 153"/>
                  <a:gd name="T2" fmla="*/ 210 w 214"/>
                  <a:gd name="T3" fmla="*/ 56 h 153"/>
                  <a:gd name="T4" fmla="*/ 197 w 214"/>
                  <a:gd name="T5" fmla="*/ 86 h 153"/>
                  <a:gd name="T6" fmla="*/ 176 w 214"/>
                  <a:gd name="T7" fmla="*/ 109 h 153"/>
                  <a:gd name="T8" fmla="*/ 147 w 214"/>
                  <a:gd name="T9" fmla="*/ 127 h 153"/>
                  <a:gd name="T10" fmla="*/ 105 w 214"/>
                  <a:gd name="T11" fmla="*/ 138 h 153"/>
                  <a:gd name="T12" fmla="*/ 71 w 214"/>
                  <a:gd name="T13" fmla="*/ 142 h 153"/>
                  <a:gd name="T14" fmla="*/ 38 w 214"/>
                  <a:gd name="T15" fmla="*/ 146 h 153"/>
                  <a:gd name="T16" fmla="*/ 13 w 214"/>
                  <a:gd name="T17" fmla="*/ 153 h 153"/>
                  <a:gd name="T18" fmla="*/ 0 w 214"/>
                  <a:gd name="T19" fmla="*/ 153 h 153"/>
                  <a:gd name="T20" fmla="*/ 13 w 214"/>
                  <a:gd name="T21" fmla="*/ 146 h 153"/>
                  <a:gd name="T22" fmla="*/ 17 w 214"/>
                  <a:gd name="T23" fmla="*/ 142 h 153"/>
                  <a:gd name="T24" fmla="*/ 13 w 214"/>
                  <a:gd name="T25" fmla="*/ 135 h 153"/>
                  <a:gd name="T26" fmla="*/ 21 w 214"/>
                  <a:gd name="T27" fmla="*/ 131 h 153"/>
                  <a:gd name="T28" fmla="*/ 34 w 214"/>
                  <a:gd name="T29" fmla="*/ 124 h 153"/>
                  <a:gd name="T30" fmla="*/ 55 w 214"/>
                  <a:gd name="T31" fmla="*/ 116 h 153"/>
                  <a:gd name="T32" fmla="*/ 130 w 214"/>
                  <a:gd name="T33" fmla="*/ 53 h 153"/>
                  <a:gd name="T34" fmla="*/ 147 w 214"/>
                  <a:gd name="T35" fmla="*/ 30 h 153"/>
                  <a:gd name="T36" fmla="*/ 159 w 214"/>
                  <a:gd name="T37" fmla="*/ 12 h 153"/>
                  <a:gd name="T38" fmla="*/ 180 w 214"/>
                  <a:gd name="T39" fmla="*/ 0 h 153"/>
                  <a:gd name="T40" fmla="*/ 197 w 214"/>
                  <a:gd name="T41" fmla="*/ 4 h 153"/>
                  <a:gd name="T42" fmla="*/ 210 w 214"/>
                  <a:gd name="T43" fmla="*/ 12 h 153"/>
                  <a:gd name="T44" fmla="*/ 214 w 214"/>
                  <a:gd name="T45" fmla="*/ 26 h 1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4" h="153">
                    <a:moveTo>
                      <a:pt x="214" y="26"/>
                    </a:moveTo>
                    <a:lnTo>
                      <a:pt x="210" y="56"/>
                    </a:lnTo>
                    <a:lnTo>
                      <a:pt x="197" y="86"/>
                    </a:lnTo>
                    <a:lnTo>
                      <a:pt x="176" y="109"/>
                    </a:lnTo>
                    <a:lnTo>
                      <a:pt x="147" y="127"/>
                    </a:lnTo>
                    <a:lnTo>
                      <a:pt x="105" y="138"/>
                    </a:lnTo>
                    <a:lnTo>
                      <a:pt x="71" y="142"/>
                    </a:lnTo>
                    <a:lnTo>
                      <a:pt x="38" y="146"/>
                    </a:lnTo>
                    <a:lnTo>
                      <a:pt x="13" y="153"/>
                    </a:lnTo>
                    <a:lnTo>
                      <a:pt x="0" y="153"/>
                    </a:lnTo>
                    <a:lnTo>
                      <a:pt x="13" y="146"/>
                    </a:lnTo>
                    <a:lnTo>
                      <a:pt x="17" y="142"/>
                    </a:lnTo>
                    <a:lnTo>
                      <a:pt x="13" y="135"/>
                    </a:lnTo>
                    <a:lnTo>
                      <a:pt x="21" y="131"/>
                    </a:lnTo>
                    <a:lnTo>
                      <a:pt x="34" y="124"/>
                    </a:lnTo>
                    <a:lnTo>
                      <a:pt x="55" y="116"/>
                    </a:lnTo>
                    <a:lnTo>
                      <a:pt x="130" y="53"/>
                    </a:lnTo>
                    <a:lnTo>
                      <a:pt x="147" y="30"/>
                    </a:lnTo>
                    <a:lnTo>
                      <a:pt x="159" y="12"/>
                    </a:lnTo>
                    <a:lnTo>
                      <a:pt x="180" y="0"/>
                    </a:lnTo>
                    <a:lnTo>
                      <a:pt x="197" y="4"/>
                    </a:lnTo>
                    <a:lnTo>
                      <a:pt x="210" y="12"/>
                    </a:lnTo>
                    <a:lnTo>
                      <a:pt x="214" y="26"/>
                    </a:lnTo>
                    <a:close/>
                  </a:path>
                </a:pathLst>
              </a:custGeom>
              <a:solidFill>
                <a:srgbClr val="FF80C0"/>
              </a:solidFill>
              <a:ln w="6350">
                <a:solidFill>
                  <a:srgbClr val="FF0080"/>
                </a:solidFill>
                <a:prstDash val="solid"/>
                <a:round/>
                <a:headEnd/>
                <a:tailEnd/>
              </a:ln>
            </p:spPr>
            <p:txBody>
              <a:bodyPr/>
              <a:lstStyle/>
              <a:p>
                <a:endParaRPr lang="en-US"/>
              </a:p>
            </p:txBody>
          </p:sp>
          <p:sp>
            <p:nvSpPr>
              <p:cNvPr id="3371" name="Freeform 93"/>
              <p:cNvSpPr>
                <a:spLocks/>
              </p:cNvSpPr>
              <p:nvPr/>
            </p:nvSpPr>
            <p:spPr bwMode="auto">
              <a:xfrm>
                <a:off x="419" y="4033"/>
                <a:ext cx="192" cy="63"/>
              </a:xfrm>
              <a:custGeom>
                <a:avLst/>
                <a:gdLst>
                  <a:gd name="T0" fmla="*/ 192 w 192"/>
                  <a:gd name="T1" fmla="*/ 3 h 63"/>
                  <a:gd name="T2" fmla="*/ 184 w 192"/>
                  <a:gd name="T3" fmla="*/ 11 h 63"/>
                  <a:gd name="T4" fmla="*/ 167 w 192"/>
                  <a:gd name="T5" fmla="*/ 26 h 63"/>
                  <a:gd name="T6" fmla="*/ 155 w 192"/>
                  <a:gd name="T7" fmla="*/ 41 h 63"/>
                  <a:gd name="T8" fmla="*/ 142 w 192"/>
                  <a:gd name="T9" fmla="*/ 48 h 63"/>
                  <a:gd name="T10" fmla="*/ 121 w 192"/>
                  <a:gd name="T11" fmla="*/ 56 h 63"/>
                  <a:gd name="T12" fmla="*/ 109 w 192"/>
                  <a:gd name="T13" fmla="*/ 59 h 63"/>
                  <a:gd name="T14" fmla="*/ 84 w 192"/>
                  <a:gd name="T15" fmla="*/ 63 h 63"/>
                  <a:gd name="T16" fmla="*/ 58 w 192"/>
                  <a:gd name="T17" fmla="*/ 63 h 63"/>
                  <a:gd name="T18" fmla="*/ 37 w 192"/>
                  <a:gd name="T19" fmla="*/ 56 h 63"/>
                  <a:gd name="T20" fmla="*/ 17 w 192"/>
                  <a:gd name="T21" fmla="*/ 33 h 63"/>
                  <a:gd name="T22" fmla="*/ 0 w 192"/>
                  <a:gd name="T23" fmla="*/ 0 h 63"/>
                  <a:gd name="T24" fmla="*/ 25 w 192"/>
                  <a:gd name="T25" fmla="*/ 11 h 63"/>
                  <a:gd name="T26" fmla="*/ 58 w 192"/>
                  <a:gd name="T27" fmla="*/ 29 h 63"/>
                  <a:gd name="T28" fmla="*/ 79 w 192"/>
                  <a:gd name="T29" fmla="*/ 33 h 63"/>
                  <a:gd name="T30" fmla="*/ 96 w 192"/>
                  <a:gd name="T31" fmla="*/ 29 h 63"/>
                  <a:gd name="T32" fmla="*/ 125 w 192"/>
                  <a:gd name="T33" fmla="*/ 18 h 63"/>
                  <a:gd name="T34" fmla="*/ 146 w 192"/>
                  <a:gd name="T35" fmla="*/ 14 h 63"/>
                  <a:gd name="T36" fmla="*/ 159 w 192"/>
                  <a:gd name="T37" fmla="*/ 11 h 63"/>
                  <a:gd name="T38" fmla="*/ 180 w 192"/>
                  <a:gd name="T39" fmla="*/ 3 h 63"/>
                  <a:gd name="T40" fmla="*/ 192 w 192"/>
                  <a:gd name="T41" fmla="*/ 3 h 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2" h="63">
                    <a:moveTo>
                      <a:pt x="192" y="3"/>
                    </a:moveTo>
                    <a:lnTo>
                      <a:pt x="184" y="11"/>
                    </a:lnTo>
                    <a:lnTo>
                      <a:pt x="167" y="26"/>
                    </a:lnTo>
                    <a:lnTo>
                      <a:pt x="155" y="41"/>
                    </a:lnTo>
                    <a:lnTo>
                      <a:pt x="142" y="48"/>
                    </a:lnTo>
                    <a:lnTo>
                      <a:pt x="121" y="56"/>
                    </a:lnTo>
                    <a:lnTo>
                      <a:pt x="109" y="59"/>
                    </a:lnTo>
                    <a:lnTo>
                      <a:pt x="84" y="63"/>
                    </a:lnTo>
                    <a:lnTo>
                      <a:pt x="58" y="63"/>
                    </a:lnTo>
                    <a:lnTo>
                      <a:pt x="37" y="56"/>
                    </a:lnTo>
                    <a:lnTo>
                      <a:pt x="17" y="33"/>
                    </a:lnTo>
                    <a:lnTo>
                      <a:pt x="0" y="0"/>
                    </a:lnTo>
                    <a:lnTo>
                      <a:pt x="25" y="11"/>
                    </a:lnTo>
                    <a:lnTo>
                      <a:pt x="58" y="29"/>
                    </a:lnTo>
                    <a:lnTo>
                      <a:pt x="79" y="33"/>
                    </a:lnTo>
                    <a:lnTo>
                      <a:pt x="96" y="29"/>
                    </a:lnTo>
                    <a:lnTo>
                      <a:pt x="125" y="18"/>
                    </a:lnTo>
                    <a:lnTo>
                      <a:pt x="146" y="14"/>
                    </a:lnTo>
                    <a:lnTo>
                      <a:pt x="159" y="11"/>
                    </a:lnTo>
                    <a:lnTo>
                      <a:pt x="180" y="3"/>
                    </a:lnTo>
                    <a:lnTo>
                      <a:pt x="192" y="3"/>
                    </a:lnTo>
                    <a:close/>
                  </a:path>
                </a:pathLst>
              </a:custGeom>
              <a:solidFill>
                <a:srgbClr val="FF80C0"/>
              </a:solidFill>
              <a:ln w="6350">
                <a:solidFill>
                  <a:srgbClr val="FF0080"/>
                </a:solidFill>
                <a:prstDash val="solid"/>
                <a:round/>
                <a:headEnd/>
                <a:tailEnd/>
              </a:ln>
            </p:spPr>
            <p:txBody>
              <a:bodyPr/>
              <a:lstStyle/>
              <a:p>
                <a:endParaRPr lang="en-US"/>
              </a:p>
            </p:txBody>
          </p:sp>
          <p:sp>
            <p:nvSpPr>
              <p:cNvPr id="3372" name="Freeform 94"/>
              <p:cNvSpPr>
                <a:spLocks/>
              </p:cNvSpPr>
              <p:nvPr/>
            </p:nvSpPr>
            <p:spPr bwMode="auto">
              <a:xfrm>
                <a:off x="678" y="3838"/>
                <a:ext cx="650" cy="258"/>
              </a:xfrm>
              <a:custGeom>
                <a:avLst/>
                <a:gdLst>
                  <a:gd name="T0" fmla="*/ 0 w 650"/>
                  <a:gd name="T1" fmla="*/ 247 h 258"/>
                  <a:gd name="T2" fmla="*/ 5 w 650"/>
                  <a:gd name="T3" fmla="*/ 243 h 258"/>
                  <a:gd name="T4" fmla="*/ 17 w 650"/>
                  <a:gd name="T5" fmla="*/ 236 h 258"/>
                  <a:gd name="T6" fmla="*/ 72 w 650"/>
                  <a:gd name="T7" fmla="*/ 213 h 258"/>
                  <a:gd name="T8" fmla="*/ 130 w 650"/>
                  <a:gd name="T9" fmla="*/ 195 h 258"/>
                  <a:gd name="T10" fmla="*/ 185 w 650"/>
                  <a:gd name="T11" fmla="*/ 180 h 258"/>
                  <a:gd name="T12" fmla="*/ 231 w 650"/>
                  <a:gd name="T13" fmla="*/ 165 h 258"/>
                  <a:gd name="T14" fmla="*/ 260 w 650"/>
                  <a:gd name="T15" fmla="*/ 153 h 258"/>
                  <a:gd name="T16" fmla="*/ 289 w 650"/>
                  <a:gd name="T17" fmla="*/ 146 h 258"/>
                  <a:gd name="T18" fmla="*/ 331 w 650"/>
                  <a:gd name="T19" fmla="*/ 135 h 258"/>
                  <a:gd name="T20" fmla="*/ 373 w 650"/>
                  <a:gd name="T21" fmla="*/ 124 h 258"/>
                  <a:gd name="T22" fmla="*/ 419 w 650"/>
                  <a:gd name="T23" fmla="*/ 109 h 258"/>
                  <a:gd name="T24" fmla="*/ 478 w 650"/>
                  <a:gd name="T25" fmla="*/ 86 h 258"/>
                  <a:gd name="T26" fmla="*/ 536 w 650"/>
                  <a:gd name="T27" fmla="*/ 60 h 258"/>
                  <a:gd name="T28" fmla="*/ 578 w 650"/>
                  <a:gd name="T29" fmla="*/ 34 h 258"/>
                  <a:gd name="T30" fmla="*/ 595 w 650"/>
                  <a:gd name="T31" fmla="*/ 27 h 258"/>
                  <a:gd name="T32" fmla="*/ 608 w 650"/>
                  <a:gd name="T33" fmla="*/ 23 h 258"/>
                  <a:gd name="T34" fmla="*/ 620 w 650"/>
                  <a:gd name="T35" fmla="*/ 15 h 258"/>
                  <a:gd name="T36" fmla="*/ 650 w 650"/>
                  <a:gd name="T37" fmla="*/ 0 h 258"/>
                  <a:gd name="T38" fmla="*/ 637 w 650"/>
                  <a:gd name="T39" fmla="*/ 8 h 258"/>
                  <a:gd name="T40" fmla="*/ 616 w 650"/>
                  <a:gd name="T41" fmla="*/ 23 h 258"/>
                  <a:gd name="T42" fmla="*/ 591 w 650"/>
                  <a:gd name="T43" fmla="*/ 41 h 258"/>
                  <a:gd name="T44" fmla="*/ 557 w 650"/>
                  <a:gd name="T45" fmla="*/ 64 h 258"/>
                  <a:gd name="T46" fmla="*/ 490 w 650"/>
                  <a:gd name="T47" fmla="*/ 101 h 258"/>
                  <a:gd name="T48" fmla="*/ 457 w 650"/>
                  <a:gd name="T49" fmla="*/ 116 h 258"/>
                  <a:gd name="T50" fmla="*/ 432 w 650"/>
                  <a:gd name="T51" fmla="*/ 127 h 258"/>
                  <a:gd name="T52" fmla="*/ 365 w 650"/>
                  <a:gd name="T53" fmla="*/ 146 h 258"/>
                  <a:gd name="T54" fmla="*/ 315 w 650"/>
                  <a:gd name="T55" fmla="*/ 161 h 258"/>
                  <a:gd name="T56" fmla="*/ 281 w 650"/>
                  <a:gd name="T57" fmla="*/ 172 h 258"/>
                  <a:gd name="T58" fmla="*/ 260 w 650"/>
                  <a:gd name="T59" fmla="*/ 176 h 258"/>
                  <a:gd name="T60" fmla="*/ 218 w 650"/>
                  <a:gd name="T61" fmla="*/ 191 h 258"/>
                  <a:gd name="T62" fmla="*/ 189 w 650"/>
                  <a:gd name="T63" fmla="*/ 198 h 258"/>
                  <a:gd name="T64" fmla="*/ 147 w 650"/>
                  <a:gd name="T65" fmla="*/ 213 h 258"/>
                  <a:gd name="T66" fmla="*/ 63 w 650"/>
                  <a:gd name="T67" fmla="*/ 239 h 258"/>
                  <a:gd name="T68" fmla="*/ 47 w 650"/>
                  <a:gd name="T69" fmla="*/ 243 h 258"/>
                  <a:gd name="T70" fmla="*/ 38 w 650"/>
                  <a:gd name="T71" fmla="*/ 251 h 258"/>
                  <a:gd name="T72" fmla="*/ 30 w 650"/>
                  <a:gd name="T73" fmla="*/ 254 h 258"/>
                  <a:gd name="T74" fmla="*/ 13 w 650"/>
                  <a:gd name="T75" fmla="*/ 258 h 258"/>
                  <a:gd name="T76" fmla="*/ 0 w 650"/>
                  <a:gd name="T77" fmla="*/ 247 h 2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650" h="258">
                    <a:moveTo>
                      <a:pt x="0" y="247"/>
                    </a:moveTo>
                    <a:lnTo>
                      <a:pt x="5" y="243"/>
                    </a:lnTo>
                    <a:lnTo>
                      <a:pt x="17" y="236"/>
                    </a:lnTo>
                    <a:lnTo>
                      <a:pt x="72" y="213"/>
                    </a:lnTo>
                    <a:lnTo>
                      <a:pt x="130" y="195"/>
                    </a:lnTo>
                    <a:lnTo>
                      <a:pt x="185" y="180"/>
                    </a:lnTo>
                    <a:lnTo>
                      <a:pt x="231" y="165"/>
                    </a:lnTo>
                    <a:lnTo>
                      <a:pt x="260" y="153"/>
                    </a:lnTo>
                    <a:lnTo>
                      <a:pt x="289" y="146"/>
                    </a:lnTo>
                    <a:lnTo>
                      <a:pt x="331" y="135"/>
                    </a:lnTo>
                    <a:lnTo>
                      <a:pt x="373" y="124"/>
                    </a:lnTo>
                    <a:lnTo>
                      <a:pt x="419" y="109"/>
                    </a:lnTo>
                    <a:lnTo>
                      <a:pt x="478" y="86"/>
                    </a:lnTo>
                    <a:lnTo>
                      <a:pt x="536" y="60"/>
                    </a:lnTo>
                    <a:lnTo>
                      <a:pt x="578" y="34"/>
                    </a:lnTo>
                    <a:lnTo>
                      <a:pt x="595" y="27"/>
                    </a:lnTo>
                    <a:lnTo>
                      <a:pt x="608" y="23"/>
                    </a:lnTo>
                    <a:lnTo>
                      <a:pt x="620" y="15"/>
                    </a:lnTo>
                    <a:lnTo>
                      <a:pt x="650" y="0"/>
                    </a:lnTo>
                    <a:lnTo>
                      <a:pt x="637" y="8"/>
                    </a:lnTo>
                    <a:lnTo>
                      <a:pt x="616" y="23"/>
                    </a:lnTo>
                    <a:lnTo>
                      <a:pt x="591" y="41"/>
                    </a:lnTo>
                    <a:lnTo>
                      <a:pt x="557" y="64"/>
                    </a:lnTo>
                    <a:lnTo>
                      <a:pt x="490" y="101"/>
                    </a:lnTo>
                    <a:lnTo>
                      <a:pt x="457" y="116"/>
                    </a:lnTo>
                    <a:lnTo>
                      <a:pt x="432" y="127"/>
                    </a:lnTo>
                    <a:lnTo>
                      <a:pt x="365" y="146"/>
                    </a:lnTo>
                    <a:lnTo>
                      <a:pt x="315" y="161"/>
                    </a:lnTo>
                    <a:lnTo>
                      <a:pt x="281" y="172"/>
                    </a:lnTo>
                    <a:lnTo>
                      <a:pt x="260" y="176"/>
                    </a:lnTo>
                    <a:lnTo>
                      <a:pt x="218" y="191"/>
                    </a:lnTo>
                    <a:lnTo>
                      <a:pt x="189" y="198"/>
                    </a:lnTo>
                    <a:lnTo>
                      <a:pt x="147" y="213"/>
                    </a:lnTo>
                    <a:lnTo>
                      <a:pt x="63" y="239"/>
                    </a:lnTo>
                    <a:lnTo>
                      <a:pt x="47" y="243"/>
                    </a:lnTo>
                    <a:lnTo>
                      <a:pt x="38" y="251"/>
                    </a:lnTo>
                    <a:lnTo>
                      <a:pt x="30" y="254"/>
                    </a:lnTo>
                    <a:lnTo>
                      <a:pt x="13" y="258"/>
                    </a:lnTo>
                    <a:lnTo>
                      <a:pt x="0" y="247"/>
                    </a:lnTo>
                    <a:close/>
                  </a:path>
                </a:pathLst>
              </a:custGeom>
              <a:solidFill>
                <a:srgbClr val="40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3" name="Freeform 95"/>
              <p:cNvSpPr>
                <a:spLocks/>
              </p:cNvSpPr>
              <p:nvPr/>
            </p:nvSpPr>
            <p:spPr bwMode="auto">
              <a:xfrm>
                <a:off x="406" y="4029"/>
                <a:ext cx="285" cy="175"/>
              </a:xfrm>
              <a:custGeom>
                <a:avLst/>
                <a:gdLst>
                  <a:gd name="T0" fmla="*/ 101 w 285"/>
                  <a:gd name="T1" fmla="*/ 164 h 175"/>
                  <a:gd name="T2" fmla="*/ 176 w 285"/>
                  <a:gd name="T3" fmla="*/ 175 h 175"/>
                  <a:gd name="T4" fmla="*/ 193 w 285"/>
                  <a:gd name="T5" fmla="*/ 172 h 175"/>
                  <a:gd name="T6" fmla="*/ 205 w 285"/>
                  <a:gd name="T7" fmla="*/ 164 h 175"/>
                  <a:gd name="T8" fmla="*/ 268 w 285"/>
                  <a:gd name="T9" fmla="*/ 108 h 175"/>
                  <a:gd name="T10" fmla="*/ 285 w 285"/>
                  <a:gd name="T11" fmla="*/ 82 h 175"/>
                  <a:gd name="T12" fmla="*/ 285 w 285"/>
                  <a:gd name="T13" fmla="*/ 60 h 175"/>
                  <a:gd name="T14" fmla="*/ 277 w 285"/>
                  <a:gd name="T15" fmla="*/ 48 h 175"/>
                  <a:gd name="T16" fmla="*/ 260 w 285"/>
                  <a:gd name="T17" fmla="*/ 37 h 175"/>
                  <a:gd name="T18" fmla="*/ 226 w 285"/>
                  <a:gd name="T19" fmla="*/ 22 h 175"/>
                  <a:gd name="T20" fmla="*/ 222 w 285"/>
                  <a:gd name="T21" fmla="*/ 11 h 175"/>
                  <a:gd name="T22" fmla="*/ 218 w 285"/>
                  <a:gd name="T23" fmla="*/ 4 h 175"/>
                  <a:gd name="T24" fmla="*/ 214 w 285"/>
                  <a:gd name="T25" fmla="*/ 0 h 175"/>
                  <a:gd name="T26" fmla="*/ 197 w 285"/>
                  <a:gd name="T27" fmla="*/ 0 h 175"/>
                  <a:gd name="T28" fmla="*/ 184 w 285"/>
                  <a:gd name="T29" fmla="*/ 11 h 175"/>
                  <a:gd name="T30" fmla="*/ 164 w 285"/>
                  <a:gd name="T31" fmla="*/ 33 h 175"/>
                  <a:gd name="T32" fmla="*/ 143 w 285"/>
                  <a:gd name="T33" fmla="*/ 48 h 175"/>
                  <a:gd name="T34" fmla="*/ 122 w 285"/>
                  <a:gd name="T35" fmla="*/ 60 h 175"/>
                  <a:gd name="T36" fmla="*/ 80 w 285"/>
                  <a:gd name="T37" fmla="*/ 67 h 175"/>
                  <a:gd name="T38" fmla="*/ 38 w 285"/>
                  <a:gd name="T39" fmla="*/ 82 h 175"/>
                  <a:gd name="T40" fmla="*/ 21 w 285"/>
                  <a:gd name="T41" fmla="*/ 93 h 175"/>
                  <a:gd name="T42" fmla="*/ 4 w 285"/>
                  <a:gd name="T43" fmla="*/ 112 h 175"/>
                  <a:gd name="T44" fmla="*/ 0 w 285"/>
                  <a:gd name="T45" fmla="*/ 116 h 175"/>
                  <a:gd name="T46" fmla="*/ 9 w 285"/>
                  <a:gd name="T47" fmla="*/ 119 h 175"/>
                  <a:gd name="T48" fmla="*/ 30 w 285"/>
                  <a:gd name="T49" fmla="*/ 112 h 175"/>
                  <a:gd name="T50" fmla="*/ 55 w 285"/>
                  <a:gd name="T51" fmla="*/ 101 h 175"/>
                  <a:gd name="T52" fmla="*/ 59 w 285"/>
                  <a:gd name="T53" fmla="*/ 101 h 175"/>
                  <a:gd name="T54" fmla="*/ 55 w 285"/>
                  <a:gd name="T55" fmla="*/ 104 h 175"/>
                  <a:gd name="T56" fmla="*/ 46 w 285"/>
                  <a:gd name="T57" fmla="*/ 112 h 175"/>
                  <a:gd name="T58" fmla="*/ 30 w 285"/>
                  <a:gd name="T59" fmla="*/ 119 h 175"/>
                  <a:gd name="T60" fmla="*/ 17 w 285"/>
                  <a:gd name="T61" fmla="*/ 127 h 175"/>
                  <a:gd name="T62" fmla="*/ 13 w 285"/>
                  <a:gd name="T63" fmla="*/ 134 h 175"/>
                  <a:gd name="T64" fmla="*/ 30 w 285"/>
                  <a:gd name="T65" fmla="*/ 149 h 175"/>
                  <a:gd name="T66" fmla="*/ 63 w 285"/>
                  <a:gd name="T67" fmla="*/ 160 h 175"/>
                  <a:gd name="T68" fmla="*/ 101 w 285"/>
                  <a:gd name="T69" fmla="*/ 164 h 1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85" h="175">
                    <a:moveTo>
                      <a:pt x="101" y="164"/>
                    </a:moveTo>
                    <a:lnTo>
                      <a:pt x="176" y="175"/>
                    </a:lnTo>
                    <a:lnTo>
                      <a:pt x="193" y="172"/>
                    </a:lnTo>
                    <a:lnTo>
                      <a:pt x="205" y="164"/>
                    </a:lnTo>
                    <a:lnTo>
                      <a:pt x="268" y="108"/>
                    </a:lnTo>
                    <a:lnTo>
                      <a:pt x="285" y="82"/>
                    </a:lnTo>
                    <a:lnTo>
                      <a:pt x="285" y="60"/>
                    </a:lnTo>
                    <a:lnTo>
                      <a:pt x="277" y="48"/>
                    </a:lnTo>
                    <a:lnTo>
                      <a:pt x="260" y="37"/>
                    </a:lnTo>
                    <a:lnTo>
                      <a:pt x="226" y="22"/>
                    </a:lnTo>
                    <a:lnTo>
                      <a:pt x="222" y="11"/>
                    </a:lnTo>
                    <a:lnTo>
                      <a:pt x="218" y="4"/>
                    </a:lnTo>
                    <a:lnTo>
                      <a:pt x="214" y="0"/>
                    </a:lnTo>
                    <a:lnTo>
                      <a:pt x="197" y="0"/>
                    </a:lnTo>
                    <a:lnTo>
                      <a:pt x="184" y="11"/>
                    </a:lnTo>
                    <a:lnTo>
                      <a:pt x="164" y="33"/>
                    </a:lnTo>
                    <a:lnTo>
                      <a:pt x="143" y="48"/>
                    </a:lnTo>
                    <a:lnTo>
                      <a:pt x="122" y="60"/>
                    </a:lnTo>
                    <a:lnTo>
                      <a:pt x="80" y="67"/>
                    </a:lnTo>
                    <a:lnTo>
                      <a:pt x="38" y="82"/>
                    </a:lnTo>
                    <a:lnTo>
                      <a:pt x="21" y="93"/>
                    </a:lnTo>
                    <a:lnTo>
                      <a:pt x="4" y="112"/>
                    </a:lnTo>
                    <a:lnTo>
                      <a:pt x="0" y="116"/>
                    </a:lnTo>
                    <a:lnTo>
                      <a:pt x="9" y="119"/>
                    </a:lnTo>
                    <a:lnTo>
                      <a:pt x="30" y="112"/>
                    </a:lnTo>
                    <a:lnTo>
                      <a:pt x="55" y="101"/>
                    </a:lnTo>
                    <a:lnTo>
                      <a:pt x="59" y="101"/>
                    </a:lnTo>
                    <a:lnTo>
                      <a:pt x="55" y="104"/>
                    </a:lnTo>
                    <a:lnTo>
                      <a:pt x="46" y="112"/>
                    </a:lnTo>
                    <a:lnTo>
                      <a:pt x="30" y="119"/>
                    </a:lnTo>
                    <a:lnTo>
                      <a:pt x="17" y="127"/>
                    </a:lnTo>
                    <a:lnTo>
                      <a:pt x="13" y="134"/>
                    </a:lnTo>
                    <a:lnTo>
                      <a:pt x="30" y="149"/>
                    </a:lnTo>
                    <a:lnTo>
                      <a:pt x="63" y="160"/>
                    </a:lnTo>
                    <a:lnTo>
                      <a:pt x="101" y="164"/>
                    </a:lnTo>
                    <a:close/>
                  </a:path>
                </a:pathLst>
              </a:custGeom>
              <a:solidFill>
                <a:srgbClr val="FF80C0"/>
              </a:solidFill>
              <a:ln w="6350">
                <a:solidFill>
                  <a:srgbClr val="FF0080"/>
                </a:solidFill>
                <a:prstDash val="solid"/>
                <a:round/>
                <a:headEnd/>
                <a:tailEnd/>
              </a:ln>
            </p:spPr>
            <p:txBody>
              <a:bodyPr/>
              <a:lstStyle/>
              <a:p>
                <a:endParaRPr lang="en-US"/>
              </a:p>
            </p:txBody>
          </p:sp>
          <p:sp>
            <p:nvSpPr>
              <p:cNvPr id="3374" name="Freeform 96"/>
              <p:cNvSpPr>
                <a:spLocks/>
              </p:cNvSpPr>
              <p:nvPr/>
            </p:nvSpPr>
            <p:spPr bwMode="auto">
              <a:xfrm>
                <a:off x="486" y="4070"/>
                <a:ext cx="209" cy="160"/>
              </a:xfrm>
              <a:custGeom>
                <a:avLst/>
                <a:gdLst>
                  <a:gd name="T0" fmla="*/ 209 w 209"/>
                  <a:gd name="T1" fmla="*/ 19 h 160"/>
                  <a:gd name="T2" fmla="*/ 205 w 209"/>
                  <a:gd name="T3" fmla="*/ 52 h 160"/>
                  <a:gd name="T4" fmla="*/ 192 w 209"/>
                  <a:gd name="T5" fmla="*/ 82 h 160"/>
                  <a:gd name="T6" fmla="*/ 176 w 209"/>
                  <a:gd name="T7" fmla="*/ 108 h 160"/>
                  <a:gd name="T8" fmla="*/ 146 w 209"/>
                  <a:gd name="T9" fmla="*/ 123 h 160"/>
                  <a:gd name="T10" fmla="*/ 109 w 209"/>
                  <a:gd name="T11" fmla="*/ 138 h 160"/>
                  <a:gd name="T12" fmla="*/ 75 w 209"/>
                  <a:gd name="T13" fmla="*/ 145 h 160"/>
                  <a:gd name="T14" fmla="*/ 17 w 209"/>
                  <a:gd name="T15" fmla="*/ 160 h 160"/>
                  <a:gd name="T16" fmla="*/ 0 w 209"/>
                  <a:gd name="T17" fmla="*/ 160 h 160"/>
                  <a:gd name="T18" fmla="*/ 17 w 209"/>
                  <a:gd name="T19" fmla="*/ 153 h 160"/>
                  <a:gd name="T20" fmla="*/ 17 w 209"/>
                  <a:gd name="T21" fmla="*/ 145 h 160"/>
                  <a:gd name="T22" fmla="*/ 12 w 209"/>
                  <a:gd name="T23" fmla="*/ 142 h 160"/>
                  <a:gd name="T24" fmla="*/ 25 w 209"/>
                  <a:gd name="T25" fmla="*/ 138 h 160"/>
                  <a:gd name="T26" fmla="*/ 33 w 209"/>
                  <a:gd name="T27" fmla="*/ 131 h 160"/>
                  <a:gd name="T28" fmla="*/ 54 w 209"/>
                  <a:gd name="T29" fmla="*/ 119 h 160"/>
                  <a:gd name="T30" fmla="*/ 125 w 209"/>
                  <a:gd name="T31" fmla="*/ 52 h 160"/>
                  <a:gd name="T32" fmla="*/ 138 w 209"/>
                  <a:gd name="T33" fmla="*/ 26 h 160"/>
                  <a:gd name="T34" fmla="*/ 155 w 209"/>
                  <a:gd name="T35" fmla="*/ 11 h 160"/>
                  <a:gd name="T36" fmla="*/ 172 w 209"/>
                  <a:gd name="T37" fmla="*/ 0 h 160"/>
                  <a:gd name="T38" fmla="*/ 188 w 209"/>
                  <a:gd name="T39" fmla="*/ 0 h 160"/>
                  <a:gd name="T40" fmla="*/ 205 w 209"/>
                  <a:gd name="T41" fmla="*/ 7 h 160"/>
                  <a:gd name="T42" fmla="*/ 209 w 209"/>
                  <a:gd name="T43" fmla="*/ 19 h 1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9" h="160">
                    <a:moveTo>
                      <a:pt x="209" y="19"/>
                    </a:moveTo>
                    <a:lnTo>
                      <a:pt x="205" y="52"/>
                    </a:lnTo>
                    <a:lnTo>
                      <a:pt x="192" y="82"/>
                    </a:lnTo>
                    <a:lnTo>
                      <a:pt x="176" y="108"/>
                    </a:lnTo>
                    <a:lnTo>
                      <a:pt x="146" y="123"/>
                    </a:lnTo>
                    <a:lnTo>
                      <a:pt x="109" y="138"/>
                    </a:lnTo>
                    <a:lnTo>
                      <a:pt x="75" y="145"/>
                    </a:lnTo>
                    <a:lnTo>
                      <a:pt x="17" y="160"/>
                    </a:lnTo>
                    <a:lnTo>
                      <a:pt x="0" y="160"/>
                    </a:lnTo>
                    <a:lnTo>
                      <a:pt x="17" y="153"/>
                    </a:lnTo>
                    <a:lnTo>
                      <a:pt x="17" y="145"/>
                    </a:lnTo>
                    <a:lnTo>
                      <a:pt x="12" y="142"/>
                    </a:lnTo>
                    <a:lnTo>
                      <a:pt x="25" y="138"/>
                    </a:lnTo>
                    <a:lnTo>
                      <a:pt x="33" y="131"/>
                    </a:lnTo>
                    <a:lnTo>
                      <a:pt x="54" y="119"/>
                    </a:lnTo>
                    <a:lnTo>
                      <a:pt x="125" y="52"/>
                    </a:lnTo>
                    <a:lnTo>
                      <a:pt x="138" y="26"/>
                    </a:lnTo>
                    <a:lnTo>
                      <a:pt x="155" y="11"/>
                    </a:lnTo>
                    <a:lnTo>
                      <a:pt x="172" y="0"/>
                    </a:lnTo>
                    <a:lnTo>
                      <a:pt x="188" y="0"/>
                    </a:lnTo>
                    <a:lnTo>
                      <a:pt x="205" y="7"/>
                    </a:lnTo>
                    <a:lnTo>
                      <a:pt x="209" y="19"/>
                    </a:lnTo>
                    <a:close/>
                  </a:path>
                </a:pathLst>
              </a:custGeom>
              <a:solidFill>
                <a:srgbClr val="FF80C0"/>
              </a:solidFill>
              <a:ln w="6350">
                <a:solidFill>
                  <a:srgbClr val="FF0080"/>
                </a:solidFill>
                <a:prstDash val="solid"/>
                <a:round/>
                <a:headEnd/>
                <a:tailEnd/>
              </a:ln>
            </p:spPr>
            <p:txBody>
              <a:bodyPr/>
              <a:lstStyle/>
              <a:p>
                <a:endParaRPr lang="en-US"/>
              </a:p>
            </p:txBody>
          </p:sp>
          <p:sp>
            <p:nvSpPr>
              <p:cNvPr id="3375" name="Freeform 97"/>
              <p:cNvSpPr>
                <a:spLocks/>
              </p:cNvSpPr>
              <p:nvPr/>
            </p:nvSpPr>
            <p:spPr bwMode="auto">
              <a:xfrm>
                <a:off x="121" y="3510"/>
                <a:ext cx="164" cy="112"/>
              </a:xfrm>
              <a:custGeom>
                <a:avLst/>
                <a:gdLst>
                  <a:gd name="T0" fmla="*/ 164 w 164"/>
                  <a:gd name="T1" fmla="*/ 104 h 112"/>
                  <a:gd name="T2" fmla="*/ 151 w 164"/>
                  <a:gd name="T3" fmla="*/ 104 h 112"/>
                  <a:gd name="T4" fmla="*/ 126 w 164"/>
                  <a:gd name="T5" fmla="*/ 112 h 112"/>
                  <a:gd name="T6" fmla="*/ 109 w 164"/>
                  <a:gd name="T7" fmla="*/ 112 h 112"/>
                  <a:gd name="T8" fmla="*/ 72 w 164"/>
                  <a:gd name="T9" fmla="*/ 108 h 112"/>
                  <a:gd name="T10" fmla="*/ 59 w 164"/>
                  <a:gd name="T11" fmla="*/ 104 h 112"/>
                  <a:gd name="T12" fmla="*/ 34 w 164"/>
                  <a:gd name="T13" fmla="*/ 93 h 112"/>
                  <a:gd name="T14" fmla="*/ 13 w 164"/>
                  <a:gd name="T15" fmla="*/ 82 h 112"/>
                  <a:gd name="T16" fmla="*/ 5 w 164"/>
                  <a:gd name="T17" fmla="*/ 63 h 112"/>
                  <a:gd name="T18" fmla="*/ 0 w 164"/>
                  <a:gd name="T19" fmla="*/ 34 h 112"/>
                  <a:gd name="T20" fmla="*/ 9 w 164"/>
                  <a:gd name="T21" fmla="*/ 0 h 112"/>
                  <a:gd name="T22" fmla="*/ 21 w 164"/>
                  <a:gd name="T23" fmla="*/ 22 h 112"/>
                  <a:gd name="T24" fmla="*/ 26 w 164"/>
                  <a:gd name="T25" fmla="*/ 37 h 112"/>
                  <a:gd name="T26" fmla="*/ 38 w 164"/>
                  <a:gd name="T27" fmla="*/ 56 h 112"/>
                  <a:gd name="T28" fmla="*/ 55 w 164"/>
                  <a:gd name="T29" fmla="*/ 67 h 112"/>
                  <a:gd name="T30" fmla="*/ 67 w 164"/>
                  <a:gd name="T31" fmla="*/ 71 h 112"/>
                  <a:gd name="T32" fmla="*/ 97 w 164"/>
                  <a:gd name="T33" fmla="*/ 78 h 112"/>
                  <a:gd name="T34" fmla="*/ 118 w 164"/>
                  <a:gd name="T35" fmla="*/ 90 h 112"/>
                  <a:gd name="T36" fmla="*/ 130 w 164"/>
                  <a:gd name="T37" fmla="*/ 93 h 112"/>
                  <a:gd name="T38" fmla="*/ 151 w 164"/>
                  <a:gd name="T39" fmla="*/ 101 h 112"/>
                  <a:gd name="T40" fmla="*/ 164 w 164"/>
                  <a:gd name="T41" fmla="*/ 104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4" h="112">
                    <a:moveTo>
                      <a:pt x="164" y="104"/>
                    </a:moveTo>
                    <a:lnTo>
                      <a:pt x="151" y="104"/>
                    </a:lnTo>
                    <a:lnTo>
                      <a:pt x="126" y="112"/>
                    </a:lnTo>
                    <a:lnTo>
                      <a:pt x="109" y="112"/>
                    </a:lnTo>
                    <a:lnTo>
                      <a:pt x="72" y="108"/>
                    </a:lnTo>
                    <a:lnTo>
                      <a:pt x="59" y="104"/>
                    </a:lnTo>
                    <a:lnTo>
                      <a:pt x="34" y="93"/>
                    </a:lnTo>
                    <a:lnTo>
                      <a:pt x="13" y="82"/>
                    </a:lnTo>
                    <a:lnTo>
                      <a:pt x="5" y="63"/>
                    </a:lnTo>
                    <a:lnTo>
                      <a:pt x="0" y="34"/>
                    </a:lnTo>
                    <a:lnTo>
                      <a:pt x="9" y="0"/>
                    </a:lnTo>
                    <a:lnTo>
                      <a:pt x="21" y="22"/>
                    </a:lnTo>
                    <a:lnTo>
                      <a:pt x="26" y="37"/>
                    </a:lnTo>
                    <a:lnTo>
                      <a:pt x="38" y="56"/>
                    </a:lnTo>
                    <a:lnTo>
                      <a:pt x="55" y="67"/>
                    </a:lnTo>
                    <a:lnTo>
                      <a:pt x="67" y="71"/>
                    </a:lnTo>
                    <a:lnTo>
                      <a:pt x="97" y="78"/>
                    </a:lnTo>
                    <a:lnTo>
                      <a:pt x="118" y="90"/>
                    </a:lnTo>
                    <a:lnTo>
                      <a:pt x="130" y="93"/>
                    </a:lnTo>
                    <a:lnTo>
                      <a:pt x="151" y="101"/>
                    </a:lnTo>
                    <a:lnTo>
                      <a:pt x="164" y="104"/>
                    </a:lnTo>
                    <a:close/>
                  </a:path>
                </a:pathLst>
              </a:custGeom>
              <a:solidFill>
                <a:srgbClr val="FF80C0"/>
              </a:solidFill>
              <a:ln w="6350">
                <a:solidFill>
                  <a:srgbClr val="FF0080"/>
                </a:solidFill>
                <a:prstDash val="solid"/>
                <a:round/>
                <a:headEnd/>
                <a:tailEnd/>
              </a:ln>
            </p:spPr>
            <p:txBody>
              <a:bodyPr/>
              <a:lstStyle/>
              <a:p>
                <a:endParaRPr lang="en-US"/>
              </a:p>
            </p:txBody>
          </p:sp>
          <p:sp>
            <p:nvSpPr>
              <p:cNvPr id="3376" name="Freeform 98"/>
              <p:cNvSpPr>
                <a:spLocks/>
              </p:cNvSpPr>
              <p:nvPr/>
            </p:nvSpPr>
            <p:spPr bwMode="auto">
              <a:xfrm>
                <a:off x="302" y="3689"/>
                <a:ext cx="682" cy="157"/>
              </a:xfrm>
              <a:custGeom>
                <a:avLst/>
                <a:gdLst>
                  <a:gd name="T0" fmla="*/ 4 w 682"/>
                  <a:gd name="T1" fmla="*/ 0 h 157"/>
                  <a:gd name="T2" fmla="*/ 8 w 682"/>
                  <a:gd name="T3" fmla="*/ 0 h 157"/>
                  <a:gd name="T4" fmla="*/ 20 w 682"/>
                  <a:gd name="T5" fmla="*/ 4 h 157"/>
                  <a:gd name="T6" fmla="*/ 79 w 682"/>
                  <a:gd name="T7" fmla="*/ 11 h 157"/>
                  <a:gd name="T8" fmla="*/ 142 w 682"/>
                  <a:gd name="T9" fmla="*/ 30 h 157"/>
                  <a:gd name="T10" fmla="*/ 196 w 682"/>
                  <a:gd name="T11" fmla="*/ 49 h 157"/>
                  <a:gd name="T12" fmla="*/ 238 w 682"/>
                  <a:gd name="T13" fmla="*/ 64 h 157"/>
                  <a:gd name="T14" fmla="*/ 272 w 682"/>
                  <a:gd name="T15" fmla="*/ 71 h 157"/>
                  <a:gd name="T16" fmla="*/ 297 w 682"/>
                  <a:gd name="T17" fmla="*/ 78 h 157"/>
                  <a:gd name="T18" fmla="*/ 339 w 682"/>
                  <a:gd name="T19" fmla="*/ 90 h 157"/>
                  <a:gd name="T20" fmla="*/ 381 w 682"/>
                  <a:gd name="T21" fmla="*/ 105 h 157"/>
                  <a:gd name="T22" fmla="*/ 427 w 682"/>
                  <a:gd name="T23" fmla="*/ 116 h 157"/>
                  <a:gd name="T24" fmla="*/ 485 w 682"/>
                  <a:gd name="T25" fmla="*/ 131 h 157"/>
                  <a:gd name="T26" fmla="*/ 552 w 682"/>
                  <a:gd name="T27" fmla="*/ 142 h 157"/>
                  <a:gd name="T28" fmla="*/ 582 w 682"/>
                  <a:gd name="T29" fmla="*/ 146 h 157"/>
                  <a:gd name="T30" fmla="*/ 607 w 682"/>
                  <a:gd name="T31" fmla="*/ 146 h 157"/>
                  <a:gd name="T32" fmla="*/ 624 w 682"/>
                  <a:gd name="T33" fmla="*/ 149 h 157"/>
                  <a:gd name="T34" fmla="*/ 632 w 682"/>
                  <a:gd name="T35" fmla="*/ 149 h 157"/>
                  <a:gd name="T36" fmla="*/ 640 w 682"/>
                  <a:gd name="T37" fmla="*/ 149 h 157"/>
                  <a:gd name="T38" fmla="*/ 649 w 682"/>
                  <a:gd name="T39" fmla="*/ 153 h 157"/>
                  <a:gd name="T40" fmla="*/ 682 w 682"/>
                  <a:gd name="T41" fmla="*/ 157 h 157"/>
                  <a:gd name="T42" fmla="*/ 670 w 682"/>
                  <a:gd name="T43" fmla="*/ 157 h 157"/>
                  <a:gd name="T44" fmla="*/ 640 w 682"/>
                  <a:gd name="T45" fmla="*/ 157 h 157"/>
                  <a:gd name="T46" fmla="*/ 607 w 682"/>
                  <a:gd name="T47" fmla="*/ 157 h 157"/>
                  <a:gd name="T48" fmla="*/ 569 w 682"/>
                  <a:gd name="T49" fmla="*/ 157 h 157"/>
                  <a:gd name="T50" fmla="*/ 490 w 682"/>
                  <a:gd name="T51" fmla="*/ 149 h 157"/>
                  <a:gd name="T52" fmla="*/ 452 w 682"/>
                  <a:gd name="T53" fmla="*/ 146 h 157"/>
                  <a:gd name="T54" fmla="*/ 423 w 682"/>
                  <a:gd name="T55" fmla="*/ 138 h 157"/>
                  <a:gd name="T56" fmla="*/ 356 w 682"/>
                  <a:gd name="T57" fmla="*/ 120 h 157"/>
                  <a:gd name="T58" fmla="*/ 309 w 682"/>
                  <a:gd name="T59" fmla="*/ 105 h 157"/>
                  <a:gd name="T60" fmla="*/ 272 w 682"/>
                  <a:gd name="T61" fmla="*/ 90 h 157"/>
                  <a:gd name="T62" fmla="*/ 255 w 682"/>
                  <a:gd name="T63" fmla="*/ 86 h 157"/>
                  <a:gd name="T64" fmla="*/ 213 w 682"/>
                  <a:gd name="T65" fmla="*/ 75 h 157"/>
                  <a:gd name="T66" fmla="*/ 184 w 682"/>
                  <a:gd name="T67" fmla="*/ 64 h 157"/>
                  <a:gd name="T68" fmla="*/ 142 w 682"/>
                  <a:gd name="T69" fmla="*/ 52 h 157"/>
                  <a:gd name="T70" fmla="*/ 54 w 682"/>
                  <a:gd name="T71" fmla="*/ 26 h 157"/>
                  <a:gd name="T72" fmla="*/ 37 w 682"/>
                  <a:gd name="T73" fmla="*/ 22 h 157"/>
                  <a:gd name="T74" fmla="*/ 29 w 682"/>
                  <a:gd name="T75" fmla="*/ 22 h 157"/>
                  <a:gd name="T76" fmla="*/ 16 w 682"/>
                  <a:gd name="T77" fmla="*/ 22 h 157"/>
                  <a:gd name="T78" fmla="*/ 0 w 682"/>
                  <a:gd name="T79" fmla="*/ 15 h 157"/>
                  <a:gd name="T80" fmla="*/ 4 w 682"/>
                  <a:gd name="T81" fmla="*/ 0 h 1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82" h="157">
                    <a:moveTo>
                      <a:pt x="4" y="0"/>
                    </a:moveTo>
                    <a:lnTo>
                      <a:pt x="8" y="0"/>
                    </a:lnTo>
                    <a:lnTo>
                      <a:pt x="20" y="4"/>
                    </a:lnTo>
                    <a:lnTo>
                      <a:pt x="79" y="11"/>
                    </a:lnTo>
                    <a:lnTo>
                      <a:pt x="142" y="30"/>
                    </a:lnTo>
                    <a:lnTo>
                      <a:pt x="196" y="49"/>
                    </a:lnTo>
                    <a:lnTo>
                      <a:pt x="238" y="64"/>
                    </a:lnTo>
                    <a:lnTo>
                      <a:pt x="272" y="71"/>
                    </a:lnTo>
                    <a:lnTo>
                      <a:pt x="297" y="78"/>
                    </a:lnTo>
                    <a:lnTo>
                      <a:pt x="339" y="90"/>
                    </a:lnTo>
                    <a:lnTo>
                      <a:pt x="381" y="105"/>
                    </a:lnTo>
                    <a:lnTo>
                      <a:pt x="427" y="116"/>
                    </a:lnTo>
                    <a:lnTo>
                      <a:pt x="485" y="131"/>
                    </a:lnTo>
                    <a:lnTo>
                      <a:pt x="552" y="142"/>
                    </a:lnTo>
                    <a:lnTo>
                      <a:pt x="582" y="146"/>
                    </a:lnTo>
                    <a:lnTo>
                      <a:pt x="607" y="146"/>
                    </a:lnTo>
                    <a:lnTo>
                      <a:pt x="624" y="149"/>
                    </a:lnTo>
                    <a:lnTo>
                      <a:pt x="632" y="149"/>
                    </a:lnTo>
                    <a:lnTo>
                      <a:pt x="640" y="149"/>
                    </a:lnTo>
                    <a:lnTo>
                      <a:pt x="649" y="153"/>
                    </a:lnTo>
                    <a:lnTo>
                      <a:pt x="682" y="157"/>
                    </a:lnTo>
                    <a:lnTo>
                      <a:pt x="670" y="157"/>
                    </a:lnTo>
                    <a:lnTo>
                      <a:pt x="640" y="157"/>
                    </a:lnTo>
                    <a:lnTo>
                      <a:pt x="607" y="157"/>
                    </a:lnTo>
                    <a:lnTo>
                      <a:pt x="569" y="157"/>
                    </a:lnTo>
                    <a:lnTo>
                      <a:pt x="490" y="149"/>
                    </a:lnTo>
                    <a:lnTo>
                      <a:pt x="452" y="146"/>
                    </a:lnTo>
                    <a:lnTo>
                      <a:pt x="423" y="138"/>
                    </a:lnTo>
                    <a:lnTo>
                      <a:pt x="356" y="120"/>
                    </a:lnTo>
                    <a:lnTo>
                      <a:pt x="309" y="105"/>
                    </a:lnTo>
                    <a:lnTo>
                      <a:pt x="272" y="90"/>
                    </a:lnTo>
                    <a:lnTo>
                      <a:pt x="255" y="86"/>
                    </a:lnTo>
                    <a:lnTo>
                      <a:pt x="213" y="75"/>
                    </a:lnTo>
                    <a:lnTo>
                      <a:pt x="184" y="64"/>
                    </a:lnTo>
                    <a:lnTo>
                      <a:pt x="142" y="52"/>
                    </a:lnTo>
                    <a:lnTo>
                      <a:pt x="54" y="26"/>
                    </a:lnTo>
                    <a:lnTo>
                      <a:pt x="37" y="22"/>
                    </a:lnTo>
                    <a:lnTo>
                      <a:pt x="29" y="22"/>
                    </a:lnTo>
                    <a:lnTo>
                      <a:pt x="16" y="22"/>
                    </a:lnTo>
                    <a:lnTo>
                      <a:pt x="0" y="15"/>
                    </a:lnTo>
                    <a:lnTo>
                      <a:pt x="4" y="0"/>
                    </a:lnTo>
                    <a:close/>
                  </a:path>
                </a:pathLst>
              </a:custGeom>
              <a:solidFill>
                <a:srgbClr val="40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7" name="Freeform 99"/>
              <p:cNvSpPr>
                <a:spLocks/>
              </p:cNvSpPr>
              <p:nvPr/>
            </p:nvSpPr>
            <p:spPr bwMode="auto">
              <a:xfrm>
                <a:off x="42" y="3585"/>
                <a:ext cx="268" cy="156"/>
              </a:xfrm>
              <a:custGeom>
                <a:avLst/>
                <a:gdLst>
                  <a:gd name="T0" fmla="*/ 50 w 268"/>
                  <a:gd name="T1" fmla="*/ 97 h 156"/>
                  <a:gd name="T2" fmla="*/ 105 w 268"/>
                  <a:gd name="T3" fmla="*/ 149 h 156"/>
                  <a:gd name="T4" fmla="*/ 117 w 268"/>
                  <a:gd name="T5" fmla="*/ 153 h 156"/>
                  <a:gd name="T6" fmla="*/ 130 w 268"/>
                  <a:gd name="T7" fmla="*/ 156 h 156"/>
                  <a:gd name="T8" fmla="*/ 226 w 268"/>
                  <a:gd name="T9" fmla="*/ 145 h 156"/>
                  <a:gd name="T10" fmla="*/ 251 w 268"/>
                  <a:gd name="T11" fmla="*/ 134 h 156"/>
                  <a:gd name="T12" fmla="*/ 268 w 268"/>
                  <a:gd name="T13" fmla="*/ 112 h 156"/>
                  <a:gd name="T14" fmla="*/ 268 w 268"/>
                  <a:gd name="T15" fmla="*/ 100 h 156"/>
                  <a:gd name="T16" fmla="*/ 264 w 268"/>
                  <a:gd name="T17" fmla="*/ 85 h 156"/>
                  <a:gd name="T18" fmla="*/ 247 w 268"/>
                  <a:gd name="T19" fmla="*/ 52 h 156"/>
                  <a:gd name="T20" fmla="*/ 251 w 268"/>
                  <a:gd name="T21" fmla="*/ 41 h 156"/>
                  <a:gd name="T22" fmla="*/ 255 w 268"/>
                  <a:gd name="T23" fmla="*/ 33 h 156"/>
                  <a:gd name="T24" fmla="*/ 251 w 268"/>
                  <a:gd name="T25" fmla="*/ 29 h 156"/>
                  <a:gd name="T26" fmla="*/ 239 w 268"/>
                  <a:gd name="T27" fmla="*/ 22 h 156"/>
                  <a:gd name="T28" fmla="*/ 222 w 268"/>
                  <a:gd name="T29" fmla="*/ 22 h 156"/>
                  <a:gd name="T30" fmla="*/ 188 w 268"/>
                  <a:gd name="T31" fmla="*/ 29 h 156"/>
                  <a:gd name="T32" fmla="*/ 163 w 268"/>
                  <a:gd name="T33" fmla="*/ 29 h 156"/>
                  <a:gd name="T34" fmla="*/ 142 w 268"/>
                  <a:gd name="T35" fmla="*/ 26 h 156"/>
                  <a:gd name="T36" fmla="*/ 100 w 268"/>
                  <a:gd name="T37" fmla="*/ 11 h 156"/>
                  <a:gd name="T38" fmla="*/ 59 w 268"/>
                  <a:gd name="T39" fmla="*/ 0 h 156"/>
                  <a:gd name="T40" fmla="*/ 33 w 268"/>
                  <a:gd name="T41" fmla="*/ 0 h 156"/>
                  <a:gd name="T42" fmla="*/ 8 w 268"/>
                  <a:gd name="T43" fmla="*/ 3 h 156"/>
                  <a:gd name="T44" fmla="*/ 4 w 268"/>
                  <a:gd name="T45" fmla="*/ 7 h 156"/>
                  <a:gd name="T46" fmla="*/ 8 w 268"/>
                  <a:gd name="T47" fmla="*/ 11 h 156"/>
                  <a:gd name="T48" fmla="*/ 33 w 268"/>
                  <a:gd name="T49" fmla="*/ 18 h 156"/>
                  <a:gd name="T50" fmla="*/ 59 w 268"/>
                  <a:gd name="T51" fmla="*/ 22 h 156"/>
                  <a:gd name="T52" fmla="*/ 59 w 268"/>
                  <a:gd name="T53" fmla="*/ 26 h 156"/>
                  <a:gd name="T54" fmla="*/ 54 w 268"/>
                  <a:gd name="T55" fmla="*/ 26 h 156"/>
                  <a:gd name="T56" fmla="*/ 46 w 268"/>
                  <a:gd name="T57" fmla="*/ 26 h 156"/>
                  <a:gd name="T58" fmla="*/ 29 w 268"/>
                  <a:gd name="T59" fmla="*/ 26 h 156"/>
                  <a:gd name="T60" fmla="*/ 12 w 268"/>
                  <a:gd name="T61" fmla="*/ 26 h 156"/>
                  <a:gd name="T62" fmla="*/ 4 w 268"/>
                  <a:gd name="T63" fmla="*/ 26 h 156"/>
                  <a:gd name="T64" fmla="*/ 0 w 268"/>
                  <a:gd name="T65" fmla="*/ 37 h 156"/>
                  <a:gd name="T66" fmla="*/ 4 w 268"/>
                  <a:gd name="T67" fmla="*/ 44 h 156"/>
                  <a:gd name="T68" fmla="*/ 25 w 268"/>
                  <a:gd name="T69" fmla="*/ 74 h 156"/>
                  <a:gd name="T70" fmla="*/ 50 w 268"/>
                  <a:gd name="T71" fmla="*/ 97 h 1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8" h="156">
                    <a:moveTo>
                      <a:pt x="50" y="97"/>
                    </a:moveTo>
                    <a:lnTo>
                      <a:pt x="105" y="149"/>
                    </a:lnTo>
                    <a:lnTo>
                      <a:pt x="117" y="153"/>
                    </a:lnTo>
                    <a:lnTo>
                      <a:pt x="130" y="156"/>
                    </a:lnTo>
                    <a:lnTo>
                      <a:pt x="226" y="145"/>
                    </a:lnTo>
                    <a:lnTo>
                      <a:pt x="251" y="134"/>
                    </a:lnTo>
                    <a:lnTo>
                      <a:pt x="268" y="112"/>
                    </a:lnTo>
                    <a:lnTo>
                      <a:pt x="268" y="100"/>
                    </a:lnTo>
                    <a:lnTo>
                      <a:pt x="264" y="85"/>
                    </a:lnTo>
                    <a:lnTo>
                      <a:pt x="247" y="52"/>
                    </a:lnTo>
                    <a:lnTo>
                      <a:pt x="251" y="41"/>
                    </a:lnTo>
                    <a:lnTo>
                      <a:pt x="255" y="33"/>
                    </a:lnTo>
                    <a:lnTo>
                      <a:pt x="251" y="29"/>
                    </a:lnTo>
                    <a:lnTo>
                      <a:pt x="239" y="22"/>
                    </a:lnTo>
                    <a:lnTo>
                      <a:pt x="222" y="22"/>
                    </a:lnTo>
                    <a:lnTo>
                      <a:pt x="188" y="29"/>
                    </a:lnTo>
                    <a:lnTo>
                      <a:pt x="163" y="29"/>
                    </a:lnTo>
                    <a:lnTo>
                      <a:pt x="142" y="26"/>
                    </a:lnTo>
                    <a:lnTo>
                      <a:pt x="100" y="11"/>
                    </a:lnTo>
                    <a:lnTo>
                      <a:pt x="59" y="0"/>
                    </a:lnTo>
                    <a:lnTo>
                      <a:pt x="33" y="0"/>
                    </a:lnTo>
                    <a:lnTo>
                      <a:pt x="8" y="3"/>
                    </a:lnTo>
                    <a:lnTo>
                      <a:pt x="4" y="7"/>
                    </a:lnTo>
                    <a:lnTo>
                      <a:pt x="8" y="11"/>
                    </a:lnTo>
                    <a:lnTo>
                      <a:pt x="33" y="18"/>
                    </a:lnTo>
                    <a:lnTo>
                      <a:pt x="59" y="22"/>
                    </a:lnTo>
                    <a:lnTo>
                      <a:pt x="59" y="26"/>
                    </a:lnTo>
                    <a:lnTo>
                      <a:pt x="54" y="26"/>
                    </a:lnTo>
                    <a:lnTo>
                      <a:pt x="46" y="26"/>
                    </a:lnTo>
                    <a:lnTo>
                      <a:pt x="29" y="26"/>
                    </a:lnTo>
                    <a:lnTo>
                      <a:pt x="12" y="26"/>
                    </a:lnTo>
                    <a:lnTo>
                      <a:pt x="4" y="26"/>
                    </a:lnTo>
                    <a:lnTo>
                      <a:pt x="0" y="37"/>
                    </a:lnTo>
                    <a:lnTo>
                      <a:pt x="4" y="44"/>
                    </a:lnTo>
                    <a:lnTo>
                      <a:pt x="25" y="74"/>
                    </a:lnTo>
                    <a:lnTo>
                      <a:pt x="50" y="97"/>
                    </a:lnTo>
                    <a:close/>
                  </a:path>
                </a:pathLst>
              </a:custGeom>
              <a:solidFill>
                <a:srgbClr val="FF80C0"/>
              </a:solidFill>
              <a:ln w="6350">
                <a:solidFill>
                  <a:srgbClr val="FF0080"/>
                </a:solidFill>
                <a:prstDash val="solid"/>
                <a:round/>
                <a:headEnd/>
                <a:tailEnd/>
              </a:ln>
            </p:spPr>
            <p:txBody>
              <a:bodyPr/>
              <a:lstStyle/>
              <a:p>
                <a:endParaRPr lang="en-US"/>
              </a:p>
            </p:txBody>
          </p:sp>
          <p:sp>
            <p:nvSpPr>
              <p:cNvPr id="3378" name="Freeform 100"/>
              <p:cNvSpPr>
                <a:spLocks/>
              </p:cNvSpPr>
              <p:nvPr/>
            </p:nvSpPr>
            <p:spPr bwMode="auto">
              <a:xfrm>
                <a:off x="50" y="3667"/>
                <a:ext cx="268" cy="86"/>
              </a:xfrm>
              <a:custGeom>
                <a:avLst/>
                <a:gdLst>
                  <a:gd name="T0" fmla="*/ 260 w 268"/>
                  <a:gd name="T1" fmla="*/ 37 h 86"/>
                  <a:gd name="T2" fmla="*/ 239 w 268"/>
                  <a:gd name="T3" fmla="*/ 59 h 86"/>
                  <a:gd name="T4" fmla="*/ 210 w 268"/>
                  <a:gd name="T5" fmla="*/ 74 h 86"/>
                  <a:gd name="T6" fmla="*/ 176 w 268"/>
                  <a:gd name="T7" fmla="*/ 86 h 86"/>
                  <a:gd name="T8" fmla="*/ 143 w 268"/>
                  <a:gd name="T9" fmla="*/ 86 h 86"/>
                  <a:gd name="T10" fmla="*/ 101 w 268"/>
                  <a:gd name="T11" fmla="*/ 74 h 86"/>
                  <a:gd name="T12" fmla="*/ 67 w 268"/>
                  <a:gd name="T13" fmla="*/ 63 h 86"/>
                  <a:gd name="T14" fmla="*/ 13 w 268"/>
                  <a:gd name="T15" fmla="*/ 41 h 86"/>
                  <a:gd name="T16" fmla="*/ 0 w 268"/>
                  <a:gd name="T17" fmla="*/ 33 h 86"/>
                  <a:gd name="T18" fmla="*/ 17 w 268"/>
                  <a:gd name="T19" fmla="*/ 33 h 86"/>
                  <a:gd name="T20" fmla="*/ 21 w 268"/>
                  <a:gd name="T21" fmla="*/ 33 h 86"/>
                  <a:gd name="T22" fmla="*/ 25 w 268"/>
                  <a:gd name="T23" fmla="*/ 26 h 86"/>
                  <a:gd name="T24" fmla="*/ 34 w 268"/>
                  <a:gd name="T25" fmla="*/ 30 h 86"/>
                  <a:gd name="T26" fmla="*/ 46 w 268"/>
                  <a:gd name="T27" fmla="*/ 26 h 86"/>
                  <a:gd name="T28" fmla="*/ 71 w 268"/>
                  <a:gd name="T29" fmla="*/ 30 h 86"/>
                  <a:gd name="T30" fmla="*/ 172 w 268"/>
                  <a:gd name="T31" fmla="*/ 18 h 86"/>
                  <a:gd name="T32" fmla="*/ 201 w 268"/>
                  <a:gd name="T33" fmla="*/ 3 h 86"/>
                  <a:gd name="T34" fmla="*/ 222 w 268"/>
                  <a:gd name="T35" fmla="*/ 0 h 86"/>
                  <a:gd name="T36" fmla="*/ 247 w 268"/>
                  <a:gd name="T37" fmla="*/ 0 h 86"/>
                  <a:gd name="T38" fmla="*/ 260 w 268"/>
                  <a:gd name="T39" fmla="*/ 7 h 86"/>
                  <a:gd name="T40" fmla="*/ 268 w 268"/>
                  <a:gd name="T41" fmla="*/ 22 h 86"/>
                  <a:gd name="T42" fmla="*/ 260 w 268"/>
                  <a:gd name="T43" fmla="*/ 37 h 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68" h="86">
                    <a:moveTo>
                      <a:pt x="260" y="37"/>
                    </a:moveTo>
                    <a:lnTo>
                      <a:pt x="239" y="59"/>
                    </a:lnTo>
                    <a:lnTo>
                      <a:pt x="210" y="74"/>
                    </a:lnTo>
                    <a:lnTo>
                      <a:pt x="176" y="86"/>
                    </a:lnTo>
                    <a:lnTo>
                      <a:pt x="143" y="86"/>
                    </a:lnTo>
                    <a:lnTo>
                      <a:pt x="101" y="74"/>
                    </a:lnTo>
                    <a:lnTo>
                      <a:pt x="67" y="63"/>
                    </a:lnTo>
                    <a:lnTo>
                      <a:pt x="13" y="41"/>
                    </a:lnTo>
                    <a:lnTo>
                      <a:pt x="0" y="33"/>
                    </a:lnTo>
                    <a:lnTo>
                      <a:pt x="17" y="33"/>
                    </a:lnTo>
                    <a:lnTo>
                      <a:pt x="21" y="33"/>
                    </a:lnTo>
                    <a:lnTo>
                      <a:pt x="25" y="26"/>
                    </a:lnTo>
                    <a:lnTo>
                      <a:pt x="34" y="30"/>
                    </a:lnTo>
                    <a:lnTo>
                      <a:pt x="46" y="26"/>
                    </a:lnTo>
                    <a:lnTo>
                      <a:pt x="71" y="30"/>
                    </a:lnTo>
                    <a:lnTo>
                      <a:pt x="172" y="18"/>
                    </a:lnTo>
                    <a:lnTo>
                      <a:pt x="201" y="3"/>
                    </a:lnTo>
                    <a:lnTo>
                      <a:pt x="222" y="0"/>
                    </a:lnTo>
                    <a:lnTo>
                      <a:pt x="247" y="0"/>
                    </a:lnTo>
                    <a:lnTo>
                      <a:pt x="260" y="7"/>
                    </a:lnTo>
                    <a:lnTo>
                      <a:pt x="268" y="22"/>
                    </a:lnTo>
                    <a:lnTo>
                      <a:pt x="260" y="37"/>
                    </a:lnTo>
                    <a:close/>
                  </a:path>
                </a:pathLst>
              </a:custGeom>
              <a:solidFill>
                <a:srgbClr val="FF80C0"/>
              </a:solidFill>
              <a:ln w="6350">
                <a:solidFill>
                  <a:srgbClr val="FF0080"/>
                </a:solidFill>
                <a:prstDash val="solid"/>
                <a:round/>
                <a:headEnd/>
                <a:tailEnd/>
              </a:ln>
            </p:spPr>
            <p:txBody>
              <a:bodyPr/>
              <a:lstStyle/>
              <a:p>
                <a:endParaRPr lang="en-US"/>
              </a:p>
            </p:txBody>
          </p:sp>
          <p:sp>
            <p:nvSpPr>
              <p:cNvPr id="3379" name="Freeform 101"/>
              <p:cNvSpPr>
                <a:spLocks/>
              </p:cNvSpPr>
              <p:nvPr/>
            </p:nvSpPr>
            <p:spPr bwMode="auto">
              <a:xfrm>
                <a:off x="377" y="3536"/>
                <a:ext cx="155" cy="97"/>
              </a:xfrm>
              <a:custGeom>
                <a:avLst/>
                <a:gdLst>
                  <a:gd name="T0" fmla="*/ 155 w 155"/>
                  <a:gd name="T1" fmla="*/ 90 h 97"/>
                  <a:gd name="T2" fmla="*/ 151 w 155"/>
                  <a:gd name="T3" fmla="*/ 82 h 97"/>
                  <a:gd name="T4" fmla="*/ 142 w 155"/>
                  <a:gd name="T5" fmla="*/ 67 h 97"/>
                  <a:gd name="T6" fmla="*/ 121 w 155"/>
                  <a:gd name="T7" fmla="*/ 52 h 97"/>
                  <a:gd name="T8" fmla="*/ 100 w 155"/>
                  <a:gd name="T9" fmla="*/ 34 h 97"/>
                  <a:gd name="T10" fmla="*/ 46 w 155"/>
                  <a:gd name="T11" fmla="*/ 8 h 97"/>
                  <a:gd name="T12" fmla="*/ 25 w 155"/>
                  <a:gd name="T13" fmla="*/ 0 h 97"/>
                  <a:gd name="T14" fmla="*/ 0 w 155"/>
                  <a:gd name="T15" fmla="*/ 0 h 97"/>
                  <a:gd name="T16" fmla="*/ 38 w 155"/>
                  <a:gd name="T17" fmla="*/ 19 h 97"/>
                  <a:gd name="T18" fmla="*/ 54 w 155"/>
                  <a:gd name="T19" fmla="*/ 34 h 97"/>
                  <a:gd name="T20" fmla="*/ 67 w 155"/>
                  <a:gd name="T21" fmla="*/ 45 h 97"/>
                  <a:gd name="T22" fmla="*/ 88 w 155"/>
                  <a:gd name="T23" fmla="*/ 64 h 97"/>
                  <a:gd name="T24" fmla="*/ 109 w 155"/>
                  <a:gd name="T25" fmla="*/ 82 h 97"/>
                  <a:gd name="T26" fmla="*/ 134 w 155"/>
                  <a:gd name="T27" fmla="*/ 97 h 97"/>
                  <a:gd name="T28" fmla="*/ 146 w 155"/>
                  <a:gd name="T29" fmla="*/ 97 h 97"/>
                  <a:gd name="T30" fmla="*/ 155 w 155"/>
                  <a:gd name="T31" fmla="*/ 90 h 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5" h="97">
                    <a:moveTo>
                      <a:pt x="155" y="90"/>
                    </a:moveTo>
                    <a:lnTo>
                      <a:pt x="151" y="82"/>
                    </a:lnTo>
                    <a:lnTo>
                      <a:pt x="142" y="67"/>
                    </a:lnTo>
                    <a:lnTo>
                      <a:pt x="121" y="52"/>
                    </a:lnTo>
                    <a:lnTo>
                      <a:pt x="100" y="34"/>
                    </a:lnTo>
                    <a:lnTo>
                      <a:pt x="46" y="8"/>
                    </a:lnTo>
                    <a:lnTo>
                      <a:pt x="25" y="0"/>
                    </a:lnTo>
                    <a:lnTo>
                      <a:pt x="0" y="0"/>
                    </a:lnTo>
                    <a:lnTo>
                      <a:pt x="38" y="19"/>
                    </a:lnTo>
                    <a:lnTo>
                      <a:pt x="54" y="34"/>
                    </a:lnTo>
                    <a:lnTo>
                      <a:pt x="67" y="45"/>
                    </a:lnTo>
                    <a:lnTo>
                      <a:pt x="88" y="64"/>
                    </a:lnTo>
                    <a:lnTo>
                      <a:pt x="109" y="82"/>
                    </a:lnTo>
                    <a:lnTo>
                      <a:pt x="134" y="97"/>
                    </a:lnTo>
                    <a:lnTo>
                      <a:pt x="146" y="97"/>
                    </a:lnTo>
                    <a:lnTo>
                      <a:pt x="155" y="9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 name="Freeform 102"/>
              <p:cNvSpPr>
                <a:spLocks/>
              </p:cNvSpPr>
              <p:nvPr/>
            </p:nvSpPr>
            <p:spPr bwMode="auto">
              <a:xfrm>
                <a:off x="314" y="3723"/>
                <a:ext cx="126" cy="168"/>
              </a:xfrm>
              <a:custGeom>
                <a:avLst/>
                <a:gdLst>
                  <a:gd name="T0" fmla="*/ 29 w 126"/>
                  <a:gd name="T1" fmla="*/ 168 h 168"/>
                  <a:gd name="T2" fmla="*/ 55 w 126"/>
                  <a:gd name="T3" fmla="*/ 156 h 168"/>
                  <a:gd name="T4" fmla="*/ 75 w 126"/>
                  <a:gd name="T5" fmla="*/ 138 h 168"/>
                  <a:gd name="T6" fmla="*/ 101 w 126"/>
                  <a:gd name="T7" fmla="*/ 115 h 168"/>
                  <a:gd name="T8" fmla="*/ 117 w 126"/>
                  <a:gd name="T9" fmla="*/ 93 h 168"/>
                  <a:gd name="T10" fmla="*/ 126 w 126"/>
                  <a:gd name="T11" fmla="*/ 67 h 168"/>
                  <a:gd name="T12" fmla="*/ 122 w 126"/>
                  <a:gd name="T13" fmla="*/ 41 h 168"/>
                  <a:gd name="T14" fmla="*/ 105 w 126"/>
                  <a:gd name="T15" fmla="*/ 22 h 168"/>
                  <a:gd name="T16" fmla="*/ 88 w 126"/>
                  <a:gd name="T17" fmla="*/ 11 h 168"/>
                  <a:gd name="T18" fmla="*/ 71 w 126"/>
                  <a:gd name="T19" fmla="*/ 3 h 168"/>
                  <a:gd name="T20" fmla="*/ 55 w 126"/>
                  <a:gd name="T21" fmla="*/ 0 h 168"/>
                  <a:gd name="T22" fmla="*/ 38 w 126"/>
                  <a:gd name="T23" fmla="*/ 0 h 168"/>
                  <a:gd name="T24" fmla="*/ 17 w 126"/>
                  <a:gd name="T25" fmla="*/ 11 h 168"/>
                  <a:gd name="T26" fmla="*/ 4 w 126"/>
                  <a:gd name="T27" fmla="*/ 30 h 168"/>
                  <a:gd name="T28" fmla="*/ 0 w 126"/>
                  <a:gd name="T29" fmla="*/ 59 h 168"/>
                  <a:gd name="T30" fmla="*/ 0 w 126"/>
                  <a:gd name="T31" fmla="*/ 89 h 168"/>
                  <a:gd name="T32" fmla="*/ 4 w 126"/>
                  <a:gd name="T33" fmla="*/ 123 h 168"/>
                  <a:gd name="T34" fmla="*/ 13 w 126"/>
                  <a:gd name="T35" fmla="*/ 149 h 168"/>
                  <a:gd name="T36" fmla="*/ 29 w 126"/>
                  <a:gd name="T37" fmla="*/ 168 h 16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6" h="168">
                    <a:moveTo>
                      <a:pt x="29" y="168"/>
                    </a:moveTo>
                    <a:lnTo>
                      <a:pt x="55" y="156"/>
                    </a:lnTo>
                    <a:lnTo>
                      <a:pt x="75" y="138"/>
                    </a:lnTo>
                    <a:lnTo>
                      <a:pt x="101" y="115"/>
                    </a:lnTo>
                    <a:lnTo>
                      <a:pt x="117" y="93"/>
                    </a:lnTo>
                    <a:lnTo>
                      <a:pt x="126" y="67"/>
                    </a:lnTo>
                    <a:lnTo>
                      <a:pt x="122" y="41"/>
                    </a:lnTo>
                    <a:lnTo>
                      <a:pt x="105" y="22"/>
                    </a:lnTo>
                    <a:lnTo>
                      <a:pt x="88" y="11"/>
                    </a:lnTo>
                    <a:lnTo>
                      <a:pt x="71" y="3"/>
                    </a:lnTo>
                    <a:lnTo>
                      <a:pt x="55" y="0"/>
                    </a:lnTo>
                    <a:lnTo>
                      <a:pt x="38" y="0"/>
                    </a:lnTo>
                    <a:lnTo>
                      <a:pt x="17" y="11"/>
                    </a:lnTo>
                    <a:lnTo>
                      <a:pt x="4" y="30"/>
                    </a:lnTo>
                    <a:lnTo>
                      <a:pt x="0" y="59"/>
                    </a:lnTo>
                    <a:lnTo>
                      <a:pt x="0" y="89"/>
                    </a:lnTo>
                    <a:lnTo>
                      <a:pt x="4" y="123"/>
                    </a:lnTo>
                    <a:lnTo>
                      <a:pt x="13" y="149"/>
                    </a:lnTo>
                    <a:lnTo>
                      <a:pt x="29" y="168"/>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 name="Freeform 103"/>
              <p:cNvSpPr>
                <a:spLocks/>
              </p:cNvSpPr>
              <p:nvPr/>
            </p:nvSpPr>
            <p:spPr bwMode="auto">
              <a:xfrm>
                <a:off x="352" y="3764"/>
                <a:ext cx="42" cy="86"/>
              </a:xfrm>
              <a:custGeom>
                <a:avLst/>
                <a:gdLst>
                  <a:gd name="T0" fmla="*/ 0 w 42"/>
                  <a:gd name="T1" fmla="*/ 86 h 86"/>
                  <a:gd name="T2" fmla="*/ 33 w 42"/>
                  <a:gd name="T3" fmla="*/ 48 h 86"/>
                  <a:gd name="T4" fmla="*/ 42 w 42"/>
                  <a:gd name="T5" fmla="*/ 30 h 86"/>
                  <a:gd name="T6" fmla="*/ 42 w 42"/>
                  <a:gd name="T7" fmla="*/ 15 h 86"/>
                  <a:gd name="T8" fmla="*/ 33 w 42"/>
                  <a:gd name="T9" fmla="*/ 0 h 86"/>
                  <a:gd name="T10" fmla="*/ 0 w 42"/>
                  <a:gd name="T11" fmla="*/ 86 h 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86">
                    <a:moveTo>
                      <a:pt x="0" y="86"/>
                    </a:moveTo>
                    <a:lnTo>
                      <a:pt x="33" y="48"/>
                    </a:lnTo>
                    <a:lnTo>
                      <a:pt x="42" y="30"/>
                    </a:lnTo>
                    <a:lnTo>
                      <a:pt x="42" y="15"/>
                    </a:lnTo>
                    <a:lnTo>
                      <a:pt x="33" y="0"/>
                    </a:lnTo>
                    <a:lnTo>
                      <a:pt x="0" y="86"/>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 name="Freeform 104"/>
              <p:cNvSpPr>
                <a:spLocks/>
              </p:cNvSpPr>
              <p:nvPr/>
            </p:nvSpPr>
            <p:spPr bwMode="auto">
              <a:xfrm>
                <a:off x="352" y="3764"/>
                <a:ext cx="42" cy="86"/>
              </a:xfrm>
              <a:custGeom>
                <a:avLst/>
                <a:gdLst>
                  <a:gd name="T0" fmla="*/ 0 w 42"/>
                  <a:gd name="T1" fmla="*/ 86 h 86"/>
                  <a:gd name="T2" fmla="*/ 33 w 42"/>
                  <a:gd name="T3" fmla="*/ 48 h 86"/>
                  <a:gd name="T4" fmla="*/ 42 w 42"/>
                  <a:gd name="T5" fmla="*/ 30 h 86"/>
                  <a:gd name="T6" fmla="*/ 42 w 42"/>
                  <a:gd name="T7" fmla="*/ 15 h 86"/>
                  <a:gd name="T8" fmla="*/ 33 w 42"/>
                  <a:gd name="T9" fmla="*/ 0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86">
                    <a:moveTo>
                      <a:pt x="0" y="86"/>
                    </a:moveTo>
                    <a:lnTo>
                      <a:pt x="33" y="48"/>
                    </a:lnTo>
                    <a:lnTo>
                      <a:pt x="42" y="30"/>
                    </a:lnTo>
                    <a:lnTo>
                      <a:pt x="42" y="15"/>
                    </a:lnTo>
                    <a:lnTo>
                      <a:pt x="33" y="0"/>
                    </a:lnTo>
                  </a:path>
                </a:pathLst>
              </a:custGeom>
              <a:noFill/>
              <a:ln w="0">
                <a:solidFill>
                  <a:srgbClr val="BFDFB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3" name="Freeform 105"/>
              <p:cNvSpPr>
                <a:spLocks/>
              </p:cNvSpPr>
              <p:nvPr/>
            </p:nvSpPr>
            <p:spPr bwMode="auto">
              <a:xfrm>
                <a:off x="658" y="3868"/>
                <a:ext cx="46" cy="138"/>
              </a:xfrm>
              <a:custGeom>
                <a:avLst/>
                <a:gdLst>
                  <a:gd name="T0" fmla="*/ 16 w 46"/>
                  <a:gd name="T1" fmla="*/ 0 h 138"/>
                  <a:gd name="T2" fmla="*/ 12 w 46"/>
                  <a:gd name="T3" fmla="*/ 0 h 138"/>
                  <a:gd name="T4" fmla="*/ 4 w 46"/>
                  <a:gd name="T5" fmla="*/ 11 h 138"/>
                  <a:gd name="T6" fmla="*/ 0 w 46"/>
                  <a:gd name="T7" fmla="*/ 23 h 138"/>
                  <a:gd name="T8" fmla="*/ 0 w 46"/>
                  <a:gd name="T9" fmla="*/ 41 h 138"/>
                  <a:gd name="T10" fmla="*/ 0 w 46"/>
                  <a:gd name="T11" fmla="*/ 60 h 138"/>
                  <a:gd name="T12" fmla="*/ 8 w 46"/>
                  <a:gd name="T13" fmla="*/ 82 h 138"/>
                  <a:gd name="T14" fmla="*/ 20 w 46"/>
                  <a:gd name="T15" fmla="*/ 112 h 138"/>
                  <a:gd name="T16" fmla="*/ 41 w 46"/>
                  <a:gd name="T17" fmla="*/ 138 h 138"/>
                  <a:gd name="T18" fmla="*/ 46 w 46"/>
                  <a:gd name="T19" fmla="*/ 123 h 138"/>
                  <a:gd name="T20" fmla="*/ 46 w 46"/>
                  <a:gd name="T21" fmla="*/ 101 h 138"/>
                  <a:gd name="T22" fmla="*/ 41 w 46"/>
                  <a:gd name="T23" fmla="*/ 56 h 138"/>
                  <a:gd name="T24" fmla="*/ 37 w 46"/>
                  <a:gd name="T25" fmla="*/ 34 h 138"/>
                  <a:gd name="T26" fmla="*/ 33 w 46"/>
                  <a:gd name="T27" fmla="*/ 15 h 138"/>
                  <a:gd name="T28" fmla="*/ 25 w 46"/>
                  <a:gd name="T29" fmla="*/ 4 h 138"/>
                  <a:gd name="T30" fmla="*/ 16 w 46"/>
                  <a:gd name="T31" fmla="*/ 0 h 1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6" h="138">
                    <a:moveTo>
                      <a:pt x="16" y="0"/>
                    </a:moveTo>
                    <a:lnTo>
                      <a:pt x="12" y="0"/>
                    </a:lnTo>
                    <a:lnTo>
                      <a:pt x="4" y="11"/>
                    </a:lnTo>
                    <a:lnTo>
                      <a:pt x="0" y="23"/>
                    </a:lnTo>
                    <a:lnTo>
                      <a:pt x="0" y="41"/>
                    </a:lnTo>
                    <a:lnTo>
                      <a:pt x="0" y="60"/>
                    </a:lnTo>
                    <a:lnTo>
                      <a:pt x="8" y="82"/>
                    </a:lnTo>
                    <a:lnTo>
                      <a:pt x="20" y="112"/>
                    </a:lnTo>
                    <a:lnTo>
                      <a:pt x="41" y="138"/>
                    </a:lnTo>
                    <a:lnTo>
                      <a:pt x="46" y="123"/>
                    </a:lnTo>
                    <a:lnTo>
                      <a:pt x="46" y="101"/>
                    </a:lnTo>
                    <a:lnTo>
                      <a:pt x="41" y="56"/>
                    </a:lnTo>
                    <a:lnTo>
                      <a:pt x="37" y="34"/>
                    </a:lnTo>
                    <a:lnTo>
                      <a:pt x="33" y="15"/>
                    </a:lnTo>
                    <a:lnTo>
                      <a:pt x="25" y="4"/>
                    </a:lnTo>
                    <a:lnTo>
                      <a:pt x="16"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 name="Freeform 106"/>
              <p:cNvSpPr>
                <a:spLocks/>
              </p:cNvSpPr>
              <p:nvPr/>
            </p:nvSpPr>
            <p:spPr bwMode="auto">
              <a:xfrm>
                <a:off x="674" y="3865"/>
                <a:ext cx="101" cy="134"/>
              </a:xfrm>
              <a:custGeom>
                <a:avLst/>
                <a:gdLst>
                  <a:gd name="T0" fmla="*/ 4 w 101"/>
                  <a:gd name="T1" fmla="*/ 0 h 134"/>
                  <a:gd name="T2" fmla="*/ 0 w 101"/>
                  <a:gd name="T3" fmla="*/ 11 h 134"/>
                  <a:gd name="T4" fmla="*/ 0 w 101"/>
                  <a:gd name="T5" fmla="*/ 22 h 134"/>
                  <a:gd name="T6" fmla="*/ 9 w 101"/>
                  <a:gd name="T7" fmla="*/ 44 h 134"/>
                  <a:gd name="T8" fmla="*/ 25 w 101"/>
                  <a:gd name="T9" fmla="*/ 63 h 134"/>
                  <a:gd name="T10" fmla="*/ 63 w 101"/>
                  <a:gd name="T11" fmla="*/ 104 h 134"/>
                  <a:gd name="T12" fmla="*/ 84 w 101"/>
                  <a:gd name="T13" fmla="*/ 123 h 134"/>
                  <a:gd name="T14" fmla="*/ 101 w 101"/>
                  <a:gd name="T15" fmla="*/ 134 h 134"/>
                  <a:gd name="T16" fmla="*/ 88 w 101"/>
                  <a:gd name="T17" fmla="*/ 89 h 134"/>
                  <a:gd name="T18" fmla="*/ 63 w 101"/>
                  <a:gd name="T19" fmla="*/ 41 h 134"/>
                  <a:gd name="T20" fmla="*/ 51 w 101"/>
                  <a:gd name="T21" fmla="*/ 22 h 134"/>
                  <a:gd name="T22" fmla="*/ 34 w 101"/>
                  <a:gd name="T23" fmla="*/ 7 h 134"/>
                  <a:gd name="T24" fmla="*/ 21 w 101"/>
                  <a:gd name="T25" fmla="*/ 0 h 134"/>
                  <a:gd name="T26" fmla="*/ 4 w 101"/>
                  <a:gd name="T27" fmla="*/ 0 h 1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134">
                    <a:moveTo>
                      <a:pt x="4" y="0"/>
                    </a:moveTo>
                    <a:lnTo>
                      <a:pt x="0" y="11"/>
                    </a:lnTo>
                    <a:lnTo>
                      <a:pt x="0" y="22"/>
                    </a:lnTo>
                    <a:lnTo>
                      <a:pt x="9" y="44"/>
                    </a:lnTo>
                    <a:lnTo>
                      <a:pt x="25" y="63"/>
                    </a:lnTo>
                    <a:lnTo>
                      <a:pt x="63" y="104"/>
                    </a:lnTo>
                    <a:lnTo>
                      <a:pt x="84" y="123"/>
                    </a:lnTo>
                    <a:lnTo>
                      <a:pt x="101" y="134"/>
                    </a:lnTo>
                    <a:lnTo>
                      <a:pt x="88" y="89"/>
                    </a:lnTo>
                    <a:lnTo>
                      <a:pt x="63" y="41"/>
                    </a:lnTo>
                    <a:lnTo>
                      <a:pt x="51" y="22"/>
                    </a:lnTo>
                    <a:lnTo>
                      <a:pt x="34" y="7"/>
                    </a:lnTo>
                    <a:lnTo>
                      <a:pt x="21" y="0"/>
                    </a:lnTo>
                    <a:lnTo>
                      <a:pt x="4" y="0"/>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 name="Freeform 107"/>
              <p:cNvSpPr>
                <a:spLocks/>
              </p:cNvSpPr>
              <p:nvPr/>
            </p:nvSpPr>
            <p:spPr bwMode="auto">
              <a:xfrm>
                <a:off x="687" y="3846"/>
                <a:ext cx="197" cy="56"/>
              </a:xfrm>
              <a:custGeom>
                <a:avLst/>
                <a:gdLst>
                  <a:gd name="T0" fmla="*/ 4 w 197"/>
                  <a:gd name="T1" fmla="*/ 26 h 56"/>
                  <a:gd name="T2" fmla="*/ 0 w 197"/>
                  <a:gd name="T3" fmla="*/ 11 h 56"/>
                  <a:gd name="T4" fmla="*/ 4 w 197"/>
                  <a:gd name="T5" fmla="*/ 4 h 56"/>
                  <a:gd name="T6" fmla="*/ 21 w 197"/>
                  <a:gd name="T7" fmla="*/ 0 h 56"/>
                  <a:gd name="T8" fmla="*/ 50 w 197"/>
                  <a:gd name="T9" fmla="*/ 0 h 56"/>
                  <a:gd name="T10" fmla="*/ 84 w 197"/>
                  <a:gd name="T11" fmla="*/ 7 h 56"/>
                  <a:gd name="T12" fmla="*/ 155 w 197"/>
                  <a:gd name="T13" fmla="*/ 30 h 56"/>
                  <a:gd name="T14" fmla="*/ 180 w 197"/>
                  <a:gd name="T15" fmla="*/ 33 h 56"/>
                  <a:gd name="T16" fmla="*/ 197 w 197"/>
                  <a:gd name="T17" fmla="*/ 33 h 56"/>
                  <a:gd name="T18" fmla="*/ 184 w 197"/>
                  <a:gd name="T19" fmla="*/ 37 h 56"/>
                  <a:gd name="T20" fmla="*/ 163 w 197"/>
                  <a:gd name="T21" fmla="*/ 45 h 56"/>
                  <a:gd name="T22" fmla="*/ 117 w 197"/>
                  <a:gd name="T23" fmla="*/ 56 h 56"/>
                  <a:gd name="T24" fmla="*/ 88 w 197"/>
                  <a:gd name="T25" fmla="*/ 56 h 56"/>
                  <a:gd name="T26" fmla="*/ 58 w 197"/>
                  <a:gd name="T27" fmla="*/ 52 h 56"/>
                  <a:gd name="T28" fmla="*/ 29 w 197"/>
                  <a:gd name="T29" fmla="*/ 41 h 56"/>
                  <a:gd name="T30" fmla="*/ 4 w 197"/>
                  <a:gd name="T31" fmla="*/ 26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7" h="56">
                    <a:moveTo>
                      <a:pt x="4" y="26"/>
                    </a:moveTo>
                    <a:lnTo>
                      <a:pt x="0" y="11"/>
                    </a:lnTo>
                    <a:lnTo>
                      <a:pt x="4" y="4"/>
                    </a:lnTo>
                    <a:lnTo>
                      <a:pt x="21" y="0"/>
                    </a:lnTo>
                    <a:lnTo>
                      <a:pt x="50" y="0"/>
                    </a:lnTo>
                    <a:lnTo>
                      <a:pt x="84" y="7"/>
                    </a:lnTo>
                    <a:lnTo>
                      <a:pt x="155" y="30"/>
                    </a:lnTo>
                    <a:lnTo>
                      <a:pt x="180" y="33"/>
                    </a:lnTo>
                    <a:lnTo>
                      <a:pt x="197" y="33"/>
                    </a:lnTo>
                    <a:lnTo>
                      <a:pt x="184" y="37"/>
                    </a:lnTo>
                    <a:lnTo>
                      <a:pt x="163" y="45"/>
                    </a:lnTo>
                    <a:lnTo>
                      <a:pt x="117" y="56"/>
                    </a:lnTo>
                    <a:lnTo>
                      <a:pt x="88" y="56"/>
                    </a:lnTo>
                    <a:lnTo>
                      <a:pt x="58" y="52"/>
                    </a:lnTo>
                    <a:lnTo>
                      <a:pt x="29" y="41"/>
                    </a:lnTo>
                    <a:lnTo>
                      <a:pt x="4" y="26"/>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 name="Freeform 108"/>
              <p:cNvSpPr>
                <a:spLocks/>
              </p:cNvSpPr>
              <p:nvPr/>
            </p:nvSpPr>
            <p:spPr bwMode="auto">
              <a:xfrm>
                <a:off x="1755" y="3887"/>
                <a:ext cx="54" cy="138"/>
              </a:xfrm>
              <a:custGeom>
                <a:avLst/>
                <a:gdLst>
                  <a:gd name="T0" fmla="*/ 8 w 54"/>
                  <a:gd name="T1" fmla="*/ 138 h 138"/>
                  <a:gd name="T2" fmla="*/ 16 w 54"/>
                  <a:gd name="T3" fmla="*/ 138 h 138"/>
                  <a:gd name="T4" fmla="*/ 25 w 54"/>
                  <a:gd name="T5" fmla="*/ 134 h 138"/>
                  <a:gd name="T6" fmla="*/ 37 w 54"/>
                  <a:gd name="T7" fmla="*/ 123 h 138"/>
                  <a:gd name="T8" fmla="*/ 46 w 54"/>
                  <a:gd name="T9" fmla="*/ 108 h 138"/>
                  <a:gd name="T10" fmla="*/ 54 w 54"/>
                  <a:gd name="T11" fmla="*/ 90 h 138"/>
                  <a:gd name="T12" fmla="*/ 54 w 54"/>
                  <a:gd name="T13" fmla="*/ 63 h 138"/>
                  <a:gd name="T14" fmla="*/ 54 w 54"/>
                  <a:gd name="T15" fmla="*/ 34 h 138"/>
                  <a:gd name="T16" fmla="*/ 46 w 54"/>
                  <a:gd name="T17" fmla="*/ 0 h 138"/>
                  <a:gd name="T18" fmla="*/ 29 w 54"/>
                  <a:gd name="T19" fmla="*/ 34 h 138"/>
                  <a:gd name="T20" fmla="*/ 12 w 54"/>
                  <a:gd name="T21" fmla="*/ 78 h 138"/>
                  <a:gd name="T22" fmla="*/ 0 w 54"/>
                  <a:gd name="T23" fmla="*/ 116 h 138"/>
                  <a:gd name="T24" fmla="*/ 0 w 54"/>
                  <a:gd name="T25" fmla="*/ 131 h 138"/>
                  <a:gd name="T26" fmla="*/ 8 w 54"/>
                  <a:gd name="T27" fmla="*/ 138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4" h="138">
                    <a:moveTo>
                      <a:pt x="8" y="138"/>
                    </a:moveTo>
                    <a:lnTo>
                      <a:pt x="16" y="138"/>
                    </a:lnTo>
                    <a:lnTo>
                      <a:pt x="25" y="134"/>
                    </a:lnTo>
                    <a:lnTo>
                      <a:pt x="37" y="123"/>
                    </a:lnTo>
                    <a:lnTo>
                      <a:pt x="46" y="108"/>
                    </a:lnTo>
                    <a:lnTo>
                      <a:pt x="54" y="90"/>
                    </a:lnTo>
                    <a:lnTo>
                      <a:pt x="54" y="63"/>
                    </a:lnTo>
                    <a:lnTo>
                      <a:pt x="54" y="34"/>
                    </a:lnTo>
                    <a:lnTo>
                      <a:pt x="46" y="0"/>
                    </a:lnTo>
                    <a:lnTo>
                      <a:pt x="29" y="34"/>
                    </a:lnTo>
                    <a:lnTo>
                      <a:pt x="12" y="78"/>
                    </a:lnTo>
                    <a:lnTo>
                      <a:pt x="0" y="116"/>
                    </a:lnTo>
                    <a:lnTo>
                      <a:pt x="0" y="131"/>
                    </a:lnTo>
                    <a:lnTo>
                      <a:pt x="8" y="138"/>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 name="Freeform 109"/>
              <p:cNvSpPr>
                <a:spLocks/>
              </p:cNvSpPr>
              <p:nvPr/>
            </p:nvSpPr>
            <p:spPr bwMode="auto">
              <a:xfrm>
                <a:off x="1725" y="3868"/>
                <a:ext cx="51" cy="157"/>
              </a:xfrm>
              <a:custGeom>
                <a:avLst/>
                <a:gdLst>
                  <a:gd name="T0" fmla="*/ 34 w 51"/>
                  <a:gd name="T1" fmla="*/ 157 h 157"/>
                  <a:gd name="T2" fmla="*/ 46 w 51"/>
                  <a:gd name="T3" fmla="*/ 150 h 157"/>
                  <a:gd name="T4" fmla="*/ 51 w 51"/>
                  <a:gd name="T5" fmla="*/ 138 h 157"/>
                  <a:gd name="T6" fmla="*/ 51 w 51"/>
                  <a:gd name="T7" fmla="*/ 116 h 157"/>
                  <a:gd name="T8" fmla="*/ 46 w 51"/>
                  <a:gd name="T9" fmla="*/ 94 h 157"/>
                  <a:gd name="T10" fmla="*/ 30 w 51"/>
                  <a:gd name="T11" fmla="*/ 41 h 157"/>
                  <a:gd name="T12" fmla="*/ 17 w 51"/>
                  <a:gd name="T13" fmla="*/ 19 h 157"/>
                  <a:gd name="T14" fmla="*/ 0 w 51"/>
                  <a:gd name="T15" fmla="*/ 0 h 157"/>
                  <a:gd name="T16" fmla="*/ 0 w 51"/>
                  <a:gd name="T17" fmla="*/ 49 h 157"/>
                  <a:gd name="T18" fmla="*/ 0 w 51"/>
                  <a:gd name="T19" fmla="*/ 101 h 157"/>
                  <a:gd name="T20" fmla="*/ 5 w 51"/>
                  <a:gd name="T21" fmla="*/ 123 h 157"/>
                  <a:gd name="T22" fmla="*/ 9 w 51"/>
                  <a:gd name="T23" fmla="*/ 142 h 157"/>
                  <a:gd name="T24" fmla="*/ 21 w 51"/>
                  <a:gd name="T25" fmla="*/ 153 h 157"/>
                  <a:gd name="T26" fmla="*/ 34 w 51"/>
                  <a:gd name="T27" fmla="*/ 157 h 1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1" h="157">
                    <a:moveTo>
                      <a:pt x="34" y="157"/>
                    </a:moveTo>
                    <a:lnTo>
                      <a:pt x="46" y="150"/>
                    </a:lnTo>
                    <a:lnTo>
                      <a:pt x="51" y="138"/>
                    </a:lnTo>
                    <a:lnTo>
                      <a:pt x="51" y="116"/>
                    </a:lnTo>
                    <a:lnTo>
                      <a:pt x="46" y="94"/>
                    </a:lnTo>
                    <a:lnTo>
                      <a:pt x="30" y="41"/>
                    </a:lnTo>
                    <a:lnTo>
                      <a:pt x="17" y="19"/>
                    </a:lnTo>
                    <a:lnTo>
                      <a:pt x="0" y="0"/>
                    </a:lnTo>
                    <a:lnTo>
                      <a:pt x="0" y="49"/>
                    </a:lnTo>
                    <a:lnTo>
                      <a:pt x="0" y="101"/>
                    </a:lnTo>
                    <a:lnTo>
                      <a:pt x="5" y="123"/>
                    </a:lnTo>
                    <a:lnTo>
                      <a:pt x="9" y="142"/>
                    </a:lnTo>
                    <a:lnTo>
                      <a:pt x="21" y="153"/>
                    </a:lnTo>
                    <a:lnTo>
                      <a:pt x="34" y="157"/>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 name="Freeform 110"/>
              <p:cNvSpPr>
                <a:spLocks/>
              </p:cNvSpPr>
              <p:nvPr/>
            </p:nvSpPr>
            <p:spPr bwMode="auto">
              <a:xfrm>
                <a:off x="1579" y="3943"/>
                <a:ext cx="172" cy="90"/>
              </a:xfrm>
              <a:custGeom>
                <a:avLst/>
                <a:gdLst>
                  <a:gd name="T0" fmla="*/ 172 w 172"/>
                  <a:gd name="T1" fmla="*/ 75 h 90"/>
                  <a:gd name="T2" fmla="*/ 167 w 172"/>
                  <a:gd name="T3" fmla="*/ 86 h 90"/>
                  <a:gd name="T4" fmla="*/ 163 w 172"/>
                  <a:gd name="T5" fmla="*/ 90 h 90"/>
                  <a:gd name="T6" fmla="*/ 142 w 172"/>
                  <a:gd name="T7" fmla="*/ 90 h 90"/>
                  <a:gd name="T8" fmla="*/ 117 w 172"/>
                  <a:gd name="T9" fmla="*/ 78 h 90"/>
                  <a:gd name="T10" fmla="*/ 92 w 172"/>
                  <a:gd name="T11" fmla="*/ 60 h 90"/>
                  <a:gd name="T12" fmla="*/ 33 w 172"/>
                  <a:gd name="T13" fmla="*/ 19 h 90"/>
                  <a:gd name="T14" fmla="*/ 12 w 172"/>
                  <a:gd name="T15" fmla="*/ 7 h 90"/>
                  <a:gd name="T16" fmla="*/ 0 w 172"/>
                  <a:gd name="T17" fmla="*/ 4 h 90"/>
                  <a:gd name="T18" fmla="*/ 12 w 172"/>
                  <a:gd name="T19" fmla="*/ 4 h 90"/>
                  <a:gd name="T20" fmla="*/ 33 w 172"/>
                  <a:gd name="T21" fmla="*/ 0 h 90"/>
                  <a:gd name="T22" fmla="*/ 84 w 172"/>
                  <a:gd name="T23" fmla="*/ 7 h 90"/>
                  <a:gd name="T24" fmla="*/ 109 w 172"/>
                  <a:gd name="T25" fmla="*/ 19 h 90"/>
                  <a:gd name="T26" fmla="*/ 134 w 172"/>
                  <a:gd name="T27" fmla="*/ 30 h 90"/>
                  <a:gd name="T28" fmla="*/ 155 w 172"/>
                  <a:gd name="T29" fmla="*/ 48 h 90"/>
                  <a:gd name="T30" fmla="*/ 172 w 172"/>
                  <a:gd name="T31" fmla="*/ 75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 h="90">
                    <a:moveTo>
                      <a:pt x="172" y="75"/>
                    </a:moveTo>
                    <a:lnTo>
                      <a:pt x="167" y="86"/>
                    </a:lnTo>
                    <a:lnTo>
                      <a:pt x="163" y="90"/>
                    </a:lnTo>
                    <a:lnTo>
                      <a:pt x="142" y="90"/>
                    </a:lnTo>
                    <a:lnTo>
                      <a:pt x="117" y="78"/>
                    </a:lnTo>
                    <a:lnTo>
                      <a:pt x="92" y="60"/>
                    </a:lnTo>
                    <a:lnTo>
                      <a:pt x="33" y="19"/>
                    </a:lnTo>
                    <a:lnTo>
                      <a:pt x="12" y="7"/>
                    </a:lnTo>
                    <a:lnTo>
                      <a:pt x="0" y="4"/>
                    </a:lnTo>
                    <a:lnTo>
                      <a:pt x="12" y="4"/>
                    </a:lnTo>
                    <a:lnTo>
                      <a:pt x="33" y="0"/>
                    </a:lnTo>
                    <a:lnTo>
                      <a:pt x="84" y="7"/>
                    </a:lnTo>
                    <a:lnTo>
                      <a:pt x="109" y="19"/>
                    </a:lnTo>
                    <a:lnTo>
                      <a:pt x="134" y="30"/>
                    </a:lnTo>
                    <a:lnTo>
                      <a:pt x="155" y="48"/>
                    </a:lnTo>
                    <a:lnTo>
                      <a:pt x="172" y="75"/>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 name="Freeform 111"/>
              <p:cNvSpPr>
                <a:spLocks/>
              </p:cNvSpPr>
              <p:nvPr/>
            </p:nvSpPr>
            <p:spPr bwMode="auto">
              <a:xfrm>
                <a:off x="1307" y="3879"/>
                <a:ext cx="96" cy="94"/>
              </a:xfrm>
              <a:custGeom>
                <a:avLst/>
                <a:gdLst>
                  <a:gd name="T0" fmla="*/ 96 w 96"/>
                  <a:gd name="T1" fmla="*/ 94 h 94"/>
                  <a:gd name="T2" fmla="*/ 79 w 96"/>
                  <a:gd name="T3" fmla="*/ 90 h 94"/>
                  <a:gd name="T4" fmla="*/ 58 w 96"/>
                  <a:gd name="T5" fmla="*/ 75 h 94"/>
                  <a:gd name="T6" fmla="*/ 46 w 96"/>
                  <a:gd name="T7" fmla="*/ 64 h 94"/>
                  <a:gd name="T8" fmla="*/ 33 w 96"/>
                  <a:gd name="T9" fmla="*/ 45 h 94"/>
                  <a:gd name="T10" fmla="*/ 16 w 96"/>
                  <a:gd name="T11" fmla="*/ 27 h 94"/>
                  <a:gd name="T12" fmla="*/ 0 w 96"/>
                  <a:gd name="T13" fmla="*/ 0 h 94"/>
                  <a:gd name="T14" fmla="*/ 37 w 96"/>
                  <a:gd name="T15" fmla="*/ 23 h 94"/>
                  <a:gd name="T16" fmla="*/ 71 w 96"/>
                  <a:gd name="T17" fmla="*/ 45 h 94"/>
                  <a:gd name="T18" fmla="*/ 96 w 96"/>
                  <a:gd name="T19" fmla="*/ 68 h 94"/>
                  <a:gd name="T20" fmla="*/ 96 w 96"/>
                  <a:gd name="T21" fmla="*/ 83 h 94"/>
                  <a:gd name="T22" fmla="*/ 96 w 96"/>
                  <a:gd name="T23" fmla="*/ 94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6" h="94">
                    <a:moveTo>
                      <a:pt x="96" y="94"/>
                    </a:moveTo>
                    <a:lnTo>
                      <a:pt x="79" y="90"/>
                    </a:lnTo>
                    <a:lnTo>
                      <a:pt x="58" y="75"/>
                    </a:lnTo>
                    <a:lnTo>
                      <a:pt x="46" y="64"/>
                    </a:lnTo>
                    <a:lnTo>
                      <a:pt x="33" y="45"/>
                    </a:lnTo>
                    <a:lnTo>
                      <a:pt x="16" y="27"/>
                    </a:lnTo>
                    <a:lnTo>
                      <a:pt x="0" y="0"/>
                    </a:lnTo>
                    <a:lnTo>
                      <a:pt x="37" y="23"/>
                    </a:lnTo>
                    <a:lnTo>
                      <a:pt x="71" y="45"/>
                    </a:lnTo>
                    <a:lnTo>
                      <a:pt x="96" y="68"/>
                    </a:lnTo>
                    <a:lnTo>
                      <a:pt x="96" y="83"/>
                    </a:lnTo>
                    <a:lnTo>
                      <a:pt x="96" y="94"/>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 name="Freeform 112"/>
              <p:cNvSpPr>
                <a:spLocks/>
              </p:cNvSpPr>
              <p:nvPr/>
            </p:nvSpPr>
            <p:spPr bwMode="auto">
              <a:xfrm>
                <a:off x="293" y="2898"/>
                <a:ext cx="151" cy="97"/>
              </a:xfrm>
              <a:custGeom>
                <a:avLst/>
                <a:gdLst>
                  <a:gd name="T0" fmla="*/ 151 w 151"/>
                  <a:gd name="T1" fmla="*/ 89 h 97"/>
                  <a:gd name="T2" fmla="*/ 151 w 151"/>
                  <a:gd name="T3" fmla="*/ 82 h 97"/>
                  <a:gd name="T4" fmla="*/ 138 w 151"/>
                  <a:gd name="T5" fmla="*/ 67 h 97"/>
                  <a:gd name="T6" fmla="*/ 122 w 151"/>
                  <a:gd name="T7" fmla="*/ 52 h 97"/>
                  <a:gd name="T8" fmla="*/ 96 w 151"/>
                  <a:gd name="T9" fmla="*/ 33 h 97"/>
                  <a:gd name="T10" fmla="*/ 46 w 151"/>
                  <a:gd name="T11" fmla="*/ 3 h 97"/>
                  <a:gd name="T12" fmla="*/ 21 w 151"/>
                  <a:gd name="T13" fmla="*/ 0 h 97"/>
                  <a:gd name="T14" fmla="*/ 0 w 151"/>
                  <a:gd name="T15" fmla="*/ 0 h 97"/>
                  <a:gd name="T16" fmla="*/ 38 w 151"/>
                  <a:gd name="T17" fmla="*/ 18 h 97"/>
                  <a:gd name="T18" fmla="*/ 55 w 151"/>
                  <a:gd name="T19" fmla="*/ 30 h 97"/>
                  <a:gd name="T20" fmla="*/ 67 w 151"/>
                  <a:gd name="T21" fmla="*/ 44 h 97"/>
                  <a:gd name="T22" fmla="*/ 84 w 151"/>
                  <a:gd name="T23" fmla="*/ 59 h 97"/>
                  <a:gd name="T24" fmla="*/ 109 w 151"/>
                  <a:gd name="T25" fmla="*/ 82 h 97"/>
                  <a:gd name="T26" fmla="*/ 134 w 151"/>
                  <a:gd name="T27" fmla="*/ 97 h 97"/>
                  <a:gd name="T28" fmla="*/ 143 w 151"/>
                  <a:gd name="T29" fmla="*/ 97 h 97"/>
                  <a:gd name="T30" fmla="*/ 151 w 151"/>
                  <a:gd name="T31" fmla="*/ 89 h 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1" h="97">
                    <a:moveTo>
                      <a:pt x="151" y="89"/>
                    </a:moveTo>
                    <a:lnTo>
                      <a:pt x="151" y="82"/>
                    </a:lnTo>
                    <a:lnTo>
                      <a:pt x="138" y="67"/>
                    </a:lnTo>
                    <a:lnTo>
                      <a:pt x="122" y="52"/>
                    </a:lnTo>
                    <a:lnTo>
                      <a:pt x="96" y="33"/>
                    </a:lnTo>
                    <a:lnTo>
                      <a:pt x="46" y="3"/>
                    </a:lnTo>
                    <a:lnTo>
                      <a:pt x="21" y="0"/>
                    </a:lnTo>
                    <a:lnTo>
                      <a:pt x="0" y="0"/>
                    </a:lnTo>
                    <a:lnTo>
                      <a:pt x="38" y="18"/>
                    </a:lnTo>
                    <a:lnTo>
                      <a:pt x="55" y="30"/>
                    </a:lnTo>
                    <a:lnTo>
                      <a:pt x="67" y="44"/>
                    </a:lnTo>
                    <a:lnTo>
                      <a:pt x="84" y="59"/>
                    </a:lnTo>
                    <a:lnTo>
                      <a:pt x="109" y="82"/>
                    </a:lnTo>
                    <a:lnTo>
                      <a:pt x="134" y="97"/>
                    </a:lnTo>
                    <a:lnTo>
                      <a:pt x="143" y="97"/>
                    </a:lnTo>
                    <a:lnTo>
                      <a:pt x="151" y="89"/>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 name="Freeform 113"/>
              <p:cNvSpPr>
                <a:spLocks/>
              </p:cNvSpPr>
              <p:nvPr/>
            </p:nvSpPr>
            <p:spPr bwMode="auto">
              <a:xfrm>
                <a:off x="448" y="3409"/>
                <a:ext cx="71" cy="142"/>
              </a:xfrm>
              <a:custGeom>
                <a:avLst/>
                <a:gdLst>
                  <a:gd name="T0" fmla="*/ 29 w 71"/>
                  <a:gd name="T1" fmla="*/ 142 h 142"/>
                  <a:gd name="T2" fmla="*/ 21 w 71"/>
                  <a:gd name="T3" fmla="*/ 138 h 142"/>
                  <a:gd name="T4" fmla="*/ 13 w 71"/>
                  <a:gd name="T5" fmla="*/ 127 h 142"/>
                  <a:gd name="T6" fmla="*/ 4 w 71"/>
                  <a:gd name="T7" fmla="*/ 112 h 142"/>
                  <a:gd name="T8" fmla="*/ 0 w 71"/>
                  <a:gd name="T9" fmla="*/ 97 h 142"/>
                  <a:gd name="T10" fmla="*/ 4 w 71"/>
                  <a:gd name="T11" fmla="*/ 75 h 142"/>
                  <a:gd name="T12" fmla="*/ 17 w 71"/>
                  <a:gd name="T13" fmla="*/ 52 h 142"/>
                  <a:gd name="T14" fmla="*/ 38 w 71"/>
                  <a:gd name="T15" fmla="*/ 26 h 142"/>
                  <a:gd name="T16" fmla="*/ 71 w 71"/>
                  <a:gd name="T17" fmla="*/ 0 h 142"/>
                  <a:gd name="T18" fmla="*/ 63 w 71"/>
                  <a:gd name="T19" fmla="*/ 52 h 142"/>
                  <a:gd name="T20" fmla="*/ 50 w 71"/>
                  <a:gd name="T21" fmla="*/ 93 h 142"/>
                  <a:gd name="T22" fmla="*/ 42 w 71"/>
                  <a:gd name="T23" fmla="*/ 123 h 142"/>
                  <a:gd name="T24" fmla="*/ 29 w 71"/>
                  <a:gd name="T25" fmla="*/ 142 h 1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1" h="142">
                    <a:moveTo>
                      <a:pt x="29" y="142"/>
                    </a:moveTo>
                    <a:lnTo>
                      <a:pt x="21" y="138"/>
                    </a:lnTo>
                    <a:lnTo>
                      <a:pt x="13" y="127"/>
                    </a:lnTo>
                    <a:lnTo>
                      <a:pt x="4" y="112"/>
                    </a:lnTo>
                    <a:lnTo>
                      <a:pt x="0" y="97"/>
                    </a:lnTo>
                    <a:lnTo>
                      <a:pt x="4" y="75"/>
                    </a:lnTo>
                    <a:lnTo>
                      <a:pt x="17" y="52"/>
                    </a:lnTo>
                    <a:lnTo>
                      <a:pt x="38" y="26"/>
                    </a:lnTo>
                    <a:lnTo>
                      <a:pt x="71" y="0"/>
                    </a:lnTo>
                    <a:lnTo>
                      <a:pt x="63" y="52"/>
                    </a:lnTo>
                    <a:lnTo>
                      <a:pt x="50" y="93"/>
                    </a:lnTo>
                    <a:lnTo>
                      <a:pt x="42" y="123"/>
                    </a:lnTo>
                    <a:lnTo>
                      <a:pt x="29" y="142"/>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 name="Freeform 114"/>
              <p:cNvSpPr>
                <a:spLocks/>
              </p:cNvSpPr>
              <p:nvPr/>
            </p:nvSpPr>
            <p:spPr bwMode="auto">
              <a:xfrm>
                <a:off x="2467" y="3898"/>
                <a:ext cx="109" cy="82"/>
              </a:xfrm>
              <a:custGeom>
                <a:avLst/>
                <a:gdLst>
                  <a:gd name="T0" fmla="*/ 0 w 109"/>
                  <a:gd name="T1" fmla="*/ 4 h 82"/>
                  <a:gd name="T2" fmla="*/ 16 w 109"/>
                  <a:gd name="T3" fmla="*/ 0 h 82"/>
                  <a:gd name="T4" fmla="*/ 42 w 109"/>
                  <a:gd name="T5" fmla="*/ 4 h 82"/>
                  <a:gd name="T6" fmla="*/ 58 w 109"/>
                  <a:gd name="T7" fmla="*/ 15 h 82"/>
                  <a:gd name="T8" fmla="*/ 71 w 109"/>
                  <a:gd name="T9" fmla="*/ 30 h 82"/>
                  <a:gd name="T10" fmla="*/ 88 w 109"/>
                  <a:gd name="T11" fmla="*/ 52 h 82"/>
                  <a:gd name="T12" fmla="*/ 109 w 109"/>
                  <a:gd name="T13" fmla="*/ 82 h 82"/>
                  <a:gd name="T14" fmla="*/ 33 w 109"/>
                  <a:gd name="T15" fmla="*/ 45 h 82"/>
                  <a:gd name="T16" fmla="*/ 8 w 109"/>
                  <a:gd name="T17" fmla="*/ 23 h 82"/>
                  <a:gd name="T18" fmla="*/ 0 w 109"/>
                  <a:gd name="T19" fmla="*/ 15 h 82"/>
                  <a:gd name="T20" fmla="*/ 0 w 109"/>
                  <a:gd name="T21" fmla="*/ 4 h 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9" h="82">
                    <a:moveTo>
                      <a:pt x="0" y="4"/>
                    </a:moveTo>
                    <a:lnTo>
                      <a:pt x="16" y="0"/>
                    </a:lnTo>
                    <a:lnTo>
                      <a:pt x="42" y="4"/>
                    </a:lnTo>
                    <a:lnTo>
                      <a:pt x="58" y="15"/>
                    </a:lnTo>
                    <a:lnTo>
                      <a:pt x="71" y="30"/>
                    </a:lnTo>
                    <a:lnTo>
                      <a:pt x="88" y="52"/>
                    </a:lnTo>
                    <a:lnTo>
                      <a:pt x="109" y="82"/>
                    </a:lnTo>
                    <a:lnTo>
                      <a:pt x="33" y="45"/>
                    </a:lnTo>
                    <a:lnTo>
                      <a:pt x="8" y="23"/>
                    </a:lnTo>
                    <a:lnTo>
                      <a:pt x="0" y="15"/>
                    </a:lnTo>
                    <a:lnTo>
                      <a:pt x="0" y="4"/>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 name="Freeform 115"/>
              <p:cNvSpPr>
                <a:spLocks/>
              </p:cNvSpPr>
              <p:nvPr/>
            </p:nvSpPr>
            <p:spPr bwMode="auto">
              <a:xfrm>
                <a:off x="838" y="3853"/>
                <a:ext cx="54" cy="157"/>
              </a:xfrm>
              <a:custGeom>
                <a:avLst/>
                <a:gdLst>
                  <a:gd name="T0" fmla="*/ 33 w 54"/>
                  <a:gd name="T1" fmla="*/ 0 h 157"/>
                  <a:gd name="T2" fmla="*/ 46 w 54"/>
                  <a:gd name="T3" fmla="*/ 4 h 157"/>
                  <a:gd name="T4" fmla="*/ 50 w 54"/>
                  <a:gd name="T5" fmla="*/ 15 h 157"/>
                  <a:gd name="T6" fmla="*/ 54 w 54"/>
                  <a:gd name="T7" fmla="*/ 38 h 157"/>
                  <a:gd name="T8" fmla="*/ 54 w 54"/>
                  <a:gd name="T9" fmla="*/ 60 h 157"/>
                  <a:gd name="T10" fmla="*/ 41 w 54"/>
                  <a:gd name="T11" fmla="*/ 116 h 157"/>
                  <a:gd name="T12" fmla="*/ 33 w 54"/>
                  <a:gd name="T13" fmla="*/ 142 h 157"/>
                  <a:gd name="T14" fmla="*/ 21 w 54"/>
                  <a:gd name="T15" fmla="*/ 157 h 157"/>
                  <a:gd name="T16" fmla="*/ 8 w 54"/>
                  <a:gd name="T17" fmla="*/ 116 h 157"/>
                  <a:gd name="T18" fmla="*/ 0 w 54"/>
                  <a:gd name="T19" fmla="*/ 71 h 157"/>
                  <a:gd name="T20" fmla="*/ 4 w 54"/>
                  <a:gd name="T21" fmla="*/ 49 h 157"/>
                  <a:gd name="T22" fmla="*/ 8 w 54"/>
                  <a:gd name="T23" fmla="*/ 30 h 157"/>
                  <a:gd name="T24" fmla="*/ 16 w 54"/>
                  <a:gd name="T25" fmla="*/ 12 h 157"/>
                  <a:gd name="T26" fmla="*/ 33 w 54"/>
                  <a:gd name="T27" fmla="*/ 0 h 1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4" h="157">
                    <a:moveTo>
                      <a:pt x="33" y="0"/>
                    </a:moveTo>
                    <a:lnTo>
                      <a:pt x="46" y="4"/>
                    </a:lnTo>
                    <a:lnTo>
                      <a:pt x="50" y="15"/>
                    </a:lnTo>
                    <a:lnTo>
                      <a:pt x="54" y="38"/>
                    </a:lnTo>
                    <a:lnTo>
                      <a:pt x="54" y="60"/>
                    </a:lnTo>
                    <a:lnTo>
                      <a:pt x="41" y="116"/>
                    </a:lnTo>
                    <a:lnTo>
                      <a:pt x="33" y="142"/>
                    </a:lnTo>
                    <a:lnTo>
                      <a:pt x="21" y="157"/>
                    </a:lnTo>
                    <a:lnTo>
                      <a:pt x="8" y="116"/>
                    </a:lnTo>
                    <a:lnTo>
                      <a:pt x="0" y="71"/>
                    </a:lnTo>
                    <a:lnTo>
                      <a:pt x="4" y="49"/>
                    </a:lnTo>
                    <a:lnTo>
                      <a:pt x="8" y="30"/>
                    </a:lnTo>
                    <a:lnTo>
                      <a:pt x="16" y="12"/>
                    </a:lnTo>
                    <a:lnTo>
                      <a:pt x="33"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4" name="Freeform 116"/>
              <p:cNvSpPr>
                <a:spLocks/>
              </p:cNvSpPr>
              <p:nvPr/>
            </p:nvSpPr>
            <p:spPr bwMode="auto">
              <a:xfrm>
                <a:off x="440" y="3532"/>
                <a:ext cx="100" cy="79"/>
              </a:xfrm>
              <a:custGeom>
                <a:avLst/>
                <a:gdLst>
                  <a:gd name="T0" fmla="*/ 96 w 100"/>
                  <a:gd name="T1" fmla="*/ 75 h 79"/>
                  <a:gd name="T2" fmla="*/ 88 w 100"/>
                  <a:gd name="T3" fmla="*/ 79 h 79"/>
                  <a:gd name="T4" fmla="*/ 79 w 100"/>
                  <a:gd name="T5" fmla="*/ 79 h 79"/>
                  <a:gd name="T6" fmla="*/ 71 w 100"/>
                  <a:gd name="T7" fmla="*/ 75 h 79"/>
                  <a:gd name="T8" fmla="*/ 58 w 100"/>
                  <a:gd name="T9" fmla="*/ 68 h 79"/>
                  <a:gd name="T10" fmla="*/ 33 w 100"/>
                  <a:gd name="T11" fmla="*/ 41 h 79"/>
                  <a:gd name="T12" fmla="*/ 0 w 100"/>
                  <a:gd name="T13" fmla="*/ 0 h 79"/>
                  <a:gd name="T14" fmla="*/ 33 w 100"/>
                  <a:gd name="T15" fmla="*/ 12 h 79"/>
                  <a:gd name="T16" fmla="*/ 67 w 100"/>
                  <a:gd name="T17" fmla="*/ 34 h 79"/>
                  <a:gd name="T18" fmla="*/ 92 w 100"/>
                  <a:gd name="T19" fmla="*/ 60 h 79"/>
                  <a:gd name="T20" fmla="*/ 100 w 100"/>
                  <a:gd name="T21" fmla="*/ 68 h 79"/>
                  <a:gd name="T22" fmla="*/ 96 w 100"/>
                  <a:gd name="T23" fmla="*/ 75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79">
                    <a:moveTo>
                      <a:pt x="96" y="75"/>
                    </a:moveTo>
                    <a:lnTo>
                      <a:pt x="88" y="79"/>
                    </a:lnTo>
                    <a:lnTo>
                      <a:pt x="79" y="79"/>
                    </a:lnTo>
                    <a:lnTo>
                      <a:pt x="71" y="75"/>
                    </a:lnTo>
                    <a:lnTo>
                      <a:pt x="58" y="68"/>
                    </a:lnTo>
                    <a:lnTo>
                      <a:pt x="33" y="41"/>
                    </a:lnTo>
                    <a:lnTo>
                      <a:pt x="0" y="0"/>
                    </a:lnTo>
                    <a:lnTo>
                      <a:pt x="33" y="12"/>
                    </a:lnTo>
                    <a:lnTo>
                      <a:pt x="67" y="34"/>
                    </a:lnTo>
                    <a:lnTo>
                      <a:pt x="92" y="60"/>
                    </a:lnTo>
                    <a:lnTo>
                      <a:pt x="100" y="68"/>
                    </a:lnTo>
                    <a:lnTo>
                      <a:pt x="96" y="75"/>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 name="Freeform 117"/>
              <p:cNvSpPr>
                <a:spLocks/>
              </p:cNvSpPr>
              <p:nvPr/>
            </p:nvSpPr>
            <p:spPr bwMode="auto">
              <a:xfrm>
                <a:off x="230" y="3327"/>
                <a:ext cx="88" cy="45"/>
              </a:xfrm>
              <a:custGeom>
                <a:avLst/>
                <a:gdLst>
                  <a:gd name="T0" fmla="*/ 88 w 88"/>
                  <a:gd name="T1" fmla="*/ 30 h 45"/>
                  <a:gd name="T2" fmla="*/ 72 w 88"/>
                  <a:gd name="T3" fmla="*/ 11 h 45"/>
                  <a:gd name="T4" fmla="*/ 51 w 88"/>
                  <a:gd name="T5" fmla="*/ 0 h 45"/>
                  <a:gd name="T6" fmla="*/ 25 w 88"/>
                  <a:gd name="T7" fmla="*/ 0 h 45"/>
                  <a:gd name="T8" fmla="*/ 0 w 88"/>
                  <a:gd name="T9" fmla="*/ 4 h 45"/>
                  <a:gd name="T10" fmla="*/ 17 w 88"/>
                  <a:gd name="T11" fmla="*/ 19 h 45"/>
                  <a:gd name="T12" fmla="*/ 38 w 88"/>
                  <a:gd name="T13" fmla="*/ 37 h 45"/>
                  <a:gd name="T14" fmla="*/ 63 w 88"/>
                  <a:gd name="T15" fmla="*/ 45 h 45"/>
                  <a:gd name="T16" fmla="*/ 76 w 88"/>
                  <a:gd name="T17" fmla="*/ 41 h 45"/>
                  <a:gd name="T18" fmla="*/ 88 w 88"/>
                  <a:gd name="T19" fmla="*/ 3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8" h="45">
                    <a:moveTo>
                      <a:pt x="88" y="30"/>
                    </a:moveTo>
                    <a:lnTo>
                      <a:pt x="72" y="11"/>
                    </a:lnTo>
                    <a:lnTo>
                      <a:pt x="51" y="0"/>
                    </a:lnTo>
                    <a:lnTo>
                      <a:pt x="25" y="0"/>
                    </a:lnTo>
                    <a:lnTo>
                      <a:pt x="0" y="4"/>
                    </a:lnTo>
                    <a:lnTo>
                      <a:pt x="17" y="19"/>
                    </a:lnTo>
                    <a:lnTo>
                      <a:pt x="38" y="37"/>
                    </a:lnTo>
                    <a:lnTo>
                      <a:pt x="63" y="45"/>
                    </a:lnTo>
                    <a:lnTo>
                      <a:pt x="76" y="41"/>
                    </a:lnTo>
                    <a:lnTo>
                      <a:pt x="88" y="3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 name="Freeform 118"/>
              <p:cNvSpPr>
                <a:spLocks/>
              </p:cNvSpPr>
              <p:nvPr/>
            </p:nvSpPr>
            <p:spPr bwMode="auto">
              <a:xfrm>
                <a:off x="1194" y="3794"/>
                <a:ext cx="37" cy="89"/>
              </a:xfrm>
              <a:custGeom>
                <a:avLst/>
                <a:gdLst>
                  <a:gd name="T0" fmla="*/ 4 w 37"/>
                  <a:gd name="T1" fmla="*/ 0 h 89"/>
                  <a:gd name="T2" fmla="*/ 4 w 37"/>
                  <a:gd name="T3" fmla="*/ 15 h 89"/>
                  <a:gd name="T4" fmla="*/ 0 w 37"/>
                  <a:gd name="T5" fmla="*/ 37 h 89"/>
                  <a:gd name="T6" fmla="*/ 0 w 37"/>
                  <a:gd name="T7" fmla="*/ 48 h 89"/>
                  <a:gd name="T8" fmla="*/ 4 w 37"/>
                  <a:gd name="T9" fmla="*/ 63 h 89"/>
                  <a:gd name="T10" fmla="*/ 16 w 37"/>
                  <a:gd name="T11" fmla="*/ 74 h 89"/>
                  <a:gd name="T12" fmla="*/ 37 w 37"/>
                  <a:gd name="T13" fmla="*/ 89 h 89"/>
                  <a:gd name="T14" fmla="*/ 37 w 37"/>
                  <a:gd name="T15" fmla="*/ 56 h 89"/>
                  <a:gd name="T16" fmla="*/ 29 w 37"/>
                  <a:gd name="T17" fmla="*/ 26 h 89"/>
                  <a:gd name="T18" fmla="*/ 20 w 37"/>
                  <a:gd name="T19" fmla="*/ 11 h 89"/>
                  <a:gd name="T20" fmla="*/ 4 w 37"/>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89">
                    <a:moveTo>
                      <a:pt x="4" y="0"/>
                    </a:moveTo>
                    <a:lnTo>
                      <a:pt x="4" y="15"/>
                    </a:lnTo>
                    <a:lnTo>
                      <a:pt x="0" y="37"/>
                    </a:lnTo>
                    <a:lnTo>
                      <a:pt x="0" y="48"/>
                    </a:lnTo>
                    <a:lnTo>
                      <a:pt x="4" y="63"/>
                    </a:lnTo>
                    <a:lnTo>
                      <a:pt x="16" y="74"/>
                    </a:lnTo>
                    <a:lnTo>
                      <a:pt x="37" y="89"/>
                    </a:lnTo>
                    <a:lnTo>
                      <a:pt x="37" y="56"/>
                    </a:lnTo>
                    <a:lnTo>
                      <a:pt x="29" y="26"/>
                    </a:lnTo>
                    <a:lnTo>
                      <a:pt x="20" y="11"/>
                    </a:lnTo>
                    <a:lnTo>
                      <a:pt x="4"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 name="Freeform 119"/>
              <p:cNvSpPr>
                <a:spLocks/>
              </p:cNvSpPr>
              <p:nvPr/>
            </p:nvSpPr>
            <p:spPr bwMode="auto">
              <a:xfrm>
                <a:off x="281" y="3529"/>
                <a:ext cx="92" cy="37"/>
              </a:xfrm>
              <a:custGeom>
                <a:avLst/>
                <a:gdLst>
                  <a:gd name="T0" fmla="*/ 0 w 92"/>
                  <a:gd name="T1" fmla="*/ 26 h 37"/>
                  <a:gd name="T2" fmla="*/ 16 w 92"/>
                  <a:gd name="T3" fmla="*/ 37 h 37"/>
                  <a:gd name="T4" fmla="*/ 25 w 92"/>
                  <a:gd name="T5" fmla="*/ 37 h 37"/>
                  <a:gd name="T6" fmla="*/ 37 w 92"/>
                  <a:gd name="T7" fmla="*/ 33 h 37"/>
                  <a:gd name="T8" fmla="*/ 58 w 92"/>
                  <a:gd name="T9" fmla="*/ 18 h 37"/>
                  <a:gd name="T10" fmla="*/ 71 w 92"/>
                  <a:gd name="T11" fmla="*/ 15 h 37"/>
                  <a:gd name="T12" fmla="*/ 92 w 92"/>
                  <a:gd name="T13" fmla="*/ 18 h 37"/>
                  <a:gd name="T14" fmla="*/ 62 w 92"/>
                  <a:gd name="T15" fmla="*/ 7 h 37"/>
                  <a:gd name="T16" fmla="*/ 46 w 92"/>
                  <a:gd name="T17" fmla="*/ 0 h 37"/>
                  <a:gd name="T18" fmla="*/ 25 w 92"/>
                  <a:gd name="T19" fmla="*/ 3 h 37"/>
                  <a:gd name="T20" fmla="*/ 12 w 92"/>
                  <a:gd name="T21" fmla="*/ 11 h 37"/>
                  <a:gd name="T22" fmla="*/ 0 w 92"/>
                  <a:gd name="T23" fmla="*/ 26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2" h="37">
                    <a:moveTo>
                      <a:pt x="0" y="26"/>
                    </a:moveTo>
                    <a:lnTo>
                      <a:pt x="16" y="37"/>
                    </a:lnTo>
                    <a:lnTo>
                      <a:pt x="25" y="37"/>
                    </a:lnTo>
                    <a:lnTo>
                      <a:pt x="37" y="33"/>
                    </a:lnTo>
                    <a:lnTo>
                      <a:pt x="58" y="18"/>
                    </a:lnTo>
                    <a:lnTo>
                      <a:pt x="71" y="15"/>
                    </a:lnTo>
                    <a:lnTo>
                      <a:pt x="92" y="18"/>
                    </a:lnTo>
                    <a:lnTo>
                      <a:pt x="62" y="7"/>
                    </a:lnTo>
                    <a:lnTo>
                      <a:pt x="46" y="0"/>
                    </a:lnTo>
                    <a:lnTo>
                      <a:pt x="25" y="3"/>
                    </a:lnTo>
                    <a:lnTo>
                      <a:pt x="12" y="11"/>
                    </a:lnTo>
                    <a:lnTo>
                      <a:pt x="0" y="26"/>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 name="Freeform 120"/>
              <p:cNvSpPr>
                <a:spLocks/>
              </p:cNvSpPr>
              <p:nvPr/>
            </p:nvSpPr>
            <p:spPr bwMode="auto">
              <a:xfrm>
                <a:off x="879" y="3853"/>
                <a:ext cx="59" cy="64"/>
              </a:xfrm>
              <a:custGeom>
                <a:avLst/>
                <a:gdLst>
                  <a:gd name="T0" fmla="*/ 0 w 59"/>
                  <a:gd name="T1" fmla="*/ 64 h 64"/>
                  <a:gd name="T2" fmla="*/ 21 w 59"/>
                  <a:gd name="T3" fmla="*/ 60 h 64"/>
                  <a:gd name="T4" fmla="*/ 30 w 59"/>
                  <a:gd name="T5" fmla="*/ 56 h 64"/>
                  <a:gd name="T6" fmla="*/ 34 w 59"/>
                  <a:gd name="T7" fmla="*/ 45 h 64"/>
                  <a:gd name="T8" fmla="*/ 34 w 59"/>
                  <a:gd name="T9" fmla="*/ 19 h 64"/>
                  <a:gd name="T10" fmla="*/ 42 w 59"/>
                  <a:gd name="T11" fmla="*/ 8 h 64"/>
                  <a:gd name="T12" fmla="*/ 59 w 59"/>
                  <a:gd name="T13" fmla="*/ 0 h 64"/>
                  <a:gd name="T14" fmla="*/ 30 w 59"/>
                  <a:gd name="T15" fmla="*/ 8 h 64"/>
                  <a:gd name="T16" fmla="*/ 9 w 59"/>
                  <a:gd name="T17" fmla="*/ 19 h 64"/>
                  <a:gd name="T18" fmla="*/ 0 w 59"/>
                  <a:gd name="T19" fmla="*/ 34 h 64"/>
                  <a:gd name="T20" fmla="*/ 0 w 59"/>
                  <a:gd name="T21" fmla="*/ 45 h 64"/>
                  <a:gd name="T22" fmla="*/ 0 w 59"/>
                  <a:gd name="T23" fmla="*/ 64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64">
                    <a:moveTo>
                      <a:pt x="0" y="64"/>
                    </a:moveTo>
                    <a:lnTo>
                      <a:pt x="21" y="60"/>
                    </a:lnTo>
                    <a:lnTo>
                      <a:pt x="30" y="56"/>
                    </a:lnTo>
                    <a:lnTo>
                      <a:pt x="34" y="45"/>
                    </a:lnTo>
                    <a:lnTo>
                      <a:pt x="34" y="19"/>
                    </a:lnTo>
                    <a:lnTo>
                      <a:pt x="42" y="8"/>
                    </a:lnTo>
                    <a:lnTo>
                      <a:pt x="59" y="0"/>
                    </a:lnTo>
                    <a:lnTo>
                      <a:pt x="30" y="8"/>
                    </a:lnTo>
                    <a:lnTo>
                      <a:pt x="9" y="19"/>
                    </a:lnTo>
                    <a:lnTo>
                      <a:pt x="0" y="34"/>
                    </a:lnTo>
                    <a:lnTo>
                      <a:pt x="0" y="45"/>
                    </a:lnTo>
                    <a:lnTo>
                      <a:pt x="0" y="64"/>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 name="Freeform 121"/>
              <p:cNvSpPr>
                <a:spLocks/>
              </p:cNvSpPr>
              <p:nvPr/>
            </p:nvSpPr>
            <p:spPr bwMode="auto">
              <a:xfrm>
                <a:off x="553" y="3779"/>
                <a:ext cx="75" cy="71"/>
              </a:xfrm>
              <a:custGeom>
                <a:avLst/>
                <a:gdLst>
                  <a:gd name="T0" fmla="*/ 4 w 75"/>
                  <a:gd name="T1" fmla="*/ 0 h 71"/>
                  <a:gd name="T2" fmla="*/ 29 w 75"/>
                  <a:gd name="T3" fmla="*/ 0 h 71"/>
                  <a:gd name="T4" fmla="*/ 42 w 75"/>
                  <a:gd name="T5" fmla="*/ 7 h 71"/>
                  <a:gd name="T6" fmla="*/ 50 w 75"/>
                  <a:gd name="T7" fmla="*/ 18 h 71"/>
                  <a:gd name="T8" fmla="*/ 58 w 75"/>
                  <a:gd name="T9" fmla="*/ 52 h 71"/>
                  <a:gd name="T10" fmla="*/ 63 w 75"/>
                  <a:gd name="T11" fmla="*/ 63 h 71"/>
                  <a:gd name="T12" fmla="*/ 75 w 75"/>
                  <a:gd name="T13" fmla="*/ 71 h 71"/>
                  <a:gd name="T14" fmla="*/ 42 w 75"/>
                  <a:gd name="T15" fmla="*/ 59 h 71"/>
                  <a:gd name="T16" fmla="*/ 17 w 75"/>
                  <a:gd name="T17" fmla="*/ 44 h 71"/>
                  <a:gd name="T18" fmla="*/ 4 w 75"/>
                  <a:gd name="T19" fmla="*/ 26 h 71"/>
                  <a:gd name="T20" fmla="*/ 0 w 75"/>
                  <a:gd name="T21" fmla="*/ 15 h 71"/>
                  <a:gd name="T22" fmla="*/ 4 w 75"/>
                  <a:gd name="T23" fmla="*/ 0 h 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5" h="71">
                    <a:moveTo>
                      <a:pt x="4" y="0"/>
                    </a:moveTo>
                    <a:lnTo>
                      <a:pt x="29" y="0"/>
                    </a:lnTo>
                    <a:lnTo>
                      <a:pt x="42" y="7"/>
                    </a:lnTo>
                    <a:lnTo>
                      <a:pt x="50" y="18"/>
                    </a:lnTo>
                    <a:lnTo>
                      <a:pt x="58" y="52"/>
                    </a:lnTo>
                    <a:lnTo>
                      <a:pt x="63" y="63"/>
                    </a:lnTo>
                    <a:lnTo>
                      <a:pt x="75" y="71"/>
                    </a:lnTo>
                    <a:lnTo>
                      <a:pt x="42" y="59"/>
                    </a:lnTo>
                    <a:lnTo>
                      <a:pt x="17" y="44"/>
                    </a:lnTo>
                    <a:lnTo>
                      <a:pt x="4" y="26"/>
                    </a:lnTo>
                    <a:lnTo>
                      <a:pt x="0" y="15"/>
                    </a:lnTo>
                    <a:lnTo>
                      <a:pt x="4"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0" name="Freeform 122"/>
              <p:cNvSpPr>
                <a:spLocks/>
              </p:cNvSpPr>
              <p:nvPr/>
            </p:nvSpPr>
            <p:spPr bwMode="auto">
              <a:xfrm>
                <a:off x="1185" y="3988"/>
                <a:ext cx="71" cy="59"/>
              </a:xfrm>
              <a:custGeom>
                <a:avLst/>
                <a:gdLst>
                  <a:gd name="T0" fmla="*/ 0 w 71"/>
                  <a:gd name="T1" fmla="*/ 7 h 59"/>
                  <a:gd name="T2" fmla="*/ 9 w 71"/>
                  <a:gd name="T3" fmla="*/ 30 h 59"/>
                  <a:gd name="T4" fmla="*/ 25 w 71"/>
                  <a:gd name="T5" fmla="*/ 48 h 59"/>
                  <a:gd name="T6" fmla="*/ 71 w 71"/>
                  <a:gd name="T7" fmla="*/ 59 h 59"/>
                  <a:gd name="T8" fmla="*/ 63 w 71"/>
                  <a:gd name="T9" fmla="*/ 37 h 59"/>
                  <a:gd name="T10" fmla="*/ 50 w 71"/>
                  <a:gd name="T11" fmla="*/ 18 h 59"/>
                  <a:gd name="T12" fmla="*/ 29 w 71"/>
                  <a:gd name="T13" fmla="*/ 3 h 59"/>
                  <a:gd name="T14" fmla="*/ 17 w 71"/>
                  <a:gd name="T15" fmla="*/ 0 h 59"/>
                  <a:gd name="T16" fmla="*/ 0 w 71"/>
                  <a:gd name="T17" fmla="*/ 7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1" h="59">
                    <a:moveTo>
                      <a:pt x="0" y="7"/>
                    </a:moveTo>
                    <a:lnTo>
                      <a:pt x="9" y="30"/>
                    </a:lnTo>
                    <a:lnTo>
                      <a:pt x="25" y="48"/>
                    </a:lnTo>
                    <a:lnTo>
                      <a:pt x="71" y="59"/>
                    </a:lnTo>
                    <a:lnTo>
                      <a:pt x="63" y="37"/>
                    </a:lnTo>
                    <a:lnTo>
                      <a:pt x="50" y="18"/>
                    </a:lnTo>
                    <a:lnTo>
                      <a:pt x="29" y="3"/>
                    </a:lnTo>
                    <a:lnTo>
                      <a:pt x="17" y="0"/>
                    </a:lnTo>
                    <a:lnTo>
                      <a:pt x="0" y="7"/>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1" name="Freeform 123"/>
              <p:cNvSpPr>
                <a:spLocks/>
              </p:cNvSpPr>
              <p:nvPr/>
            </p:nvSpPr>
            <p:spPr bwMode="auto">
              <a:xfrm>
                <a:off x="63" y="3308"/>
                <a:ext cx="88" cy="41"/>
              </a:xfrm>
              <a:custGeom>
                <a:avLst/>
                <a:gdLst>
                  <a:gd name="T0" fmla="*/ 88 w 88"/>
                  <a:gd name="T1" fmla="*/ 8 h 41"/>
                  <a:gd name="T2" fmla="*/ 58 w 88"/>
                  <a:gd name="T3" fmla="*/ 0 h 41"/>
                  <a:gd name="T4" fmla="*/ 38 w 88"/>
                  <a:gd name="T5" fmla="*/ 8 h 41"/>
                  <a:gd name="T6" fmla="*/ 17 w 88"/>
                  <a:gd name="T7" fmla="*/ 23 h 41"/>
                  <a:gd name="T8" fmla="*/ 0 w 88"/>
                  <a:gd name="T9" fmla="*/ 41 h 41"/>
                  <a:gd name="T10" fmla="*/ 25 w 88"/>
                  <a:gd name="T11" fmla="*/ 41 h 41"/>
                  <a:gd name="T12" fmla="*/ 54 w 88"/>
                  <a:gd name="T13" fmla="*/ 41 h 41"/>
                  <a:gd name="T14" fmla="*/ 79 w 88"/>
                  <a:gd name="T15" fmla="*/ 30 h 41"/>
                  <a:gd name="T16" fmla="*/ 88 w 88"/>
                  <a:gd name="T17" fmla="*/ 23 h 41"/>
                  <a:gd name="T18" fmla="*/ 88 w 88"/>
                  <a:gd name="T19" fmla="*/ 8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8" h="41">
                    <a:moveTo>
                      <a:pt x="88" y="8"/>
                    </a:moveTo>
                    <a:lnTo>
                      <a:pt x="58" y="0"/>
                    </a:lnTo>
                    <a:lnTo>
                      <a:pt x="38" y="8"/>
                    </a:lnTo>
                    <a:lnTo>
                      <a:pt x="17" y="23"/>
                    </a:lnTo>
                    <a:lnTo>
                      <a:pt x="0" y="41"/>
                    </a:lnTo>
                    <a:lnTo>
                      <a:pt x="25" y="41"/>
                    </a:lnTo>
                    <a:lnTo>
                      <a:pt x="54" y="41"/>
                    </a:lnTo>
                    <a:lnTo>
                      <a:pt x="79" y="30"/>
                    </a:lnTo>
                    <a:lnTo>
                      <a:pt x="88" y="23"/>
                    </a:lnTo>
                    <a:lnTo>
                      <a:pt x="88" y="8"/>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2" name="Freeform 124"/>
              <p:cNvSpPr>
                <a:spLocks/>
              </p:cNvSpPr>
              <p:nvPr/>
            </p:nvSpPr>
            <p:spPr bwMode="auto">
              <a:xfrm>
                <a:off x="373" y="3349"/>
                <a:ext cx="25" cy="64"/>
              </a:xfrm>
              <a:custGeom>
                <a:avLst/>
                <a:gdLst>
                  <a:gd name="T0" fmla="*/ 25 w 25"/>
                  <a:gd name="T1" fmla="*/ 64 h 64"/>
                  <a:gd name="T2" fmla="*/ 25 w 25"/>
                  <a:gd name="T3" fmla="*/ 34 h 64"/>
                  <a:gd name="T4" fmla="*/ 16 w 25"/>
                  <a:gd name="T5" fmla="*/ 15 h 64"/>
                  <a:gd name="T6" fmla="*/ 0 w 25"/>
                  <a:gd name="T7" fmla="*/ 0 h 64"/>
                  <a:gd name="T8" fmla="*/ 0 w 25"/>
                  <a:gd name="T9" fmla="*/ 38 h 64"/>
                  <a:gd name="T10" fmla="*/ 8 w 25"/>
                  <a:gd name="T11" fmla="*/ 53 h 64"/>
                  <a:gd name="T12" fmla="*/ 25 w 25"/>
                  <a:gd name="T13" fmla="*/ 64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25" y="64"/>
                    </a:moveTo>
                    <a:lnTo>
                      <a:pt x="25" y="34"/>
                    </a:lnTo>
                    <a:lnTo>
                      <a:pt x="16" y="15"/>
                    </a:lnTo>
                    <a:lnTo>
                      <a:pt x="0" y="0"/>
                    </a:lnTo>
                    <a:lnTo>
                      <a:pt x="0" y="38"/>
                    </a:lnTo>
                    <a:lnTo>
                      <a:pt x="8" y="53"/>
                    </a:lnTo>
                    <a:lnTo>
                      <a:pt x="25" y="64"/>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3" name="Freeform 125"/>
              <p:cNvSpPr>
                <a:spLocks/>
              </p:cNvSpPr>
              <p:nvPr/>
            </p:nvSpPr>
            <p:spPr bwMode="auto">
              <a:xfrm>
                <a:off x="2710" y="3887"/>
                <a:ext cx="29" cy="48"/>
              </a:xfrm>
              <a:custGeom>
                <a:avLst/>
                <a:gdLst>
                  <a:gd name="T0" fmla="*/ 0 w 29"/>
                  <a:gd name="T1" fmla="*/ 0 h 48"/>
                  <a:gd name="T2" fmla="*/ 0 w 29"/>
                  <a:gd name="T3" fmla="*/ 11 h 48"/>
                  <a:gd name="T4" fmla="*/ 0 w 29"/>
                  <a:gd name="T5" fmla="*/ 26 h 48"/>
                  <a:gd name="T6" fmla="*/ 8 w 29"/>
                  <a:gd name="T7" fmla="*/ 37 h 48"/>
                  <a:gd name="T8" fmla="*/ 21 w 29"/>
                  <a:gd name="T9" fmla="*/ 48 h 48"/>
                  <a:gd name="T10" fmla="*/ 29 w 29"/>
                  <a:gd name="T11" fmla="*/ 30 h 48"/>
                  <a:gd name="T12" fmla="*/ 21 w 29"/>
                  <a:gd name="T13" fmla="*/ 15 h 48"/>
                  <a:gd name="T14" fmla="*/ 8 w 29"/>
                  <a:gd name="T15" fmla="*/ 7 h 48"/>
                  <a:gd name="T16" fmla="*/ 0 w 29"/>
                  <a:gd name="T17" fmla="*/ 7 h 48"/>
                  <a:gd name="T18" fmla="*/ 0 w 29"/>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 h="48">
                    <a:moveTo>
                      <a:pt x="0" y="0"/>
                    </a:moveTo>
                    <a:lnTo>
                      <a:pt x="0" y="11"/>
                    </a:lnTo>
                    <a:lnTo>
                      <a:pt x="0" y="26"/>
                    </a:lnTo>
                    <a:lnTo>
                      <a:pt x="8" y="37"/>
                    </a:lnTo>
                    <a:lnTo>
                      <a:pt x="21" y="48"/>
                    </a:lnTo>
                    <a:lnTo>
                      <a:pt x="29" y="30"/>
                    </a:lnTo>
                    <a:lnTo>
                      <a:pt x="21" y="15"/>
                    </a:lnTo>
                    <a:lnTo>
                      <a:pt x="8" y="7"/>
                    </a:lnTo>
                    <a:lnTo>
                      <a:pt x="0" y="7"/>
                    </a:lnTo>
                    <a:lnTo>
                      <a:pt x="0" y="0"/>
                    </a:lnTo>
                    <a:close/>
                  </a:path>
                </a:pathLst>
              </a:custGeom>
              <a:solidFill>
                <a:srgbClr val="B0B0B0"/>
              </a:solidFill>
              <a:ln w="0">
                <a:solidFill>
                  <a:srgbClr val="000000"/>
                </a:solidFill>
                <a:prstDash val="solid"/>
                <a:round/>
                <a:headEnd/>
                <a:tailEnd/>
              </a:ln>
            </p:spPr>
            <p:txBody>
              <a:bodyPr/>
              <a:lstStyle/>
              <a:p>
                <a:endParaRPr lang="en-US"/>
              </a:p>
            </p:txBody>
          </p:sp>
          <p:sp>
            <p:nvSpPr>
              <p:cNvPr id="3404" name="Freeform 126"/>
              <p:cNvSpPr>
                <a:spLocks/>
              </p:cNvSpPr>
              <p:nvPr/>
            </p:nvSpPr>
            <p:spPr bwMode="auto">
              <a:xfrm>
                <a:off x="590" y="3734"/>
                <a:ext cx="72" cy="22"/>
              </a:xfrm>
              <a:custGeom>
                <a:avLst/>
                <a:gdLst>
                  <a:gd name="T0" fmla="*/ 72 w 72"/>
                  <a:gd name="T1" fmla="*/ 4 h 22"/>
                  <a:gd name="T2" fmla="*/ 38 w 72"/>
                  <a:gd name="T3" fmla="*/ 0 h 22"/>
                  <a:gd name="T4" fmla="*/ 21 w 72"/>
                  <a:gd name="T5" fmla="*/ 4 h 22"/>
                  <a:gd name="T6" fmla="*/ 0 w 72"/>
                  <a:gd name="T7" fmla="*/ 15 h 22"/>
                  <a:gd name="T8" fmla="*/ 38 w 72"/>
                  <a:gd name="T9" fmla="*/ 22 h 22"/>
                  <a:gd name="T10" fmla="*/ 55 w 72"/>
                  <a:gd name="T11" fmla="*/ 19 h 22"/>
                  <a:gd name="T12" fmla="*/ 72 w 72"/>
                  <a:gd name="T13" fmla="*/ 4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 h="22">
                    <a:moveTo>
                      <a:pt x="72" y="4"/>
                    </a:moveTo>
                    <a:lnTo>
                      <a:pt x="38" y="0"/>
                    </a:lnTo>
                    <a:lnTo>
                      <a:pt x="21" y="4"/>
                    </a:lnTo>
                    <a:lnTo>
                      <a:pt x="0" y="15"/>
                    </a:lnTo>
                    <a:lnTo>
                      <a:pt x="38" y="22"/>
                    </a:lnTo>
                    <a:lnTo>
                      <a:pt x="55" y="19"/>
                    </a:lnTo>
                    <a:lnTo>
                      <a:pt x="72" y="4"/>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5" name="Freeform 127"/>
              <p:cNvSpPr>
                <a:spLocks/>
              </p:cNvSpPr>
              <p:nvPr/>
            </p:nvSpPr>
            <p:spPr bwMode="auto">
              <a:xfrm>
                <a:off x="1319" y="3984"/>
                <a:ext cx="84" cy="41"/>
              </a:xfrm>
              <a:custGeom>
                <a:avLst/>
                <a:gdLst>
                  <a:gd name="T0" fmla="*/ 0 w 84"/>
                  <a:gd name="T1" fmla="*/ 4 h 41"/>
                  <a:gd name="T2" fmla="*/ 9 w 84"/>
                  <a:gd name="T3" fmla="*/ 22 h 41"/>
                  <a:gd name="T4" fmla="*/ 13 w 84"/>
                  <a:gd name="T5" fmla="*/ 26 h 41"/>
                  <a:gd name="T6" fmla="*/ 25 w 84"/>
                  <a:gd name="T7" fmla="*/ 30 h 41"/>
                  <a:gd name="T8" fmla="*/ 55 w 84"/>
                  <a:gd name="T9" fmla="*/ 26 h 41"/>
                  <a:gd name="T10" fmla="*/ 67 w 84"/>
                  <a:gd name="T11" fmla="*/ 30 h 41"/>
                  <a:gd name="T12" fmla="*/ 84 w 84"/>
                  <a:gd name="T13" fmla="*/ 41 h 41"/>
                  <a:gd name="T14" fmla="*/ 67 w 84"/>
                  <a:gd name="T15" fmla="*/ 22 h 41"/>
                  <a:gd name="T16" fmla="*/ 50 w 84"/>
                  <a:gd name="T17" fmla="*/ 4 h 41"/>
                  <a:gd name="T18" fmla="*/ 34 w 84"/>
                  <a:gd name="T19" fmla="*/ 0 h 41"/>
                  <a:gd name="T20" fmla="*/ 21 w 84"/>
                  <a:gd name="T21" fmla="*/ 0 h 41"/>
                  <a:gd name="T22" fmla="*/ 0 w 84"/>
                  <a:gd name="T23" fmla="*/ 4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4" h="41">
                    <a:moveTo>
                      <a:pt x="0" y="4"/>
                    </a:moveTo>
                    <a:lnTo>
                      <a:pt x="9" y="22"/>
                    </a:lnTo>
                    <a:lnTo>
                      <a:pt x="13" y="26"/>
                    </a:lnTo>
                    <a:lnTo>
                      <a:pt x="25" y="30"/>
                    </a:lnTo>
                    <a:lnTo>
                      <a:pt x="55" y="26"/>
                    </a:lnTo>
                    <a:lnTo>
                      <a:pt x="67" y="30"/>
                    </a:lnTo>
                    <a:lnTo>
                      <a:pt x="84" y="41"/>
                    </a:lnTo>
                    <a:lnTo>
                      <a:pt x="67" y="22"/>
                    </a:lnTo>
                    <a:lnTo>
                      <a:pt x="50" y="4"/>
                    </a:lnTo>
                    <a:lnTo>
                      <a:pt x="34" y="0"/>
                    </a:lnTo>
                    <a:lnTo>
                      <a:pt x="21" y="0"/>
                    </a:lnTo>
                    <a:lnTo>
                      <a:pt x="0" y="4"/>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6" name="Freeform 128"/>
              <p:cNvSpPr>
                <a:spLocks/>
              </p:cNvSpPr>
              <p:nvPr/>
            </p:nvSpPr>
            <p:spPr bwMode="auto">
              <a:xfrm>
                <a:off x="2865" y="3947"/>
                <a:ext cx="163" cy="74"/>
              </a:xfrm>
              <a:custGeom>
                <a:avLst/>
                <a:gdLst>
                  <a:gd name="T0" fmla="*/ 163 w 163"/>
                  <a:gd name="T1" fmla="*/ 7 h 74"/>
                  <a:gd name="T2" fmla="*/ 163 w 163"/>
                  <a:gd name="T3" fmla="*/ 15 h 74"/>
                  <a:gd name="T4" fmla="*/ 154 w 163"/>
                  <a:gd name="T5" fmla="*/ 26 h 74"/>
                  <a:gd name="T6" fmla="*/ 138 w 163"/>
                  <a:gd name="T7" fmla="*/ 37 h 74"/>
                  <a:gd name="T8" fmla="*/ 113 w 163"/>
                  <a:gd name="T9" fmla="*/ 52 h 74"/>
                  <a:gd name="T10" fmla="*/ 50 w 163"/>
                  <a:gd name="T11" fmla="*/ 71 h 74"/>
                  <a:gd name="T12" fmla="*/ 25 w 163"/>
                  <a:gd name="T13" fmla="*/ 74 h 74"/>
                  <a:gd name="T14" fmla="*/ 0 w 163"/>
                  <a:gd name="T15" fmla="*/ 74 h 74"/>
                  <a:gd name="T16" fmla="*/ 33 w 163"/>
                  <a:gd name="T17" fmla="*/ 44 h 74"/>
                  <a:gd name="T18" fmla="*/ 75 w 163"/>
                  <a:gd name="T19" fmla="*/ 15 h 74"/>
                  <a:gd name="T20" fmla="*/ 100 w 163"/>
                  <a:gd name="T21" fmla="*/ 7 h 74"/>
                  <a:gd name="T22" fmla="*/ 121 w 163"/>
                  <a:gd name="T23" fmla="*/ 0 h 74"/>
                  <a:gd name="T24" fmla="*/ 142 w 163"/>
                  <a:gd name="T25" fmla="*/ 0 h 74"/>
                  <a:gd name="T26" fmla="*/ 163 w 163"/>
                  <a:gd name="T27" fmla="*/ 7 h 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3" h="74">
                    <a:moveTo>
                      <a:pt x="163" y="7"/>
                    </a:moveTo>
                    <a:lnTo>
                      <a:pt x="163" y="15"/>
                    </a:lnTo>
                    <a:lnTo>
                      <a:pt x="154" y="26"/>
                    </a:lnTo>
                    <a:lnTo>
                      <a:pt x="138" y="37"/>
                    </a:lnTo>
                    <a:lnTo>
                      <a:pt x="113" y="52"/>
                    </a:lnTo>
                    <a:lnTo>
                      <a:pt x="50" y="71"/>
                    </a:lnTo>
                    <a:lnTo>
                      <a:pt x="25" y="74"/>
                    </a:lnTo>
                    <a:lnTo>
                      <a:pt x="0" y="74"/>
                    </a:lnTo>
                    <a:lnTo>
                      <a:pt x="33" y="44"/>
                    </a:lnTo>
                    <a:lnTo>
                      <a:pt x="75" y="15"/>
                    </a:lnTo>
                    <a:lnTo>
                      <a:pt x="100" y="7"/>
                    </a:lnTo>
                    <a:lnTo>
                      <a:pt x="121" y="0"/>
                    </a:lnTo>
                    <a:lnTo>
                      <a:pt x="142" y="0"/>
                    </a:lnTo>
                    <a:lnTo>
                      <a:pt x="163" y="7"/>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7" name="Freeform 129"/>
              <p:cNvSpPr>
                <a:spLocks/>
              </p:cNvSpPr>
              <p:nvPr/>
            </p:nvSpPr>
            <p:spPr bwMode="auto">
              <a:xfrm>
                <a:off x="720" y="3812"/>
                <a:ext cx="105" cy="41"/>
              </a:xfrm>
              <a:custGeom>
                <a:avLst/>
                <a:gdLst>
                  <a:gd name="T0" fmla="*/ 0 w 105"/>
                  <a:gd name="T1" fmla="*/ 26 h 41"/>
                  <a:gd name="T2" fmla="*/ 21 w 105"/>
                  <a:gd name="T3" fmla="*/ 41 h 41"/>
                  <a:gd name="T4" fmla="*/ 34 w 105"/>
                  <a:gd name="T5" fmla="*/ 41 h 41"/>
                  <a:gd name="T6" fmla="*/ 51 w 105"/>
                  <a:gd name="T7" fmla="*/ 38 h 41"/>
                  <a:gd name="T8" fmla="*/ 80 w 105"/>
                  <a:gd name="T9" fmla="*/ 19 h 41"/>
                  <a:gd name="T10" fmla="*/ 97 w 105"/>
                  <a:gd name="T11" fmla="*/ 11 h 41"/>
                  <a:gd name="T12" fmla="*/ 105 w 105"/>
                  <a:gd name="T13" fmla="*/ 15 h 41"/>
                  <a:gd name="T14" fmla="*/ 76 w 105"/>
                  <a:gd name="T15" fmla="*/ 4 h 41"/>
                  <a:gd name="T16" fmla="*/ 42 w 105"/>
                  <a:gd name="T17" fmla="*/ 0 h 41"/>
                  <a:gd name="T18" fmla="*/ 17 w 105"/>
                  <a:gd name="T19" fmla="*/ 8 h 41"/>
                  <a:gd name="T20" fmla="*/ 9 w 105"/>
                  <a:gd name="T21" fmla="*/ 15 h 41"/>
                  <a:gd name="T22" fmla="*/ 0 w 105"/>
                  <a:gd name="T23" fmla="*/ 26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41">
                    <a:moveTo>
                      <a:pt x="0" y="26"/>
                    </a:moveTo>
                    <a:lnTo>
                      <a:pt x="21" y="41"/>
                    </a:lnTo>
                    <a:lnTo>
                      <a:pt x="34" y="41"/>
                    </a:lnTo>
                    <a:lnTo>
                      <a:pt x="51" y="38"/>
                    </a:lnTo>
                    <a:lnTo>
                      <a:pt x="80" y="19"/>
                    </a:lnTo>
                    <a:lnTo>
                      <a:pt x="97" y="11"/>
                    </a:lnTo>
                    <a:lnTo>
                      <a:pt x="105" y="15"/>
                    </a:lnTo>
                    <a:lnTo>
                      <a:pt x="76" y="4"/>
                    </a:lnTo>
                    <a:lnTo>
                      <a:pt x="42" y="0"/>
                    </a:lnTo>
                    <a:lnTo>
                      <a:pt x="17" y="8"/>
                    </a:lnTo>
                    <a:lnTo>
                      <a:pt x="9" y="15"/>
                    </a:lnTo>
                    <a:lnTo>
                      <a:pt x="0" y="26"/>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8" name="Freeform 130"/>
              <p:cNvSpPr>
                <a:spLocks/>
              </p:cNvSpPr>
              <p:nvPr/>
            </p:nvSpPr>
            <p:spPr bwMode="auto">
              <a:xfrm>
                <a:off x="1411" y="4006"/>
                <a:ext cx="101" cy="41"/>
              </a:xfrm>
              <a:custGeom>
                <a:avLst/>
                <a:gdLst>
                  <a:gd name="T0" fmla="*/ 101 w 101"/>
                  <a:gd name="T1" fmla="*/ 8 h 41"/>
                  <a:gd name="T2" fmla="*/ 80 w 101"/>
                  <a:gd name="T3" fmla="*/ 0 h 41"/>
                  <a:gd name="T4" fmla="*/ 63 w 101"/>
                  <a:gd name="T5" fmla="*/ 0 h 41"/>
                  <a:gd name="T6" fmla="*/ 51 w 101"/>
                  <a:gd name="T7" fmla="*/ 8 h 41"/>
                  <a:gd name="T8" fmla="*/ 21 w 101"/>
                  <a:gd name="T9" fmla="*/ 30 h 41"/>
                  <a:gd name="T10" fmla="*/ 13 w 101"/>
                  <a:gd name="T11" fmla="*/ 38 h 41"/>
                  <a:gd name="T12" fmla="*/ 0 w 101"/>
                  <a:gd name="T13" fmla="*/ 38 h 41"/>
                  <a:gd name="T14" fmla="*/ 34 w 101"/>
                  <a:gd name="T15" fmla="*/ 41 h 41"/>
                  <a:gd name="T16" fmla="*/ 63 w 101"/>
                  <a:gd name="T17" fmla="*/ 41 h 41"/>
                  <a:gd name="T18" fmla="*/ 88 w 101"/>
                  <a:gd name="T19" fmla="*/ 30 h 41"/>
                  <a:gd name="T20" fmla="*/ 101 w 101"/>
                  <a:gd name="T21" fmla="*/ 8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1" h="41">
                    <a:moveTo>
                      <a:pt x="101" y="8"/>
                    </a:moveTo>
                    <a:lnTo>
                      <a:pt x="80" y="0"/>
                    </a:lnTo>
                    <a:lnTo>
                      <a:pt x="63" y="0"/>
                    </a:lnTo>
                    <a:lnTo>
                      <a:pt x="51" y="8"/>
                    </a:lnTo>
                    <a:lnTo>
                      <a:pt x="21" y="30"/>
                    </a:lnTo>
                    <a:lnTo>
                      <a:pt x="13" y="38"/>
                    </a:lnTo>
                    <a:lnTo>
                      <a:pt x="0" y="38"/>
                    </a:lnTo>
                    <a:lnTo>
                      <a:pt x="34" y="41"/>
                    </a:lnTo>
                    <a:lnTo>
                      <a:pt x="63" y="41"/>
                    </a:lnTo>
                    <a:lnTo>
                      <a:pt x="88" y="30"/>
                    </a:lnTo>
                    <a:lnTo>
                      <a:pt x="101" y="8"/>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9" name="Freeform 131"/>
              <p:cNvSpPr>
                <a:spLocks/>
              </p:cNvSpPr>
              <p:nvPr/>
            </p:nvSpPr>
            <p:spPr bwMode="auto">
              <a:xfrm>
                <a:off x="281" y="3521"/>
                <a:ext cx="100" cy="45"/>
              </a:xfrm>
              <a:custGeom>
                <a:avLst/>
                <a:gdLst>
                  <a:gd name="T0" fmla="*/ 100 w 100"/>
                  <a:gd name="T1" fmla="*/ 11 h 45"/>
                  <a:gd name="T2" fmla="*/ 79 w 100"/>
                  <a:gd name="T3" fmla="*/ 0 h 45"/>
                  <a:gd name="T4" fmla="*/ 62 w 100"/>
                  <a:gd name="T5" fmla="*/ 0 h 45"/>
                  <a:gd name="T6" fmla="*/ 50 w 100"/>
                  <a:gd name="T7" fmla="*/ 8 h 45"/>
                  <a:gd name="T8" fmla="*/ 21 w 100"/>
                  <a:gd name="T9" fmla="*/ 30 h 45"/>
                  <a:gd name="T10" fmla="*/ 12 w 100"/>
                  <a:gd name="T11" fmla="*/ 37 h 45"/>
                  <a:gd name="T12" fmla="*/ 0 w 100"/>
                  <a:gd name="T13" fmla="*/ 37 h 45"/>
                  <a:gd name="T14" fmla="*/ 33 w 100"/>
                  <a:gd name="T15" fmla="*/ 45 h 45"/>
                  <a:gd name="T16" fmla="*/ 62 w 100"/>
                  <a:gd name="T17" fmla="*/ 41 h 45"/>
                  <a:gd name="T18" fmla="*/ 88 w 100"/>
                  <a:gd name="T19" fmla="*/ 34 h 45"/>
                  <a:gd name="T20" fmla="*/ 100 w 100"/>
                  <a:gd name="T21" fmla="*/ 11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45">
                    <a:moveTo>
                      <a:pt x="100" y="11"/>
                    </a:moveTo>
                    <a:lnTo>
                      <a:pt x="79" y="0"/>
                    </a:lnTo>
                    <a:lnTo>
                      <a:pt x="62" y="0"/>
                    </a:lnTo>
                    <a:lnTo>
                      <a:pt x="50" y="8"/>
                    </a:lnTo>
                    <a:lnTo>
                      <a:pt x="21" y="30"/>
                    </a:lnTo>
                    <a:lnTo>
                      <a:pt x="12" y="37"/>
                    </a:lnTo>
                    <a:lnTo>
                      <a:pt x="0" y="37"/>
                    </a:lnTo>
                    <a:lnTo>
                      <a:pt x="33" y="45"/>
                    </a:lnTo>
                    <a:lnTo>
                      <a:pt x="62" y="41"/>
                    </a:lnTo>
                    <a:lnTo>
                      <a:pt x="88" y="34"/>
                    </a:lnTo>
                    <a:lnTo>
                      <a:pt x="100" y="11"/>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0" name="Freeform 132"/>
              <p:cNvSpPr>
                <a:spLocks/>
              </p:cNvSpPr>
              <p:nvPr/>
            </p:nvSpPr>
            <p:spPr bwMode="auto">
              <a:xfrm>
                <a:off x="222" y="3510"/>
                <a:ext cx="59" cy="45"/>
              </a:xfrm>
              <a:custGeom>
                <a:avLst/>
                <a:gdLst>
                  <a:gd name="T0" fmla="*/ 0 w 59"/>
                  <a:gd name="T1" fmla="*/ 0 h 45"/>
                  <a:gd name="T2" fmla="*/ 4 w 59"/>
                  <a:gd name="T3" fmla="*/ 15 h 45"/>
                  <a:gd name="T4" fmla="*/ 17 w 59"/>
                  <a:gd name="T5" fmla="*/ 26 h 45"/>
                  <a:gd name="T6" fmla="*/ 33 w 59"/>
                  <a:gd name="T7" fmla="*/ 37 h 45"/>
                  <a:gd name="T8" fmla="*/ 59 w 59"/>
                  <a:gd name="T9" fmla="*/ 45 h 45"/>
                  <a:gd name="T10" fmla="*/ 50 w 59"/>
                  <a:gd name="T11" fmla="*/ 19 h 45"/>
                  <a:gd name="T12" fmla="*/ 42 w 59"/>
                  <a:gd name="T13" fmla="*/ 11 h 45"/>
                  <a:gd name="T14" fmla="*/ 33 w 59"/>
                  <a:gd name="T15" fmla="*/ 7 h 45"/>
                  <a:gd name="T16" fmla="*/ 13 w 59"/>
                  <a:gd name="T17" fmla="*/ 7 h 45"/>
                  <a:gd name="T18" fmla="*/ 4 w 59"/>
                  <a:gd name="T19" fmla="*/ 7 h 45"/>
                  <a:gd name="T20" fmla="*/ 0 w 59"/>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9" h="45">
                    <a:moveTo>
                      <a:pt x="0" y="0"/>
                    </a:moveTo>
                    <a:lnTo>
                      <a:pt x="4" y="15"/>
                    </a:lnTo>
                    <a:lnTo>
                      <a:pt x="17" y="26"/>
                    </a:lnTo>
                    <a:lnTo>
                      <a:pt x="33" y="37"/>
                    </a:lnTo>
                    <a:lnTo>
                      <a:pt x="59" y="45"/>
                    </a:lnTo>
                    <a:lnTo>
                      <a:pt x="50" y="19"/>
                    </a:lnTo>
                    <a:lnTo>
                      <a:pt x="42" y="11"/>
                    </a:lnTo>
                    <a:lnTo>
                      <a:pt x="33" y="7"/>
                    </a:lnTo>
                    <a:lnTo>
                      <a:pt x="13" y="7"/>
                    </a:lnTo>
                    <a:lnTo>
                      <a:pt x="4" y="7"/>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1" name="Freeform 133"/>
              <p:cNvSpPr>
                <a:spLocks/>
              </p:cNvSpPr>
              <p:nvPr/>
            </p:nvSpPr>
            <p:spPr bwMode="auto">
              <a:xfrm>
                <a:off x="314" y="3555"/>
                <a:ext cx="59" cy="142"/>
              </a:xfrm>
              <a:custGeom>
                <a:avLst/>
                <a:gdLst>
                  <a:gd name="T0" fmla="*/ 34 w 59"/>
                  <a:gd name="T1" fmla="*/ 142 h 142"/>
                  <a:gd name="T2" fmla="*/ 38 w 59"/>
                  <a:gd name="T3" fmla="*/ 138 h 142"/>
                  <a:gd name="T4" fmla="*/ 42 w 59"/>
                  <a:gd name="T5" fmla="*/ 127 h 142"/>
                  <a:gd name="T6" fmla="*/ 42 w 59"/>
                  <a:gd name="T7" fmla="*/ 104 h 142"/>
                  <a:gd name="T8" fmla="*/ 46 w 59"/>
                  <a:gd name="T9" fmla="*/ 78 h 142"/>
                  <a:gd name="T10" fmla="*/ 46 w 59"/>
                  <a:gd name="T11" fmla="*/ 30 h 142"/>
                  <a:gd name="T12" fmla="*/ 50 w 59"/>
                  <a:gd name="T13" fmla="*/ 11 h 142"/>
                  <a:gd name="T14" fmla="*/ 59 w 59"/>
                  <a:gd name="T15" fmla="*/ 0 h 142"/>
                  <a:gd name="T16" fmla="*/ 25 w 59"/>
                  <a:gd name="T17" fmla="*/ 41 h 142"/>
                  <a:gd name="T18" fmla="*/ 8 w 59"/>
                  <a:gd name="T19" fmla="*/ 59 h 142"/>
                  <a:gd name="T20" fmla="*/ 4 w 59"/>
                  <a:gd name="T21" fmla="*/ 74 h 142"/>
                  <a:gd name="T22" fmla="*/ 0 w 59"/>
                  <a:gd name="T23" fmla="*/ 89 h 142"/>
                  <a:gd name="T24" fmla="*/ 4 w 59"/>
                  <a:gd name="T25" fmla="*/ 104 h 142"/>
                  <a:gd name="T26" fmla="*/ 17 w 59"/>
                  <a:gd name="T27" fmla="*/ 123 h 142"/>
                  <a:gd name="T28" fmla="*/ 34 w 59"/>
                  <a:gd name="T29" fmla="*/ 142 h 1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142">
                    <a:moveTo>
                      <a:pt x="34" y="142"/>
                    </a:moveTo>
                    <a:lnTo>
                      <a:pt x="38" y="138"/>
                    </a:lnTo>
                    <a:lnTo>
                      <a:pt x="42" y="127"/>
                    </a:lnTo>
                    <a:lnTo>
                      <a:pt x="42" y="104"/>
                    </a:lnTo>
                    <a:lnTo>
                      <a:pt x="46" y="78"/>
                    </a:lnTo>
                    <a:lnTo>
                      <a:pt x="46" y="30"/>
                    </a:lnTo>
                    <a:lnTo>
                      <a:pt x="50" y="11"/>
                    </a:lnTo>
                    <a:lnTo>
                      <a:pt x="59" y="0"/>
                    </a:lnTo>
                    <a:lnTo>
                      <a:pt x="25" y="41"/>
                    </a:lnTo>
                    <a:lnTo>
                      <a:pt x="8" y="59"/>
                    </a:lnTo>
                    <a:lnTo>
                      <a:pt x="4" y="74"/>
                    </a:lnTo>
                    <a:lnTo>
                      <a:pt x="0" y="89"/>
                    </a:lnTo>
                    <a:lnTo>
                      <a:pt x="4" y="104"/>
                    </a:lnTo>
                    <a:lnTo>
                      <a:pt x="17" y="123"/>
                    </a:lnTo>
                    <a:lnTo>
                      <a:pt x="34" y="142"/>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2" name="Freeform 134"/>
              <p:cNvSpPr>
                <a:spLocks/>
              </p:cNvSpPr>
              <p:nvPr/>
            </p:nvSpPr>
            <p:spPr bwMode="auto">
              <a:xfrm>
                <a:off x="343" y="3570"/>
                <a:ext cx="17" cy="115"/>
              </a:xfrm>
              <a:custGeom>
                <a:avLst/>
                <a:gdLst>
                  <a:gd name="T0" fmla="*/ 5 w 17"/>
                  <a:gd name="T1" fmla="*/ 115 h 115"/>
                  <a:gd name="T2" fmla="*/ 0 w 17"/>
                  <a:gd name="T3" fmla="*/ 89 h 115"/>
                  <a:gd name="T4" fmla="*/ 0 w 17"/>
                  <a:gd name="T5" fmla="*/ 59 h 115"/>
                  <a:gd name="T6" fmla="*/ 9 w 17"/>
                  <a:gd name="T7" fmla="*/ 26 h 115"/>
                  <a:gd name="T8" fmla="*/ 17 w 17"/>
                  <a:gd name="T9" fmla="*/ 0 h 115"/>
                  <a:gd name="T10" fmla="*/ 5 w 17"/>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15">
                    <a:moveTo>
                      <a:pt x="5" y="115"/>
                    </a:moveTo>
                    <a:lnTo>
                      <a:pt x="0" y="89"/>
                    </a:lnTo>
                    <a:lnTo>
                      <a:pt x="0" y="59"/>
                    </a:lnTo>
                    <a:lnTo>
                      <a:pt x="9" y="26"/>
                    </a:lnTo>
                    <a:lnTo>
                      <a:pt x="17" y="0"/>
                    </a:lnTo>
                    <a:lnTo>
                      <a:pt x="5" y="115"/>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3" name="Freeform 135"/>
              <p:cNvSpPr>
                <a:spLocks/>
              </p:cNvSpPr>
              <p:nvPr/>
            </p:nvSpPr>
            <p:spPr bwMode="auto">
              <a:xfrm>
                <a:off x="343" y="3570"/>
                <a:ext cx="17" cy="115"/>
              </a:xfrm>
              <a:custGeom>
                <a:avLst/>
                <a:gdLst>
                  <a:gd name="T0" fmla="*/ 5 w 17"/>
                  <a:gd name="T1" fmla="*/ 115 h 115"/>
                  <a:gd name="T2" fmla="*/ 0 w 17"/>
                  <a:gd name="T3" fmla="*/ 89 h 115"/>
                  <a:gd name="T4" fmla="*/ 0 w 17"/>
                  <a:gd name="T5" fmla="*/ 59 h 115"/>
                  <a:gd name="T6" fmla="*/ 9 w 17"/>
                  <a:gd name="T7" fmla="*/ 26 h 115"/>
                  <a:gd name="T8" fmla="*/ 17 w 17"/>
                  <a:gd name="T9" fmla="*/ 0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15">
                    <a:moveTo>
                      <a:pt x="5" y="115"/>
                    </a:moveTo>
                    <a:lnTo>
                      <a:pt x="0" y="89"/>
                    </a:lnTo>
                    <a:lnTo>
                      <a:pt x="0" y="59"/>
                    </a:lnTo>
                    <a:lnTo>
                      <a:pt x="9" y="26"/>
                    </a:lnTo>
                    <a:lnTo>
                      <a:pt x="17" y="0"/>
                    </a:lnTo>
                  </a:path>
                </a:pathLst>
              </a:custGeom>
              <a:noFill/>
              <a:ln w="0">
                <a:solidFill>
                  <a:srgbClr val="BFDFB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14" name="Freeform 136"/>
              <p:cNvSpPr>
                <a:spLocks/>
              </p:cNvSpPr>
              <p:nvPr/>
            </p:nvSpPr>
            <p:spPr bwMode="auto">
              <a:xfrm>
                <a:off x="1617" y="3782"/>
                <a:ext cx="67" cy="60"/>
              </a:xfrm>
              <a:custGeom>
                <a:avLst/>
                <a:gdLst>
                  <a:gd name="T0" fmla="*/ 0 w 67"/>
                  <a:gd name="T1" fmla="*/ 8 h 60"/>
                  <a:gd name="T2" fmla="*/ 4 w 67"/>
                  <a:gd name="T3" fmla="*/ 30 h 60"/>
                  <a:gd name="T4" fmla="*/ 20 w 67"/>
                  <a:gd name="T5" fmla="*/ 45 h 60"/>
                  <a:gd name="T6" fmla="*/ 67 w 67"/>
                  <a:gd name="T7" fmla="*/ 60 h 60"/>
                  <a:gd name="T8" fmla="*/ 62 w 67"/>
                  <a:gd name="T9" fmla="*/ 41 h 60"/>
                  <a:gd name="T10" fmla="*/ 46 w 67"/>
                  <a:gd name="T11" fmla="*/ 15 h 60"/>
                  <a:gd name="T12" fmla="*/ 25 w 67"/>
                  <a:gd name="T13" fmla="*/ 0 h 60"/>
                  <a:gd name="T14" fmla="*/ 12 w 67"/>
                  <a:gd name="T15" fmla="*/ 0 h 60"/>
                  <a:gd name="T16" fmla="*/ 0 w 67"/>
                  <a:gd name="T17" fmla="*/ 8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7" h="60">
                    <a:moveTo>
                      <a:pt x="0" y="8"/>
                    </a:moveTo>
                    <a:lnTo>
                      <a:pt x="4" y="30"/>
                    </a:lnTo>
                    <a:lnTo>
                      <a:pt x="20" y="45"/>
                    </a:lnTo>
                    <a:lnTo>
                      <a:pt x="67" y="60"/>
                    </a:lnTo>
                    <a:lnTo>
                      <a:pt x="62" y="41"/>
                    </a:lnTo>
                    <a:lnTo>
                      <a:pt x="46" y="15"/>
                    </a:lnTo>
                    <a:lnTo>
                      <a:pt x="25" y="0"/>
                    </a:lnTo>
                    <a:lnTo>
                      <a:pt x="12" y="0"/>
                    </a:lnTo>
                    <a:lnTo>
                      <a:pt x="0" y="8"/>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5" name="Freeform 137"/>
              <p:cNvSpPr>
                <a:spLocks/>
              </p:cNvSpPr>
              <p:nvPr/>
            </p:nvSpPr>
            <p:spPr bwMode="auto">
              <a:xfrm>
                <a:off x="1637" y="3861"/>
                <a:ext cx="38" cy="89"/>
              </a:xfrm>
              <a:custGeom>
                <a:avLst/>
                <a:gdLst>
                  <a:gd name="T0" fmla="*/ 5 w 38"/>
                  <a:gd name="T1" fmla="*/ 0 h 89"/>
                  <a:gd name="T2" fmla="*/ 5 w 38"/>
                  <a:gd name="T3" fmla="*/ 18 h 89"/>
                  <a:gd name="T4" fmla="*/ 0 w 38"/>
                  <a:gd name="T5" fmla="*/ 41 h 89"/>
                  <a:gd name="T6" fmla="*/ 0 w 38"/>
                  <a:gd name="T7" fmla="*/ 52 h 89"/>
                  <a:gd name="T8" fmla="*/ 5 w 38"/>
                  <a:gd name="T9" fmla="*/ 63 h 89"/>
                  <a:gd name="T10" fmla="*/ 17 w 38"/>
                  <a:gd name="T11" fmla="*/ 78 h 89"/>
                  <a:gd name="T12" fmla="*/ 38 w 38"/>
                  <a:gd name="T13" fmla="*/ 89 h 89"/>
                  <a:gd name="T14" fmla="*/ 38 w 38"/>
                  <a:gd name="T15" fmla="*/ 56 h 89"/>
                  <a:gd name="T16" fmla="*/ 34 w 38"/>
                  <a:gd name="T17" fmla="*/ 30 h 89"/>
                  <a:gd name="T18" fmla="*/ 21 w 38"/>
                  <a:gd name="T19" fmla="*/ 15 h 89"/>
                  <a:gd name="T20" fmla="*/ 5 w 38"/>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89">
                    <a:moveTo>
                      <a:pt x="5" y="0"/>
                    </a:moveTo>
                    <a:lnTo>
                      <a:pt x="5" y="18"/>
                    </a:lnTo>
                    <a:lnTo>
                      <a:pt x="0" y="41"/>
                    </a:lnTo>
                    <a:lnTo>
                      <a:pt x="0" y="52"/>
                    </a:lnTo>
                    <a:lnTo>
                      <a:pt x="5" y="63"/>
                    </a:lnTo>
                    <a:lnTo>
                      <a:pt x="17" y="78"/>
                    </a:lnTo>
                    <a:lnTo>
                      <a:pt x="38" y="89"/>
                    </a:lnTo>
                    <a:lnTo>
                      <a:pt x="38" y="56"/>
                    </a:lnTo>
                    <a:lnTo>
                      <a:pt x="34" y="30"/>
                    </a:lnTo>
                    <a:lnTo>
                      <a:pt x="21" y="15"/>
                    </a:lnTo>
                    <a:lnTo>
                      <a:pt x="5" y="0"/>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6" name="Freeform 138"/>
              <p:cNvSpPr>
                <a:spLocks/>
              </p:cNvSpPr>
              <p:nvPr/>
            </p:nvSpPr>
            <p:spPr bwMode="auto">
              <a:xfrm>
                <a:off x="921" y="3865"/>
                <a:ext cx="92" cy="37"/>
              </a:xfrm>
              <a:custGeom>
                <a:avLst/>
                <a:gdLst>
                  <a:gd name="T0" fmla="*/ 0 w 92"/>
                  <a:gd name="T1" fmla="*/ 26 h 37"/>
                  <a:gd name="T2" fmla="*/ 17 w 92"/>
                  <a:gd name="T3" fmla="*/ 37 h 37"/>
                  <a:gd name="T4" fmla="*/ 30 w 92"/>
                  <a:gd name="T5" fmla="*/ 37 h 37"/>
                  <a:gd name="T6" fmla="*/ 38 w 92"/>
                  <a:gd name="T7" fmla="*/ 33 h 37"/>
                  <a:gd name="T8" fmla="*/ 63 w 92"/>
                  <a:gd name="T9" fmla="*/ 18 h 37"/>
                  <a:gd name="T10" fmla="*/ 76 w 92"/>
                  <a:gd name="T11" fmla="*/ 14 h 37"/>
                  <a:gd name="T12" fmla="*/ 92 w 92"/>
                  <a:gd name="T13" fmla="*/ 18 h 37"/>
                  <a:gd name="T14" fmla="*/ 63 w 92"/>
                  <a:gd name="T15" fmla="*/ 7 h 37"/>
                  <a:gd name="T16" fmla="*/ 46 w 92"/>
                  <a:gd name="T17" fmla="*/ 0 h 37"/>
                  <a:gd name="T18" fmla="*/ 25 w 92"/>
                  <a:gd name="T19" fmla="*/ 3 h 37"/>
                  <a:gd name="T20" fmla="*/ 17 w 92"/>
                  <a:gd name="T21" fmla="*/ 11 h 37"/>
                  <a:gd name="T22" fmla="*/ 0 w 92"/>
                  <a:gd name="T23" fmla="*/ 26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2" h="37">
                    <a:moveTo>
                      <a:pt x="0" y="26"/>
                    </a:moveTo>
                    <a:lnTo>
                      <a:pt x="17" y="37"/>
                    </a:lnTo>
                    <a:lnTo>
                      <a:pt x="30" y="37"/>
                    </a:lnTo>
                    <a:lnTo>
                      <a:pt x="38" y="33"/>
                    </a:lnTo>
                    <a:lnTo>
                      <a:pt x="63" y="18"/>
                    </a:lnTo>
                    <a:lnTo>
                      <a:pt x="76" y="14"/>
                    </a:lnTo>
                    <a:lnTo>
                      <a:pt x="92" y="18"/>
                    </a:lnTo>
                    <a:lnTo>
                      <a:pt x="63" y="7"/>
                    </a:lnTo>
                    <a:lnTo>
                      <a:pt x="46" y="0"/>
                    </a:lnTo>
                    <a:lnTo>
                      <a:pt x="25" y="3"/>
                    </a:lnTo>
                    <a:lnTo>
                      <a:pt x="17" y="11"/>
                    </a:lnTo>
                    <a:lnTo>
                      <a:pt x="0" y="26"/>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7" name="Freeform 139"/>
              <p:cNvSpPr>
                <a:spLocks/>
              </p:cNvSpPr>
              <p:nvPr/>
            </p:nvSpPr>
            <p:spPr bwMode="auto">
              <a:xfrm>
                <a:off x="540" y="3648"/>
                <a:ext cx="42" cy="90"/>
              </a:xfrm>
              <a:custGeom>
                <a:avLst/>
                <a:gdLst>
                  <a:gd name="T0" fmla="*/ 9 w 42"/>
                  <a:gd name="T1" fmla="*/ 0 h 90"/>
                  <a:gd name="T2" fmla="*/ 4 w 42"/>
                  <a:gd name="T3" fmla="*/ 15 h 90"/>
                  <a:gd name="T4" fmla="*/ 0 w 42"/>
                  <a:gd name="T5" fmla="*/ 41 h 90"/>
                  <a:gd name="T6" fmla="*/ 4 w 42"/>
                  <a:gd name="T7" fmla="*/ 52 h 90"/>
                  <a:gd name="T8" fmla="*/ 9 w 42"/>
                  <a:gd name="T9" fmla="*/ 63 h 90"/>
                  <a:gd name="T10" fmla="*/ 21 w 42"/>
                  <a:gd name="T11" fmla="*/ 78 h 90"/>
                  <a:gd name="T12" fmla="*/ 38 w 42"/>
                  <a:gd name="T13" fmla="*/ 90 h 90"/>
                  <a:gd name="T14" fmla="*/ 42 w 42"/>
                  <a:gd name="T15" fmla="*/ 56 h 90"/>
                  <a:gd name="T16" fmla="*/ 34 w 42"/>
                  <a:gd name="T17" fmla="*/ 26 h 90"/>
                  <a:gd name="T18" fmla="*/ 25 w 42"/>
                  <a:gd name="T19" fmla="*/ 11 h 90"/>
                  <a:gd name="T20" fmla="*/ 9 w 42"/>
                  <a:gd name="T21" fmla="*/ 0 h 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90">
                    <a:moveTo>
                      <a:pt x="9" y="0"/>
                    </a:moveTo>
                    <a:lnTo>
                      <a:pt x="4" y="15"/>
                    </a:lnTo>
                    <a:lnTo>
                      <a:pt x="0" y="41"/>
                    </a:lnTo>
                    <a:lnTo>
                      <a:pt x="4" y="52"/>
                    </a:lnTo>
                    <a:lnTo>
                      <a:pt x="9" y="63"/>
                    </a:lnTo>
                    <a:lnTo>
                      <a:pt x="21" y="78"/>
                    </a:lnTo>
                    <a:lnTo>
                      <a:pt x="38" y="90"/>
                    </a:lnTo>
                    <a:lnTo>
                      <a:pt x="42" y="56"/>
                    </a:lnTo>
                    <a:lnTo>
                      <a:pt x="34" y="26"/>
                    </a:lnTo>
                    <a:lnTo>
                      <a:pt x="25" y="11"/>
                    </a:lnTo>
                    <a:lnTo>
                      <a:pt x="9" y="0"/>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8" name="Freeform 140"/>
              <p:cNvSpPr>
                <a:spLocks/>
              </p:cNvSpPr>
              <p:nvPr/>
            </p:nvSpPr>
            <p:spPr bwMode="auto">
              <a:xfrm>
                <a:off x="3313" y="3883"/>
                <a:ext cx="42" cy="82"/>
              </a:xfrm>
              <a:custGeom>
                <a:avLst/>
                <a:gdLst>
                  <a:gd name="T0" fmla="*/ 16 w 42"/>
                  <a:gd name="T1" fmla="*/ 0 h 82"/>
                  <a:gd name="T2" fmla="*/ 4 w 42"/>
                  <a:gd name="T3" fmla="*/ 15 h 82"/>
                  <a:gd name="T4" fmla="*/ 0 w 42"/>
                  <a:gd name="T5" fmla="*/ 23 h 82"/>
                  <a:gd name="T6" fmla="*/ 4 w 42"/>
                  <a:gd name="T7" fmla="*/ 30 h 82"/>
                  <a:gd name="T8" fmla="*/ 21 w 42"/>
                  <a:gd name="T9" fmla="*/ 52 h 82"/>
                  <a:gd name="T10" fmla="*/ 25 w 42"/>
                  <a:gd name="T11" fmla="*/ 67 h 82"/>
                  <a:gd name="T12" fmla="*/ 21 w 42"/>
                  <a:gd name="T13" fmla="*/ 82 h 82"/>
                  <a:gd name="T14" fmla="*/ 33 w 42"/>
                  <a:gd name="T15" fmla="*/ 56 h 82"/>
                  <a:gd name="T16" fmla="*/ 42 w 42"/>
                  <a:gd name="T17" fmla="*/ 38 h 82"/>
                  <a:gd name="T18" fmla="*/ 42 w 42"/>
                  <a:gd name="T19" fmla="*/ 23 h 82"/>
                  <a:gd name="T20" fmla="*/ 33 w 42"/>
                  <a:gd name="T21" fmla="*/ 11 h 82"/>
                  <a:gd name="T22" fmla="*/ 16 w 42"/>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82">
                    <a:moveTo>
                      <a:pt x="16" y="0"/>
                    </a:moveTo>
                    <a:lnTo>
                      <a:pt x="4" y="15"/>
                    </a:lnTo>
                    <a:lnTo>
                      <a:pt x="0" y="23"/>
                    </a:lnTo>
                    <a:lnTo>
                      <a:pt x="4" y="30"/>
                    </a:lnTo>
                    <a:lnTo>
                      <a:pt x="21" y="52"/>
                    </a:lnTo>
                    <a:lnTo>
                      <a:pt x="25" y="67"/>
                    </a:lnTo>
                    <a:lnTo>
                      <a:pt x="21" y="82"/>
                    </a:lnTo>
                    <a:lnTo>
                      <a:pt x="33" y="56"/>
                    </a:lnTo>
                    <a:lnTo>
                      <a:pt x="42" y="38"/>
                    </a:lnTo>
                    <a:lnTo>
                      <a:pt x="42" y="23"/>
                    </a:lnTo>
                    <a:lnTo>
                      <a:pt x="33" y="11"/>
                    </a:lnTo>
                    <a:lnTo>
                      <a:pt x="16"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9" name="Freeform 141"/>
              <p:cNvSpPr>
                <a:spLocks/>
              </p:cNvSpPr>
              <p:nvPr/>
            </p:nvSpPr>
            <p:spPr bwMode="auto">
              <a:xfrm>
                <a:off x="268" y="2972"/>
                <a:ext cx="38" cy="90"/>
              </a:xfrm>
              <a:custGeom>
                <a:avLst/>
                <a:gdLst>
                  <a:gd name="T0" fmla="*/ 4 w 38"/>
                  <a:gd name="T1" fmla="*/ 0 h 90"/>
                  <a:gd name="T2" fmla="*/ 0 w 38"/>
                  <a:gd name="T3" fmla="*/ 15 h 90"/>
                  <a:gd name="T4" fmla="*/ 0 w 38"/>
                  <a:gd name="T5" fmla="*/ 38 h 90"/>
                  <a:gd name="T6" fmla="*/ 0 w 38"/>
                  <a:gd name="T7" fmla="*/ 49 h 90"/>
                  <a:gd name="T8" fmla="*/ 4 w 38"/>
                  <a:gd name="T9" fmla="*/ 64 h 90"/>
                  <a:gd name="T10" fmla="*/ 17 w 38"/>
                  <a:gd name="T11" fmla="*/ 75 h 90"/>
                  <a:gd name="T12" fmla="*/ 34 w 38"/>
                  <a:gd name="T13" fmla="*/ 90 h 90"/>
                  <a:gd name="T14" fmla="*/ 38 w 38"/>
                  <a:gd name="T15" fmla="*/ 56 h 90"/>
                  <a:gd name="T16" fmla="*/ 29 w 38"/>
                  <a:gd name="T17" fmla="*/ 26 h 90"/>
                  <a:gd name="T18" fmla="*/ 21 w 38"/>
                  <a:gd name="T19" fmla="*/ 12 h 90"/>
                  <a:gd name="T20" fmla="*/ 4 w 38"/>
                  <a:gd name="T21" fmla="*/ 0 h 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90">
                    <a:moveTo>
                      <a:pt x="4" y="0"/>
                    </a:moveTo>
                    <a:lnTo>
                      <a:pt x="0" y="15"/>
                    </a:lnTo>
                    <a:lnTo>
                      <a:pt x="0" y="38"/>
                    </a:lnTo>
                    <a:lnTo>
                      <a:pt x="0" y="49"/>
                    </a:lnTo>
                    <a:lnTo>
                      <a:pt x="4" y="64"/>
                    </a:lnTo>
                    <a:lnTo>
                      <a:pt x="17" y="75"/>
                    </a:lnTo>
                    <a:lnTo>
                      <a:pt x="34" y="90"/>
                    </a:lnTo>
                    <a:lnTo>
                      <a:pt x="38" y="56"/>
                    </a:lnTo>
                    <a:lnTo>
                      <a:pt x="29" y="26"/>
                    </a:lnTo>
                    <a:lnTo>
                      <a:pt x="21" y="12"/>
                    </a:lnTo>
                    <a:lnTo>
                      <a:pt x="4"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0" name="Freeform 142"/>
              <p:cNvSpPr>
                <a:spLocks/>
              </p:cNvSpPr>
              <p:nvPr/>
            </p:nvSpPr>
            <p:spPr bwMode="auto">
              <a:xfrm>
                <a:off x="3183" y="4070"/>
                <a:ext cx="42" cy="82"/>
              </a:xfrm>
              <a:custGeom>
                <a:avLst/>
                <a:gdLst>
                  <a:gd name="T0" fmla="*/ 17 w 42"/>
                  <a:gd name="T1" fmla="*/ 0 h 82"/>
                  <a:gd name="T2" fmla="*/ 0 w 42"/>
                  <a:gd name="T3" fmla="*/ 15 h 82"/>
                  <a:gd name="T4" fmla="*/ 0 w 42"/>
                  <a:gd name="T5" fmla="*/ 22 h 82"/>
                  <a:gd name="T6" fmla="*/ 4 w 42"/>
                  <a:gd name="T7" fmla="*/ 33 h 82"/>
                  <a:gd name="T8" fmla="*/ 21 w 42"/>
                  <a:gd name="T9" fmla="*/ 56 h 82"/>
                  <a:gd name="T10" fmla="*/ 25 w 42"/>
                  <a:gd name="T11" fmla="*/ 67 h 82"/>
                  <a:gd name="T12" fmla="*/ 17 w 42"/>
                  <a:gd name="T13" fmla="*/ 82 h 82"/>
                  <a:gd name="T14" fmla="*/ 33 w 42"/>
                  <a:gd name="T15" fmla="*/ 60 h 82"/>
                  <a:gd name="T16" fmla="*/ 42 w 42"/>
                  <a:gd name="T17" fmla="*/ 41 h 82"/>
                  <a:gd name="T18" fmla="*/ 38 w 42"/>
                  <a:gd name="T19" fmla="*/ 22 h 82"/>
                  <a:gd name="T20" fmla="*/ 29 w 42"/>
                  <a:gd name="T21" fmla="*/ 15 h 82"/>
                  <a:gd name="T22" fmla="*/ 17 w 42"/>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82">
                    <a:moveTo>
                      <a:pt x="17" y="0"/>
                    </a:moveTo>
                    <a:lnTo>
                      <a:pt x="0" y="15"/>
                    </a:lnTo>
                    <a:lnTo>
                      <a:pt x="0" y="22"/>
                    </a:lnTo>
                    <a:lnTo>
                      <a:pt x="4" y="33"/>
                    </a:lnTo>
                    <a:lnTo>
                      <a:pt x="21" y="56"/>
                    </a:lnTo>
                    <a:lnTo>
                      <a:pt x="25" y="67"/>
                    </a:lnTo>
                    <a:lnTo>
                      <a:pt x="17" y="82"/>
                    </a:lnTo>
                    <a:lnTo>
                      <a:pt x="33" y="60"/>
                    </a:lnTo>
                    <a:lnTo>
                      <a:pt x="42" y="41"/>
                    </a:lnTo>
                    <a:lnTo>
                      <a:pt x="38" y="22"/>
                    </a:lnTo>
                    <a:lnTo>
                      <a:pt x="29" y="15"/>
                    </a:lnTo>
                    <a:lnTo>
                      <a:pt x="17"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1" name="Freeform 143"/>
              <p:cNvSpPr>
                <a:spLocks/>
              </p:cNvSpPr>
              <p:nvPr/>
            </p:nvSpPr>
            <p:spPr bwMode="auto">
              <a:xfrm>
                <a:off x="2019" y="3913"/>
                <a:ext cx="37" cy="90"/>
              </a:xfrm>
              <a:custGeom>
                <a:avLst/>
                <a:gdLst>
                  <a:gd name="T0" fmla="*/ 8 w 37"/>
                  <a:gd name="T1" fmla="*/ 0 h 90"/>
                  <a:gd name="T2" fmla="*/ 4 w 37"/>
                  <a:gd name="T3" fmla="*/ 15 h 90"/>
                  <a:gd name="T4" fmla="*/ 0 w 37"/>
                  <a:gd name="T5" fmla="*/ 37 h 90"/>
                  <a:gd name="T6" fmla="*/ 0 w 37"/>
                  <a:gd name="T7" fmla="*/ 49 h 90"/>
                  <a:gd name="T8" fmla="*/ 8 w 37"/>
                  <a:gd name="T9" fmla="*/ 64 h 90"/>
                  <a:gd name="T10" fmla="*/ 16 w 37"/>
                  <a:gd name="T11" fmla="*/ 75 h 90"/>
                  <a:gd name="T12" fmla="*/ 37 w 37"/>
                  <a:gd name="T13" fmla="*/ 90 h 90"/>
                  <a:gd name="T14" fmla="*/ 37 w 37"/>
                  <a:gd name="T15" fmla="*/ 56 h 90"/>
                  <a:gd name="T16" fmla="*/ 33 w 37"/>
                  <a:gd name="T17" fmla="*/ 26 h 90"/>
                  <a:gd name="T18" fmla="*/ 25 w 37"/>
                  <a:gd name="T19" fmla="*/ 11 h 90"/>
                  <a:gd name="T20" fmla="*/ 8 w 37"/>
                  <a:gd name="T21" fmla="*/ 0 h 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90">
                    <a:moveTo>
                      <a:pt x="8" y="0"/>
                    </a:moveTo>
                    <a:lnTo>
                      <a:pt x="4" y="15"/>
                    </a:lnTo>
                    <a:lnTo>
                      <a:pt x="0" y="37"/>
                    </a:lnTo>
                    <a:lnTo>
                      <a:pt x="0" y="49"/>
                    </a:lnTo>
                    <a:lnTo>
                      <a:pt x="8" y="64"/>
                    </a:lnTo>
                    <a:lnTo>
                      <a:pt x="16" y="75"/>
                    </a:lnTo>
                    <a:lnTo>
                      <a:pt x="37" y="90"/>
                    </a:lnTo>
                    <a:lnTo>
                      <a:pt x="37" y="56"/>
                    </a:lnTo>
                    <a:lnTo>
                      <a:pt x="33" y="26"/>
                    </a:lnTo>
                    <a:lnTo>
                      <a:pt x="25" y="11"/>
                    </a:lnTo>
                    <a:lnTo>
                      <a:pt x="8"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2" name="Freeform 144"/>
              <p:cNvSpPr>
                <a:spLocks/>
              </p:cNvSpPr>
              <p:nvPr/>
            </p:nvSpPr>
            <p:spPr bwMode="auto">
              <a:xfrm>
                <a:off x="2890" y="3812"/>
                <a:ext cx="42" cy="82"/>
              </a:xfrm>
              <a:custGeom>
                <a:avLst/>
                <a:gdLst>
                  <a:gd name="T0" fmla="*/ 16 w 42"/>
                  <a:gd name="T1" fmla="*/ 0 h 82"/>
                  <a:gd name="T2" fmla="*/ 0 w 42"/>
                  <a:gd name="T3" fmla="*/ 15 h 82"/>
                  <a:gd name="T4" fmla="*/ 0 w 42"/>
                  <a:gd name="T5" fmla="*/ 23 h 82"/>
                  <a:gd name="T6" fmla="*/ 4 w 42"/>
                  <a:gd name="T7" fmla="*/ 34 h 82"/>
                  <a:gd name="T8" fmla="*/ 21 w 42"/>
                  <a:gd name="T9" fmla="*/ 56 h 82"/>
                  <a:gd name="T10" fmla="*/ 25 w 42"/>
                  <a:gd name="T11" fmla="*/ 67 h 82"/>
                  <a:gd name="T12" fmla="*/ 21 w 42"/>
                  <a:gd name="T13" fmla="*/ 82 h 82"/>
                  <a:gd name="T14" fmla="*/ 33 w 42"/>
                  <a:gd name="T15" fmla="*/ 60 h 82"/>
                  <a:gd name="T16" fmla="*/ 42 w 42"/>
                  <a:gd name="T17" fmla="*/ 41 h 82"/>
                  <a:gd name="T18" fmla="*/ 37 w 42"/>
                  <a:gd name="T19" fmla="*/ 23 h 82"/>
                  <a:gd name="T20" fmla="*/ 29 w 42"/>
                  <a:gd name="T21" fmla="*/ 11 h 82"/>
                  <a:gd name="T22" fmla="*/ 16 w 42"/>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82">
                    <a:moveTo>
                      <a:pt x="16" y="0"/>
                    </a:moveTo>
                    <a:lnTo>
                      <a:pt x="0" y="15"/>
                    </a:lnTo>
                    <a:lnTo>
                      <a:pt x="0" y="23"/>
                    </a:lnTo>
                    <a:lnTo>
                      <a:pt x="4" y="34"/>
                    </a:lnTo>
                    <a:lnTo>
                      <a:pt x="21" y="56"/>
                    </a:lnTo>
                    <a:lnTo>
                      <a:pt x="25" y="67"/>
                    </a:lnTo>
                    <a:lnTo>
                      <a:pt x="21" y="82"/>
                    </a:lnTo>
                    <a:lnTo>
                      <a:pt x="33" y="60"/>
                    </a:lnTo>
                    <a:lnTo>
                      <a:pt x="42" y="41"/>
                    </a:lnTo>
                    <a:lnTo>
                      <a:pt x="37" y="23"/>
                    </a:lnTo>
                    <a:lnTo>
                      <a:pt x="29" y="11"/>
                    </a:lnTo>
                    <a:lnTo>
                      <a:pt x="16"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3" name="Freeform 145"/>
              <p:cNvSpPr>
                <a:spLocks/>
              </p:cNvSpPr>
              <p:nvPr/>
            </p:nvSpPr>
            <p:spPr bwMode="auto">
              <a:xfrm>
                <a:off x="1043" y="3831"/>
                <a:ext cx="42" cy="90"/>
              </a:xfrm>
              <a:custGeom>
                <a:avLst/>
                <a:gdLst>
                  <a:gd name="T0" fmla="*/ 8 w 42"/>
                  <a:gd name="T1" fmla="*/ 0 h 90"/>
                  <a:gd name="T2" fmla="*/ 4 w 42"/>
                  <a:gd name="T3" fmla="*/ 19 h 90"/>
                  <a:gd name="T4" fmla="*/ 0 w 42"/>
                  <a:gd name="T5" fmla="*/ 37 h 90"/>
                  <a:gd name="T6" fmla="*/ 4 w 42"/>
                  <a:gd name="T7" fmla="*/ 52 h 90"/>
                  <a:gd name="T8" fmla="*/ 8 w 42"/>
                  <a:gd name="T9" fmla="*/ 63 h 90"/>
                  <a:gd name="T10" fmla="*/ 21 w 42"/>
                  <a:gd name="T11" fmla="*/ 78 h 90"/>
                  <a:gd name="T12" fmla="*/ 37 w 42"/>
                  <a:gd name="T13" fmla="*/ 90 h 90"/>
                  <a:gd name="T14" fmla="*/ 42 w 42"/>
                  <a:gd name="T15" fmla="*/ 56 h 90"/>
                  <a:gd name="T16" fmla="*/ 33 w 42"/>
                  <a:gd name="T17" fmla="*/ 30 h 90"/>
                  <a:gd name="T18" fmla="*/ 25 w 42"/>
                  <a:gd name="T19" fmla="*/ 15 h 90"/>
                  <a:gd name="T20" fmla="*/ 8 w 42"/>
                  <a:gd name="T21" fmla="*/ 0 h 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90">
                    <a:moveTo>
                      <a:pt x="8" y="0"/>
                    </a:moveTo>
                    <a:lnTo>
                      <a:pt x="4" y="19"/>
                    </a:lnTo>
                    <a:lnTo>
                      <a:pt x="0" y="37"/>
                    </a:lnTo>
                    <a:lnTo>
                      <a:pt x="4" y="52"/>
                    </a:lnTo>
                    <a:lnTo>
                      <a:pt x="8" y="63"/>
                    </a:lnTo>
                    <a:lnTo>
                      <a:pt x="21" y="78"/>
                    </a:lnTo>
                    <a:lnTo>
                      <a:pt x="37" y="90"/>
                    </a:lnTo>
                    <a:lnTo>
                      <a:pt x="42" y="56"/>
                    </a:lnTo>
                    <a:lnTo>
                      <a:pt x="33" y="30"/>
                    </a:lnTo>
                    <a:lnTo>
                      <a:pt x="25" y="15"/>
                    </a:lnTo>
                    <a:lnTo>
                      <a:pt x="8"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4" name="Freeform 146"/>
              <p:cNvSpPr>
                <a:spLocks/>
              </p:cNvSpPr>
              <p:nvPr/>
            </p:nvSpPr>
            <p:spPr bwMode="auto">
              <a:xfrm>
                <a:off x="268" y="2905"/>
                <a:ext cx="42" cy="90"/>
              </a:xfrm>
              <a:custGeom>
                <a:avLst/>
                <a:gdLst>
                  <a:gd name="T0" fmla="*/ 8 w 42"/>
                  <a:gd name="T1" fmla="*/ 0 h 90"/>
                  <a:gd name="T2" fmla="*/ 4 w 42"/>
                  <a:gd name="T3" fmla="*/ 15 h 90"/>
                  <a:gd name="T4" fmla="*/ 0 w 42"/>
                  <a:gd name="T5" fmla="*/ 37 h 90"/>
                  <a:gd name="T6" fmla="*/ 4 w 42"/>
                  <a:gd name="T7" fmla="*/ 49 h 90"/>
                  <a:gd name="T8" fmla="*/ 8 w 42"/>
                  <a:gd name="T9" fmla="*/ 64 h 90"/>
                  <a:gd name="T10" fmla="*/ 21 w 42"/>
                  <a:gd name="T11" fmla="*/ 75 h 90"/>
                  <a:gd name="T12" fmla="*/ 38 w 42"/>
                  <a:gd name="T13" fmla="*/ 90 h 90"/>
                  <a:gd name="T14" fmla="*/ 42 w 42"/>
                  <a:gd name="T15" fmla="*/ 56 h 90"/>
                  <a:gd name="T16" fmla="*/ 34 w 42"/>
                  <a:gd name="T17" fmla="*/ 26 h 90"/>
                  <a:gd name="T18" fmla="*/ 25 w 42"/>
                  <a:gd name="T19" fmla="*/ 11 h 90"/>
                  <a:gd name="T20" fmla="*/ 8 w 42"/>
                  <a:gd name="T21" fmla="*/ 0 h 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90">
                    <a:moveTo>
                      <a:pt x="8" y="0"/>
                    </a:moveTo>
                    <a:lnTo>
                      <a:pt x="4" y="15"/>
                    </a:lnTo>
                    <a:lnTo>
                      <a:pt x="0" y="37"/>
                    </a:lnTo>
                    <a:lnTo>
                      <a:pt x="4" y="49"/>
                    </a:lnTo>
                    <a:lnTo>
                      <a:pt x="8" y="64"/>
                    </a:lnTo>
                    <a:lnTo>
                      <a:pt x="21" y="75"/>
                    </a:lnTo>
                    <a:lnTo>
                      <a:pt x="38" y="90"/>
                    </a:lnTo>
                    <a:lnTo>
                      <a:pt x="42" y="56"/>
                    </a:lnTo>
                    <a:lnTo>
                      <a:pt x="34" y="26"/>
                    </a:lnTo>
                    <a:lnTo>
                      <a:pt x="25" y="11"/>
                    </a:lnTo>
                    <a:lnTo>
                      <a:pt x="8"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5" name="Freeform 147"/>
              <p:cNvSpPr>
                <a:spLocks/>
              </p:cNvSpPr>
              <p:nvPr/>
            </p:nvSpPr>
            <p:spPr bwMode="auto">
              <a:xfrm>
                <a:off x="2559" y="3865"/>
                <a:ext cx="100" cy="33"/>
              </a:xfrm>
              <a:custGeom>
                <a:avLst/>
                <a:gdLst>
                  <a:gd name="T0" fmla="*/ 100 w 100"/>
                  <a:gd name="T1" fmla="*/ 7 h 33"/>
                  <a:gd name="T2" fmla="*/ 84 w 100"/>
                  <a:gd name="T3" fmla="*/ 7 h 33"/>
                  <a:gd name="T4" fmla="*/ 58 w 100"/>
                  <a:gd name="T5" fmla="*/ 0 h 33"/>
                  <a:gd name="T6" fmla="*/ 29 w 100"/>
                  <a:gd name="T7" fmla="*/ 3 h 33"/>
                  <a:gd name="T8" fmla="*/ 12 w 100"/>
                  <a:gd name="T9" fmla="*/ 14 h 33"/>
                  <a:gd name="T10" fmla="*/ 0 w 100"/>
                  <a:gd name="T11" fmla="*/ 29 h 33"/>
                  <a:gd name="T12" fmla="*/ 38 w 100"/>
                  <a:gd name="T13" fmla="*/ 33 h 33"/>
                  <a:gd name="T14" fmla="*/ 50 w 100"/>
                  <a:gd name="T15" fmla="*/ 33 h 33"/>
                  <a:gd name="T16" fmla="*/ 67 w 100"/>
                  <a:gd name="T17" fmla="*/ 29 h 33"/>
                  <a:gd name="T18" fmla="*/ 88 w 100"/>
                  <a:gd name="T19" fmla="*/ 22 h 33"/>
                  <a:gd name="T20" fmla="*/ 100 w 100"/>
                  <a:gd name="T21" fmla="*/ 7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33">
                    <a:moveTo>
                      <a:pt x="100" y="7"/>
                    </a:moveTo>
                    <a:lnTo>
                      <a:pt x="84" y="7"/>
                    </a:lnTo>
                    <a:lnTo>
                      <a:pt x="58" y="0"/>
                    </a:lnTo>
                    <a:lnTo>
                      <a:pt x="29" y="3"/>
                    </a:lnTo>
                    <a:lnTo>
                      <a:pt x="12" y="14"/>
                    </a:lnTo>
                    <a:lnTo>
                      <a:pt x="0" y="29"/>
                    </a:lnTo>
                    <a:lnTo>
                      <a:pt x="38" y="33"/>
                    </a:lnTo>
                    <a:lnTo>
                      <a:pt x="50" y="33"/>
                    </a:lnTo>
                    <a:lnTo>
                      <a:pt x="67" y="29"/>
                    </a:lnTo>
                    <a:lnTo>
                      <a:pt x="88" y="22"/>
                    </a:lnTo>
                    <a:lnTo>
                      <a:pt x="100" y="7"/>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6" name="Freeform 148"/>
              <p:cNvSpPr>
                <a:spLocks/>
              </p:cNvSpPr>
              <p:nvPr/>
            </p:nvSpPr>
            <p:spPr bwMode="auto">
              <a:xfrm>
                <a:off x="314" y="2950"/>
                <a:ext cx="46" cy="97"/>
              </a:xfrm>
              <a:custGeom>
                <a:avLst/>
                <a:gdLst>
                  <a:gd name="T0" fmla="*/ 21 w 46"/>
                  <a:gd name="T1" fmla="*/ 97 h 97"/>
                  <a:gd name="T2" fmla="*/ 42 w 46"/>
                  <a:gd name="T3" fmla="*/ 82 h 97"/>
                  <a:gd name="T4" fmla="*/ 46 w 46"/>
                  <a:gd name="T5" fmla="*/ 71 h 97"/>
                  <a:gd name="T6" fmla="*/ 46 w 46"/>
                  <a:gd name="T7" fmla="*/ 56 h 97"/>
                  <a:gd name="T8" fmla="*/ 34 w 46"/>
                  <a:gd name="T9" fmla="*/ 22 h 97"/>
                  <a:gd name="T10" fmla="*/ 29 w 46"/>
                  <a:gd name="T11" fmla="*/ 11 h 97"/>
                  <a:gd name="T12" fmla="*/ 34 w 46"/>
                  <a:gd name="T13" fmla="*/ 0 h 97"/>
                  <a:gd name="T14" fmla="*/ 13 w 46"/>
                  <a:gd name="T15" fmla="*/ 26 h 97"/>
                  <a:gd name="T16" fmla="*/ 0 w 46"/>
                  <a:gd name="T17" fmla="*/ 52 h 97"/>
                  <a:gd name="T18" fmla="*/ 4 w 46"/>
                  <a:gd name="T19" fmla="*/ 75 h 97"/>
                  <a:gd name="T20" fmla="*/ 8 w 46"/>
                  <a:gd name="T21" fmla="*/ 86 h 97"/>
                  <a:gd name="T22" fmla="*/ 21 w 46"/>
                  <a:gd name="T23" fmla="*/ 97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97">
                    <a:moveTo>
                      <a:pt x="21" y="97"/>
                    </a:moveTo>
                    <a:lnTo>
                      <a:pt x="42" y="82"/>
                    </a:lnTo>
                    <a:lnTo>
                      <a:pt x="46" y="71"/>
                    </a:lnTo>
                    <a:lnTo>
                      <a:pt x="46" y="56"/>
                    </a:lnTo>
                    <a:lnTo>
                      <a:pt x="34" y="22"/>
                    </a:lnTo>
                    <a:lnTo>
                      <a:pt x="29" y="11"/>
                    </a:lnTo>
                    <a:lnTo>
                      <a:pt x="34" y="0"/>
                    </a:lnTo>
                    <a:lnTo>
                      <a:pt x="13" y="26"/>
                    </a:lnTo>
                    <a:lnTo>
                      <a:pt x="0" y="52"/>
                    </a:lnTo>
                    <a:lnTo>
                      <a:pt x="4" y="75"/>
                    </a:lnTo>
                    <a:lnTo>
                      <a:pt x="8" y="86"/>
                    </a:lnTo>
                    <a:lnTo>
                      <a:pt x="21" y="97"/>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7" name="Freeform 149"/>
              <p:cNvSpPr>
                <a:spLocks/>
              </p:cNvSpPr>
              <p:nvPr/>
            </p:nvSpPr>
            <p:spPr bwMode="auto">
              <a:xfrm>
                <a:off x="2266" y="3988"/>
                <a:ext cx="54" cy="45"/>
              </a:xfrm>
              <a:custGeom>
                <a:avLst/>
                <a:gdLst>
                  <a:gd name="T0" fmla="*/ 54 w 54"/>
                  <a:gd name="T1" fmla="*/ 45 h 45"/>
                  <a:gd name="T2" fmla="*/ 37 w 54"/>
                  <a:gd name="T3" fmla="*/ 18 h 45"/>
                  <a:gd name="T4" fmla="*/ 21 w 54"/>
                  <a:gd name="T5" fmla="*/ 7 h 45"/>
                  <a:gd name="T6" fmla="*/ 0 w 54"/>
                  <a:gd name="T7" fmla="*/ 0 h 45"/>
                  <a:gd name="T8" fmla="*/ 16 w 54"/>
                  <a:gd name="T9" fmla="*/ 30 h 45"/>
                  <a:gd name="T10" fmla="*/ 29 w 54"/>
                  <a:gd name="T11" fmla="*/ 41 h 45"/>
                  <a:gd name="T12" fmla="*/ 54 w 54"/>
                  <a:gd name="T13" fmla="*/ 45 h 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45">
                    <a:moveTo>
                      <a:pt x="54" y="45"/>
                    </a:moveTo>
                    <a:lnTo>
                      <a:pt x="37" y="18"/>
                    </a:lnTo>
                    <a:lnTo>
                      <a:pt x="21" y="7"/>
                    </a:lnTo>
                    <a:lnTo>
                      <a:pt x="0" y="0"/>
                    </a:lnTo>
                    <a:lnTo>
                      <a:pt x="16" y="30"/>
                    </a:lnTo>
                    <a:lnTo>
                      <a:pt x="29" y="41"/>
                    </a:lnTo>
                    <a:lnTo>
                      <a:pt x="54" y="45"/>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8" name="Freeform 150"/>
              <p:cNvSpPr>
                <a:spLocks/>
              </p:cNvSpPr>
              <p:nvPr/>
            </p:nvSpPr>
            <p:spPr bwMode="auto">
              <a:xfrm>
                <a:off x="762" y="3950"/>
                <a:ext cx="67" cy="75"/>
              </a:xfrm>
              <a:custGeom>
                <a:avLst/>
                <a:gdLst>
                  <a:gd name="T0" fmla="*/ 63 w 67"/>
                  <a:gd name="T1" fmla="*/ 75 h 75"/>
                  <a:gd name="T2" fmla="*/ 67 w 67"/>
                  <a:gd name="T3" fmla="*/ 53 h 75"/>
                  <a:gd name="T4" fmla="*/ 63 w 67"/>
                  <a:gd name="T5" fmla="*/ 41 h 75"/>
                  <a:gd name="T6" fmla="*/ 50 w 67"/>
                  <a:gd name="T7" fmla="*/ 30 h 75"/>
                  <a:gd name="T8" fmla="*/ 17 w 67"/>
                  <a:gd name="T9" fmla="*/ 15 h 75"/>
                  <a:gd name="T10" fmla="*/ 4 w 67"/>
                  <a:gd name="T11" fmla="*/ 8 h 75"/>
                  <a:gd name="T12" fmla="*/ 0 w 67"/>
                  <a:gd name="T13" fmla="*/ 0 h 75"/>
                  <a:gd name="T14" fmla="*/ 4 w 67"/>
                  <a:gd name="T15" fmla="*/ 30 h 75"/>
                  <a:gd name="T16" fmla="*/ 17 w 67"/>
                  <a:gd name="T17" fmla="*/ 53 h 75"/>
                  <a:gd name="T18" fmla="*/ 34 w 67"/>
                  <a:gd name="T19" fmla="*/ 71 h 75"/>
                  <a:gd name="T20" fmla="*/ 63 w 67"/>
                  <a:gd name="T21" fmla="*/ 75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75">
                    <a:moveTo>
                      <a:pt x="63" y="75"/>
                    </a:moveTo>
                    <a:lnTo>
                      <a:pt x="67" y="53"/>
                    </a:lnTo>
                    <a:lnTo>
                      <a:pt x="63" y="41"/>
                    </a:lnTo>
                    <a:lnTo>
                      <a:pt x="50" y="30"/>
                    </a:lnTo>
                    <a:lnTo>
                      <a:pt x="17" y="15"/>
                    </a:lnTo>
                    <a:lnTo>
                      <a:pt x="4" y="8"/>
                    </a:lnTo>
                    <a:lnTo>
                      <a:pt x="0" y="0"/>
                    </a:lnTo>
                    <a:lnTo>
                      <a:pt x="4" y="30"/>
                    </a:lnTo>
                    <a:lnTo>
                      <a:pt x="17" y="53"/>
                    </a:lnTo>
                    <a:lnTo>
                      <a:pt x="34" y="71"/>
                    </a:lnTo>
                    <a:lnTo>
                      <a:pt x="63" y="75"/>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9" name="Freeform 151"/>
              <p:cNvSpPr>
                <a:spLocks/>
              </p:cNvSpPr>
              <p:nvPr/>
            </p:nvSpPr>
            <p:spPr bwMode="auto">
              <a:xfrm>
                <a:off x="913" y="4003"/>
                <a:ext cx="59" cy="44"/>
              </a:xfrm>
              <a:custGeom>
                <a:avLst/>
                <a:gdLst>
                  <a:gd name="T0" fmla="*/ 0 w 59"/>
                  <a:gd name="T1" fmla="*/ 0 h 44"/>
                  <a:gd name="T2" fmla="*/ 4 w 59"/>
                  <a:gd name="T3" fmla="*/ 15 h 44"/>
                  <a:gd name="T4" fmla="*/ 17 w 59"/>
                  <a:gd name="T5" fmla="*/ 26 h 44"/>
                  <a:gd name="T6" fmla="*/ 38 w 59"/>
                  <a:gd name="T7" fmla="*/ 37 h 44"/>
                  <a:gd name="T8" fmla="*/ 59 w 59"/>
                  <a:gd name="T9" fmla="*/ 44 h 44"/>
                  <a:gd name="T10" fmla="*/ 50 w 59"/>
                  <a:gd name="T11" fmla="*/ 18 h 44"/>
                  <a:gd name="T12" fmla="*/ 46 w 59"/>
                  <a:gd name="T13" fmla="*/ 11 h 44"/>
                  <a:gd name="T14" fmla="*/ 33 w 59"/>
                  <a:gd name="T15" fmla="*/ 7 h 44"/>
                  <a:gd name="T16" fmla="*/ 13 w 59"/>
                  <a:gd name="T17" fmla="*/ 7 h 44"/>
                  <a:gd name="T18" fmla="*/ 4 w 59"/>
                  <a:gd name="T19" fmla="*/ 7 h 44"/>
                  <a:gd name="T20" fmla="*/ 0 w 59"/>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9" h="44">
                    <a:moveTo>
                      <a:pt x="0" y="0"/>
                    </a:moveTo>
                    <a:lnTo>
                      <a:pt x="4" y="15"/>
                    </a:lnTo>
                    <a:lnTo>
                      <a:pt x="17" y="26"/>
                    </a:lnTo>
                    <a:lnTo>
                      <a:pt x="38" y="37"/>
                    </a:lnTo>
                    <a:lnTo>
                      <a:pt x="59" y="44"/>
                    </a:lnTo>
                    <a:lnTo>
                      <a:pt x="50" y="18"/>
                    </a:lnTo>
                    <a:lnTo>
                      <a:pt x="46" y="11"/>
                    </a:lnTo>
                    <a:lnTo>
                      <a:pt x="33" y="7"/>
                    </a:lnTo>
                    <a:lnTo>
                      <a:pt x="13" y="7"/>
                    </a:lnTo>
                    <a:lnTo>
                      <a:pt x="4" y="7"/>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0" name="Freeform 152"/>
              <p:cNvSpPr>
                <a:spLocks/>
              </p:cNvSpPr>
              <p:nvPr/>
            </p:nvSpPr>
            <p:spPr bwMode="auto">
              <a:xfrm>
                <a:off x="863" y="4003"/>
                <a:ext cx="42" cy="93"/>
              </a:xfrm>
              <a:custGeom>
                <a:avLst/>
                <a:gdLst>
                  <a:gd name="T0" fmla="*/ 29 w 42"/>
                  <a:gd name="T1" fmla="*/ 0 h 93"/>
                  <a:gd name="T2" fmla="*/ 8 w 42"/>
                  <a:gd name="T3" fmla="*/ 11 h 93"/>
                  <a:gd name="T4" fmla="*/ 0 w 42"/>
                  <a:gd name="T5" fmla="*/ 22 h 93"/>
                  <a:gd name="T6" fmla="*/ 0 w 42"/>
                  <a:gd name="T7" fmla="*/ 37 h 93"/>
                  <a:gd name="T8" fmla="*/ 8 w 42"/>
                  <a:gd name="T9" fmla="*/ 71 h 93"/>
                  <a:gd name="T10" fmla="*/ 8 w 42"/>
                  <a:gd name="T11" fmla="*/ 82 h 93"/>
                  <a:gd name="T12" fmla="*/ 4 w 42"/>
                  <a:gd name="T13" fmla="*/ 93 h 93"/>
                  <a:gd name="T14" fmla="*/ 25 w 42"/>
                  <a:gd name="T15" fmla="*/ 71 h 93"/>
                  <a:gd name="T16" fmla="*/ 42 w 42"/>
                  <a:gd name="T17" fmla="*/ 44 h 93"/>
                  <a:gd name="T18" fmla="*/ 42 w 42"/>
                  <a:gd name="T19" fmla="*/ 22 h 93"/>
                  <a:gd name="T20" fmla="*/ 42 w 42"/>
                  <a:gd name="T21" fmla="*/ 11 h 93"/>
                  <a:gd name="T22" fmla="*/ 29 w 42"/>
                  <a:gd name="T23" fmla="*/ 0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93">
                    <a:moveTo>
                      <a:pt x="29" y="0"/>
                    </a:moveTo>
                    <a:lnTo>
                      <a:pt x="8" y="11"/>
                    </a:lnTo>
                    <a:lnTo>
                      <a:pt x="0" y="22"/>
                    </a:lnTo>
                    <a:lnTo>
                      <a:pt x="0" y="37"/>
                    </a:lnTo>
                    <a:lnTo>
                      <a:pt x="8" y="71"/>
                    </a:lnTo>
                    <a:lnTo>
                      <a:pt x="8" y="82"/>
                    </a:lnTo>
                    <a:lnTo>
                      <a:pt x="4" y="93"/>
                    </a:lnTo>
                    <a:lnTo>
                      <a:pt x="25" y="71"/>
                    </a:lnTo>
                    <a:lnTo>
                      <a:pt x="42" y="44"/>
                    </a:lnTo>
                    <a:lnTo>
                      <a:pt x="42" y="22"/>
                    </a:lnTo>
                    <a:lnTo>
                      <a:pt x="42" y="11"/>
                    </a:lnTo>
                    <a:lnTo>
                      <a:pt x="29"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1" name="Freeform 153"/>
              <p:cNvSpPr>
                <a:spLocks/>
              </p:cNvSpPr>
              <p:nvPr/>
            </p:nvSpPr>
            <p:spPr bwMode="auto">
              <a:xfrm>
                <a:off x="264" y="3088"/>
                <a:ext cx="50" cy="93"/>
              </a:xfrm>
              <a:custGeom>
                <a:avLst/>
                <a:gdLst>
                  <a:gd name="T0" fmla="*/ 17 w 50"/>
                  <a:gd name="T1" fmla="*/ 0 h 93"/>
                  <a:gd name="T2" fmla="*/ 0 w 50"/>
                  <a:gd name="T3" fmla="*/ 19 h 93"/>
                  <a:gd name="T4" fmla="*/ 0 w 50"/>
                  <a:gd name="T5" fmla="*/ 34 h 93"/>
                  <a:gd name="T6" fmla="*/ 8 w 50"/>
                  <a:gd name="T7" fmla="*/ 45 h 93"/>
                  <a:gd name="T8" fmla="*/ 33 w 50"/>
                  <a:gd name="T9" fmla="*/ 71 h 93"/>
                  <a:gd name="T10" fmla="*/ 42 w 50"/>
                  <a:gd name="T11" fmla="*/ 82 h 93"/>
                  <a:gd name="T12" fmla="*/ 42 w 50"/>
                  <a:gd name="T13" fmla="*/ 93 h 93"/>
                  <a:gd name="T14" fmla="*/ 46 w 50"/>
                  <a:gd name="T15" fmla="*/ 64 h 93"/>
                  <a:gd name="T16" fmla="*/ 50 w 50"/>
                  <a:gd name="T17" fmla="*/ 37 h 93"/>
                  <a:gd name="T18" fmla="*/ 38 w 50"/>
                  <a:gd name="T19" fmla="*/ 15 h 93"/>
                  <a:gd name="T20" fmla="*/ 17 w 50"/>
                  <a:gd name="T21" fmla="*/ 0 h 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93">
                    <a:moveTo>
                      <a:pt x="17" y="0"/>
                    </a:moveTo>
                    <a:lnTo>
                      <a:pt x="0" y="19"/>
                    </a:lnTo>
                    <a:lnTo>
                      <a:pt x="0" y="34"/>
                    </a:lnTo>
                    <a:lnTo>
                      <a:pt x="8" y="45"/>
                    </a:lnTo>
                    <a:lnTo>
                      <a:pt x="33" y="71"/>
                    </a:lnTo>
                    <a:lnTo>
                      <a:pt x="42" y="82"/>
                    </a:lnTo>
                    <a:lnTo>
                      <a:pt x="42" y="93"/>
                    </a:lnTo>
                    <a:lnTo>
                      <a:pt x="46" y="64"/>
                    </a:lnTo>
                    <a:lnTo>
                      <a:pt x="50" y="37"/>
                    </a:lnTo>
                    <a:lnTo>
                      <a:pt x="38" y="15"/>
                    </a:lnTo>
                    <a:lnTo>
                      <a:pt x="17"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2" name="Freeform 154"/>
              <p:cNvSpPr>
                <a:spLocks/>
              </p:cNvSpPr>
              <p:nvPr/>
            </p:nvSpPr>
            <p:spPr bwMode="auto">
              <a:xfrm>
                <a:off x="917" y="3872"/>
                <a:ext cx="105" cy="97"/>
              </a:xfrm>
              <a:custGeom>
                <a:avLst/>
                <a:gdLst>
                  <a:gd name="T0" fmla="*/ 101 w 105"/>
                  <a:gd name="T1" fmla="*/ 97 h 97"/>
                  <a:gd name="T2" fmla="*/ 88 w 105"/>
                  <a:gd name="T3" fmla="*/ 93 h 97"/>
                  <a:gd name="T4" fmla="*/ 63 w 105"/>
                  <a:gd name="T5" fmla="*/ 78 h 97"/>
                  <a:gd name="T6" fmla="*/ 50 w 105"/>
                  <a:gd name="T7" fmla="*/ 67 h 97"/>
                  <a:gd name="T8" fmla="*/ 38 w 105"/>
                  <a:gd name="T9" fmla="*/ 49 h 97"/>
                  <a:gd name="T10" fmla="*/ 21 w 105"/>
                  <a:gd name="T11" fmla="*/ 26 h 97"/>
                  <a:gd name="T12" fmla="*/ 0 w 105"/>
                  <a:gd name="T13" fmla="*/ 0 h 97"/>
                  <a:gd name="T14" fmla="*/ 42 w 105"/>
                  <a:gd name="T15" fmla="*/ 26 h 97"/>
                  <a:gd name="T16" fmla="*/ 80 w 105"/>
                  <a:gd name="T17" fmla="*/ 49 h 97"/>
                  <a:gd name="T18" fmla="*/ 101 w 105"/>
                  <a:gd name="T19" fmla="*/ 71 h 97"/>
                  <a:gd name="T20" fmla="*/ 105 w 105"/>
                  <a:gd name="T21" fmla="*/ 82 h 97"/>
                  <a:gd name="T22" fmla="*/ 101 w 105"/>
                  <a:gd name="T23" fmla="*/ 97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97">
                    <a:moveTo>
                      <a:pt x="101" y="97"/>
                    </a:moveTo>
                    <a:lnTo>
                      <a:pt x="88" y="93"/>
                    </a:lnTo>
                    <a:lnTo>
                      <a:pt x="63" y="78"/>
                    </a:lnTo>
                    <a:lnTo>
                      <a:pt x="50" y="67"/>
                    </a:lnTo>
                    <a:lnTo>
                      <a:pt x="38" y="49"/>
                    </a:lnTo>
                    <a:lnTo>
                      <a:pt x="21" y="26"/>
                    </a:lnTo>
                    <a:lnTo>
                      <a:pt x="0" y="0"/>
                    </a:lnTo>
                    <a:lnTo>
                      <a:pt x="42" y="26"/>
                    </a:lnTo>
                    <a:lnTo>
                      <a:pt x="80" y="49"/>
                    </a:lnTo>
                    <a:lnTo>
                      <a:pt x="101" y="71"/>
                    </a:lnTo>
                    <a:lnTo>
                      <a:pt x="105" y="82"/>
                    </a:lnTo>
                    <a:lnTo>
                      <a:pt x="101" y="97"/>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3" name="Freeform 155"/>
              <p:cNvSpPr>
                <a:spLocks/>
              </p:cNvSpPr>
              <p:nvPr/>
            </p:nvSpPr>
            <p:spPr bwMode="auto">
              <a:xfrm>
                <a:off x="444" y="3741"/>
                <a:ext cx="38" cy="90"/>
              </a:xfrm>
              <a:custGeom>
                <a:avLst/>
                <a:gdLst>
                  <a:gd name="T0" fmla="*/ 8 w 38"/>
                  <a:gd name="T1" fmla="*/ 0 h 90"/>
                  <a:gd name="T2" fmla="*/ 4 w 38"/>
                  <a:gd name="T3" fmla="*/ 19 h 90"/>
                  <a:gd name="T4" fmla="*/ 0 w 38"/>
                  <a:gd name="T5" fmla="*/ 41 h 90"/>
                  <a:gd name="T6" fmla="*/ 0 w 38"/>
                  <a:gd name="T7" fmla="*/ 53 h 90"/>
                  <a:gd name="T8" fmla="*/ 8 w 38"/>
                  <a:gd name="T9" fmla="*/ 64 h 90"/>
                  <a:gd name="T10" fmla="*/ 17 w 38"/>
                  <a:gd name="T11" fmla="*/ 79 h 90"/>
                  <a:gd name="T12" fmla="*/ 38 w 38"/>
                  <a:gd name="T13" fmla="*/ 90 h 90"/>
                  <a:gd name="T14" fmla="*/ 38 w 38"/>
                  <a:gd name="T15" fmla="*/ 56 h 90"/>
                  <a:gd name="T16" fmla="*/ 33 w 38"/>
                  <a:gd name="T17" fmla="*/ 30 h 90"/>
                  <a:gd name="T18" fmla="*/ 25 w 38"/>
                  <a:gd name="T19" fmla="*/ 15 h 90"/>
                  <a:gd name="T20" fmla="*/ 8 w 38"/>
                  <a:gd name="T21" fmla="*/ 0 h 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90">
                    <a:moveTo>
                      <a:pt x="8" y="0"/>
                    </a:moveTo>
                    <a:lnTo>
                      <a:pt x="4" y="19"/>
                    </a:lnTo>
                    <a:lnTo>
                      <a:pt x="0" y="41"/>
                    </a:lnTo>
                    <a:lnTo>
                      <a:pt x="0" y="53"/>
                    </a:lnTo>
                    <a:lnTo>
                      <a:pt x="8" y="64"/>
                    </a:lnTo>
                    <a:lnTo>
                      <a:pt x="17" y="79"/>
                    </a:lnTo>
                    <a:lnTo>
                      <a:pt x="38" y="90"/>
                    </a:lnTo>
                    <a:lnTo>
                      <a:pt x="38" y="56"/>
                    </a:lnTo>
                    <a:lnTo>
                      <a:pt x="33" y="30"/>
                    </a:lnTo>
                    <a:lnTo>
                      <a:pt x="25" y="15"/>
                    </a:lnTo>
                    <a:lnTo>
                      <a:pt x="8"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4" name="Freeform 156"/>
              <p:cNvSpPr>
                <a:spLocks/>
              </p:cNvSpPr>
              <p:nvPr/>
            </p:nvSpPr>
            <p:spPr bwMode="auto">
              <a:xfrm>
                <a:off x="310" y="3544"/>
                <a:ext cx="100" cy="44"/>
              </a:xfrm>
              <a:custGeom>
                <a:avLst/>
                <a:gdLst>
                  <a:gd name="T0" fmla="*/ 100 w 100"/>
                  <a:gd name="T1" fmla="*/ 11 h 44"/>
                  <a:gd name="T2" fmla="*/ 75 w 100"/>
                  <a:gd name="T3" fmla="*/ 0 h 44"/>
                  <a:gd name="T4" fmla="*/ 63 w 100"/>
                  <a:gd name="T5" fmla="*/ 0 h 44"/>
                  <a:gd name="T6" fmla="*/ 46 w 100"/>
                  <a:gd name="T7" fmla="*/ 7 h 44"/>
                  <a:gd name="T8" fmla="*/ 21 w 100"/>
                  <a:gd name="T9" fmla="*/ 29 h 44"/>
                  <a:gd name="T10" fmla="*/ 8 w 100"/>
                  <a:gd name="T11" fmla="*/ 37 h 44"/>
                  <a:gd name="T12" fmla="*/ 0 w 100"/>
                  <a:gd name="T13" fmla="*/ 41 h 44"/>
                  <a:gd name="T14" fmla="*/ 33 w 100"/>
                  <a:gd name="T15" fmla="*/ 44 h 44"/>
                  <a:gd name="T16" fmla="*/ 63 w 100"/>
                  <a:gd name="T17" fmla="*/ 41 h 44"/>
                  <a:gd name="T18" fmla="*/ 84 w 100"/>
                  <a:gd name="T19" fmla="*/ 33 h 44"/>
                  <a:gd name="T20" fmla="*/ 100 w 100"/>
                  <a:gd name="T21" fmla="*/ 11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44">
                    <a:moveTo>
                      <a:pt x="100" y="11"/>
                    </a:moveTo>
                    <a:lnTo>
                      <a:pt x="75" y="0"/>
                    </a:lnTo>
                    <a:lnTo>
                      <a:pt x="63" y="0"/>
                    </a:lnTo>
                    <a:lnTo>
                      <a:pt x="46" y="7"/>
                    </a:lnTo>
                    <a:lnTo>
                      <a:pt x="21" y="29"/>
                    </a:lnTo>
                    <a:lnTo>
                      <a:pt x="8" y="37"/>
                    </a:lnTo>
                    <a:lnTo>
                      <a:pt x="0" y="41"/>
                    </a:lnTo>
                    <a:lnTo>
                      <a:pt x="33" y="44"/>
                    </a:lnTo>
                    <a:lnTo>
                      <a:pt x="63" y="41"/>
                    </a:lnTo>
                    <a:lnTo>
                      <a:pt x="84" y="33"/>
                    </a:lnTo>
                    <a:lnTo>
                      <a:pt x="100" y="11"/>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5" name="Freeform 157"/>
              <p:cNvSpPr>
                <a:spLocks/>
              </p:cNvSpPr>
              <p:nvPr/>
            </p:nvSpPr>
            <p:spPr bwMode="auto">
              <a:xfrm>
                <a:off x="1483" y="3902"/>
                <a:ext cx="37" cy="89"/>
              </a:xfrm>
              <a:custGeom>
                <a:avLst/>
                <a:gdLst>
                  <a:gd name="T0" fmla="*/ 8 w 37"/>
                  <a:gd name="T1" fmla="*/ 0 h 89"/>
                  <a:gd name="T2" fmla="*/ 4 w 37"/>
                  <a:gd name="T3" fmla="*/ 19 h 89"/>
                  <a:gd name="T4" fmla="*/ 0 w 37"/>
                  <a:gd name="T5" fmla="*/ 37 h 89"/>
                  <a:gd name="T6" fmla="*/ 0 w 37"/>
                  <a:gd name="T7" fmla="*/ 52 h 89"/>
                  <a:gd name="T8" fmla="*/ 8 w 37"/>
                  <a:gd name="T9" fmla="*/ 63 h 89"/>
                  <a:gd name="T10" fmla="*/ 16 w 37"/>
                  <a:gd name="T11" fmla="*/ 78 h 89"/>
                  <a:gd name="T12" fmla="*/ 37 w 37"/>
                  <a:gd name="T13" fmla="*/ 89 h 89"/>
                  <a:gd name="T14" fmla="*/ 37 w 37"/>
                  <a:gd name="T15" fmla="*/ 56 h 89"/>
                  <a:gd name="T16" fmla="*/ 33 w 37"/>
                  <a:gd name="T17" fmla="*/ 30 h 89"/>
                  <a:gd name="T18" fmla="*/ 20 w 37"/>
                  <a:gd name="T19" fmla="*/ 15 h 89"/>
                  <a:gd name="T20" fmla="*/ 8 w 37"/>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89">
                    <a:moveTo>
                      <a:pt x="8" y="0"/>
                    </a:moveTo>
                    <a:lnTo>
                      <a:pt x="4" y="19"/>
                    </a:lnTo>
                    <a:lnTo>
                      <a:pt x="0" y="37"/>
                    </a:lnTo>
                    <a:lnTo>
                      <a:pt x="0" y="52"/>
                    </a:lnTo>
                    <a:lnTo>
                      <a:pt x="8" y="63"/>
                    </a:lnTo>
                    <a:lnTo>
                      <a:pt x="16" y="78"/>
                    </a:lnTo>
                    <a:lnTo>
                      <a:pt x="37" y="89"/>
                    </a:lnTo>
                    <a:lnTo>
                      <a:pt x="37" y="56"/>
                    </a:lnTo>
                    <a:lnTo>
                      <a:pt x="33" y="30"/>
                    </a:lnTo>
                    <a:lnTo>
                      <a:pt x="20" y="15"/>
                    </a:lnTo>
                    <a:lnTo>
                      <a:pt x="8"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6" name="Freeform 158"/>
              <p:cNvSpPr>
                <a:spLocks/>
              </p:cNvSpPr>
              <p:nvPr/>
            </p:nvSpPr>
            <p:spPr bwMode="auto">
              <a:xfrm>
                <a:off x="1085" y="3820"/>
                <a:ext cx="104" cy="93"/>
              </a:xfrm>
              <a:custGeom>
                <a:avLst/>
                <a:gdLst>
                  <a:gd name="T0" fmla="*/ 100 w 104"/>
                  <a:gd name="T1" fmla="*/ 93 h 93"/>
                  <a:gd name="T2" fmla="*/ 83 w 104"/>
                  <a:gd name="T3" fmla="*/ 89 h 93"/>
                  <a:gd name="T4" fmla="*/ 62 w 104"/>
                  <a:gd name="T5" fmla="*/ 74 h 93"/>
                  <a:gd name="T6" fmla="*/ 50 w 104"/>
                  <a:gd name="T7" fmla="*/ 63 h 93"/>
                  <a:gd name="T8" fmla="*/ 33 w 104"/>
                  <a:gd name="T9" fmla="*/ 45 h 93"/>
                  <a:gd name="T10" fmla="*/ 16 w 104"/>
                  <a:gd name="T11" fmla="*/ 26 h 93"/>
                  <a:gd name="T12" fmla="*/ 0 w 104"/>
                  <a:gd name="T13" fmla="*/ 0 h 93"/>
                  <a:gd name="T14" fmla="*/ 42 w 104"/>
                  <a:gd name="T15" fmla="*/ 22 h 93"/>
                  <a:gd name="T16" fmla="*/ 75 w 104"/>
                  <a:gd name="T17" fmla="*/ 45 h 93"/>
                  <a:gd name="T18" fmla="*/ 100 w 104"/>
                  <a:gd name="T19" fmla="*/ 67 h 93"/>
                  <a:gd name="T20" fmla="*/ 104 w 104"/>
                  <a:gd name="T21" fmla="*/ 78 h 93"/>
                  <a:gd name="T22" fmla="*/ 100 w 104"/>
                  <a:gd name="T23" fmla="*/ 93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4" h="93">
                    <a:moveTo>
                      <a:pt x="100" y="93"/>
                    </a:moveTo>
                    <a:lnTo>
                      <a:pt x="83" y="89"/>
                    </a:lnTo>
                    <a:lnTo>
                      <a:pt x="62" y="74"/>
                    </a:lnTo>
                    <a:lnTo>
                      <a:pt x="50" y="63"/>
                    </a:lnTo>
                    <a:lnTo>
                      <a:pt x="33" y="45"/>
                    </a:lnTo>
                    <a:lnTo>
                      <a:pt x="16" y="26"/>
                    </a:lnTo>
                    <a:lnTo>
                      <a:pt x="0" y="0"/>
                    </a:lnTo>
                    <a:lnTo>
                      <a:pt x="42" y="22"/>
                    </a:lnTo>
                    <a:lnTo>
                      <a:pt x="75" y="45"/>
                    </a:lnTo>
                    <a:lnTo>
                      <a:pt x="100" y="67"/>
                    </a:lnTo>
                    <a:lnTo>
                      <a:pt x="104" y="78"/>
                    </a:lnTo>
                    <a:lnTo>
                      <a:pt x="100" y="93"/>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7" name="Freeform 159"/>
              <p:cNvSpPr>
                <a:spLocks/>
              </p:cNvSpPr>
              <p:nvPr/>
            </p:nvSpPr>
            <p:spPr bwMode="auto">
              <a:xfrm>
                <a:off x="1097" y="3827"/>
                <a:ext cx="84" cy="79"/>
              </a:xfrm>
              <a:custGeom>
                <a:avLst/>
                <a:gdLst>
                  <a:gd name="T0" fmla="*/ 84 w 84"/>
                  <a:gd name="T1" fmla="*/ 79 h 79"/>
                  <a:gd name="T2" fmla="*/ 67 w 84"/>
                  <a:gd name="T3" fmla="*/ 64 h 79"/>
                  <a:gd name="T4" fmla="*/ 42 w 84"/>
                  <a:gd name="T5" fmla="*/ 41 h 79"/>
                  <a:gd name="T6" fmla="*/ 17 w 84"/>
                  <a:gd name="T7" fmla="*/ 19 h 79"/>
                  <a:gd name="T8" fmla="*/ 0 w 84"/>
                  <a:gd name="T9" fmla="*/ 0 h 79"/>
                  <a:gd name="T10" fmla="*/ 84 w 84"/>
                  <a:gd name="T11" fmla="*/ 79 h 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79">
                    <a:moveTo>
                      <a:pt x="84" y="79"/>
                    </a:moveTo>
                    <a:lnTo>
                      <a:pt x="67" y="64"/>
                    </a:lnTo>
                    <a:lnTo>
                      <a:pt x="42" y="41"/>
                    </a:lnTo>
                    <a:lnTo>
                      <a:pt x="17" y="19"/>
                    </a:lnTo>
                    <a:lnTo>
                      <a:pt x="0" y="0"/>
                    </a:lnTo>
                    <a:lnTo>
                      <a:pt x="84" y="79"/>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8" name="Freeform 160"/>
              <p:cNvSpPr>
                <a:spLocks/>
              </p:cNvSpPr>
              <p:nvPr/>
            </p:nvSpPr>
            <p:spPr bwMode="auto">
              <a:xfrm>
                <a:off x="1097" y="3827"/>
                <a:ext cx="84" cy="79"/>
              </a:xfrm>
              <a:custGeom>
                <a:avLst/>
                <a:gdLst>
                  <a:gd name="T0" fmla="*/ 84 w 84"/>
                  <a:gd name="T1" fmla="*/ 79 h 79"/>
                  <a:gd name="T2" fmla="*/ 67 w 84"/>
                  <a:gd name="T3" fmla="*/ 64 h 79"/>
                  <a:gd name="T4" fmla="*/ 42 w 84"/>
                  <a:gd name="T5" fmla="*/ 41 h 79"/>
                  <a:gd name="T6" fmla="*/ 17 w 84"/>
                  <a:gd name="T7" fmla="*/ 19 h 79"/>
                  <a:gd name="T8" fmla="*/ 0 w 84"/>
                  <a:gd name="T9" fmla="*/ 0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79">
                    <a:moveTo>
                      <a:pt x="84" y="79"/>
                    </a:moveTo>
                    <a:lnTo>
                      <a:pt x="67" y="64"/>
                    </a:lnTo>
                    <a:lnTo>
                      <a:pt x="42" y="41"/>
                    </a:lnTo>
                    <a:lnTo>
                      <a:pt x="17" y="19"/>
                    </a:lnTo>
                    <a:lnTo>
                      <a:pt x="0" y="0"/>
                    </a:lnTo>
                  </a:path>
                </a:pathLst>
              </a:custGeom>
              <a:noFill/>
              <a:ln w="0">
                <a:solidFill>
                  <a:srgbClr val="BFDFB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39" name="Freeform 161"/>
              <p:cNvSpPr>
                <a:spLocks/>
              </p:cNvSpPr>
              <p:nvPr/>
            </p:nvSpPr>
            <p:spPr bwMode="auto">
              <a:xfrm>
                <a:off x="963" y="3932"/>
                <a:ext cx="42" cy="78"/>
              </a:xfrm>
              <a:custGeom>
                <a:avLst/>
                <a:gdLst>
                  <a:gd name="T0" fmla="*/ 9 w 42"/>
                  <a:gd name="T1" fmla="*/ 0 h 78"/>
                  <a:gd name="T2" fmla="*/ 0 w 42"/>
                  <a:gd name="T3" fmla="*/ 15 h 78"/>
                  <a:gd name="T4" fmla="*/ 0 w 42"/>
                  <a:gd name="T5" fmla="*/ 26 h 78"/>
                  <a:gd name="T6" fmla="*/ 4 w 42"/>
                  <a:gd name="T7" fmla="*/ 33 h 78"/>
                  <a:gd name="T8" fmla="*/ 30 w 42"/>
                  <a:gd name="T9" fmla="*/ 52 h 78"/>
                  <a:gd name="T10" fmla="*/ 34 w 42"/>
                  <a:gd name="T11" fmla="*/ 63 h 78"/>
                  <a:gd name="T12" fmla="*/ 34 w 42"/>
                  <a:gd name="T13" fmla="*/ 78 h 78"/>
                  <a:gd name="T14" fmla="*/ 42 w 42"/>
                  <a:gd name="T15" fmla="*/ 52 h 78"/>
                  <a:gd name="T16" fmla="*/ 42 w 42"/>
                  <a:gd name="T17" fmla="*/ 33 h 78"/>
                  <a:gd name="T18" fmla="*/ 38 w 42"/>
                  <a:gd name="T19" fmla="*/ 18 h 78"/>
                  <a:gd name="T20" fmla="*/ 25 w 42"/>
                  <a:gd name="T21" fmla="*/ 7 h 78"/>
                  <a:gd name="T22" fmla="*/ 9 w 42"/>
                  <a:gd name="T23" fmla="*/ 0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78">
                    <a:moveTo>
                      <a:pt x="9" y="0"/>
                    </a:moveTo>
                    <a:lnTo>
                      <a:pt x="0" y="15"/>
                    </a:lnTo>
                    <a:lnTo>
                      <a:pt x="0" y="26"/>
                    </a:lnTo>
                    <a:lnTo>
                      <a:pt x="4" y="33"/>
                    </a:lnTo>
                    <a:lnTo>
                      <a:pt x="30" y="52"/>
                    </a:lnTo>
                    <a:lnTo>
                      <a:pt x="34" y="63"/>
                    </a:lnTo>
                    <a:lnTo>
                      <a:pt x="34" y="78"/>
                    </a:lnTo>
                    <a:lnTo>
                      <a:pt x="42" y="52"/>
                    </a:lnTo>
                    <a:lnTo>
                      <a:pt x="42" y="33"/>
                    </a:lnTo>
                    <a:lnTo>
                      <a:pt x="38" y="18"/>
                    </a:lnTo>
                    <a:lnTo>
                      <a:pt x="25" y="7"/>
                    </a:lnTo>
                    <a:lnTo>
                      <a:pt x="9"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0" name="Freeform 162"/>
              <p:cNvSpPr>
                <a:spLocks/>
              </p:cNvSpPr>
              <p:nvPr/>
            </p:nvSpPr>
            <p:spPr bwMode="auto">
              <a:xfrm>
                <a:off x="1445" y="3831"/>
                <a:ext cx="63" cy="63"/>
              </a:xfrm>
              <a:custGeom>
                <a:avLst/>
                <a:gdLst>
                  <a:gd name="T0" fmla="*/ 0 w 63"/>
                  <a:gd name="T1" fmla="*/ 63 h 63"/>
                  <a:gd name="T2" fmla="*/ 21 w 63"/>
                  <a:gd name="T3" fmla="*/ 63 h 63"/>
                  <a:gd name="T4" fmla="*/ 29 w 63"/>
                  <a:gd name="T5" fmla="*/ 56 h 63"/>
                  <a:gd name="T6" fmla="*/ 33 w 63"/>
                  <a:gd name="T7" fmla="*/ 48 h 63"/>
                  <a:gd name="T8" fmla="*/ 38 w 63"/>
                  <a:gd name="T9" fmla="*/ 22 h 63"/>
                  <a:gd name="T10" fmla="*/ 46 w 63"/>
                  <a:gd name="T11" fmla="*/ 11 h 63"/>
                  <a:gd name="T12" fmla="*/ 63 w 63"/>
                  <a:gd name="T13" fmla="*/ 0 h 63"/>
                  <a:gd name="T14" fmla="*/ 33 w 63"/>
                  <a:gd name="T15" fmla="*/ 11 h 63"/>
                  <a:gd name="T16" fmla="*/ 12 w 63"/>
                  <a:gd name="T17" fmla="*/ 19 h 63"/>
                  <a:gd name="T18" fmla="*/ 0 w 63"/>
                  <a:gd name="T19" fmla="*/ 34 h 63"/>
                  <a:gd name="T20" fmla="*/ 0 w 63"/>
                  <a:gd name="T21" fmla="*/ 45 h 63"/>
                  <a:gd name="T22" fmla="*/ 0 w 63"/>
                  <a:gd name="T23" fmla="*/ 63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3" h="63">
                    <a:moveTo>
                      <a:pt x="0" y="63"/>
                    </a:moveTo>
                    <a:lnTo>
                      <a:pt x="21" y="63"/>
                    </a:lnTo>
                    <a:lnTo>
                      <a:pt x="29" y="56"/>
                    </a:lnTo>
                    <a:lnTo>
                      <a:pt x="33" y="48"/>
                    </a:lnTo>
                    <a:lnTo>
                      <a:pt x="38" y="22"/>
                    </a:lnTo>
                    <a:lnTo>
                      <a:pt x="46" y="11"/>
                    </a:lnTo>
                    <a:lnTo>
                      <a:pt x="63" y="0"/>
                    </a:lnTo>
                    <a:lnTo>
                      <a:pt x="33" y="11"/>
                    </a:lnTo>
                    <a:lnTo>
                      <a:pt x="12" y="19"/>
                    </a:lnTo>
                    <a:lnTo>
                      <a:pt x="0" y="34"/>
                    </a:lnTo>
                    <a:lnTo>
                      <a:pt x="0" y="45"/>
                    </a:lnTo>
                    <a:lnTo>
                      <a:pt x="0" y="63"/>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1" name="Freeform 163"/>
              <p:cNvSpPr>
                <a:spLocks/>
              </p:cNvSpPr>
              <p:nvPr/>
            </p:nvSpPr>
            <p:spPr bwMode="auto">
              <a:xfrm>
                <a:off x="997" y="3865"/>
                <a:ext cx="58" cy="63"/>
              </a:xfrm>
              <a:custGeom>
                <a:avLst/>
                <a:gdLst>
                  <a:gd name="T0" fmla="*/ 0 w 58"/>
                  <a:gd name="T1" fmla="*/ 63 h 63"/>
                  <a:gd name="T2" fmla="*/ 21 w 58"/>
                  <a:gd name="T3" fmla="*/ 59 h 63"/>
                  <a:gd name="T4" fmla="*/ 29 w 58"/>
                  <a:gd name="T5" fmla="*/ 56 h 63"/>
                  <a:gd name="T6" fmla="*/ 33 w 58"/>
                  <a:gd name="T7" fmla="*/ 44 h 63"/>
                  <a:gd name="T8" fmla="*/ 37 w 58"/>
                  <a:gd name="T9" fmla="*/ 22 h 63"/>
                  <a:gd name="T10" fmla="*/ 42 w 58"/>
                  <a:gd name="T11" fmla="*/ 11 h 63"/>
                  <a:gd name="T12" fmla="*/ 58 w 58"/>
                  <a:gd name="T13" fmla="*/ 0 h 63"/>
                  <a:gd name="T14" fmla="*/ 33 w 58"/>
                  <a:gd name="T15" fmla="*/ 11 h 63"/>
                  <a:gd name="T16" fmla="*/ 12 w 58"/>
                  <a:gd name="T17" fmla="*/ 18 h 63"/>
                  <a:gd name="T18" fmla="*/ 4 w 58"/>
                  <a:gd name="T19" fmla="*/ 33 h 63"/>
                  <a:gd name="T20" fmla="*/ 0 w 58"/>
                  <a:gd name="T21" fmla="*/ 44 h 63"/>
                  <a:gd name="T22" fmla="*/ 0 w 58"/>
                  <a:gd name="T23" fmla="*/ 63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 h="63">
                    <a:moveTo>
                      <a:pt x="0" y="63"/>
                    </a:moveTo>
                    <a:lnTo>
                      <a:pt x="21" y="59"/>
                    </a:lnTo>
                    <a:lnTo>
                      <a:pt x="29" y="56"/>
                    </a:lnTo>
                    <a:lnTo>
                      <a:pt x="33" y="44"/>
                    </a:lnTo>
                    <a:lnTo>
                      <a:pt x="37" y="22"/>
                    </a:lnTo>
                    <a:lnTo>
                      <a:pt x="42" y="11"/>
                    </a:lnTo>
                    <a:lnTo>
                      <a:pt x="58" y="0"/>
                    </a:lnTo>
                    <a:lnTo>
                      <a:pt x="33" y="11"/>
                    </a:lnTo>
                    <a:lnTo>
                      <a:pt x="12" y="18"/>
                    </a:lnTo>
                    <a:lnTo>
                      <a:pt x="4" y="33"/>
                    </a:lnTo>
                    <a:lnTo>
                      <a:pt x="0" y="44"/>
                    </a:lnTo>
                    <a:lnTo>
                      <a:pt x="0" y="63"/>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2" name="Freeform 164"/>
              <p:cNvSpPr>
                <a:spLocks/>
              </p:cNvSpPr>
              <p:nvPr/>
            </p:nvSpPr>
            <p:spPr bwMode="auto">
              <a:xfrm>
                <a:off x="808" y="4059"/>
                <a:ext cx="92" cy="138"/>
              </a:xfrm>
              <a:custGeom>
                <a:avLst/>
                <a:gdLst>
                  <a:gd name="T0" fmla="*/ 9 w 92"/>
                  <a:gd name="T1" fmla="*/ 0 h 138"/>
                  <a:gd name="T2" fmla="*/ 17 w 92"/>
                  <a:gd name="T3" fmla="*/ 0 h 138"/>
                  <a:gd name="T4" fmla="*/ 30 w 92"/>
                  <a:gd name="T5" fmla="*/ 7 h 138"/>
                  <a:gd name="T6" fmla="*/ 42 w 92"/>
                  <a:gd name="T7" fmla="*/ 22 h 138"/>
                  <a:gd name="T8" fmla="*/ 59 w 92"/>
                  <a:gd name="T9" fmla="*/ 44 h 138"/>
                  <a:gd name="T10" fmla="*/ 84 w 92"/>
                  <a:gd name="T11" fmla="*/ 97 h 138"/>
                  <a:gd name="T12" fmla="*/ 92 w 92"/>
                  <a:gd name="T13" fmla="*/ 119 h 138"/>
                  <a:gd name="T14" fmla="*/ 92 w 92"/>
                  <a:gd name="T15" fmla="*/ 138 h 138"/>
                  <a:gd name="T16" fmla="*/ 55 w 92"/>
                  <a:gd name="T17" fmla="*/ 112 h 138"/>
                  <a:gd name="T18" fmla="*/ 17 w 92"/>
                  <a:gd name="T19" fmla="*/ 74 h 138"/>
                  <a:gd name="T20" fmla="*/ 9 w 92"/>
                  <a:gd name="T21" fmla="*/ 56 h 138"/>
                  <a:gd name="T22" fmla="*/ 0 w 92"/>
                  <a:gd name="T23" fmla="*/ 37 h 138"/>
                  <a:gd name="T24" fmla="*/ 0 w 92"/>
                  <a:gd name="T25" fmla="*/ 18 h 138"/>
                  <a:gd name="T26" fmla="*/ 9 w 92"/>
                  <a:gd name="T27" fmla="*/ 0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2" h="138">
                    <a:moveTo>
                      <a:pt x="9" y="0"/>
                    </a:moveTo>
                    <a:lnTo>
                      <a:pt x="17" y="0"/>
                    </a:lnTo>
                    <a:lnTo>
                      <a:pt x="30" y="7"/>
                    </a:lnTo>
                    <a:lnTo>
                      <a:pt x="42" y="22"/>
                    </a:lnTo>
                    <a:lnTo>
                      <a:pt x="59" y="44"/>
                    </a:lnTo>
                    <a:lnTo>
                      <a:pt x="84" y="97"/>
                    </a:lnTo>
                    <a:lnTo>
                      <a:pt x="92" y="119"/>
                    </a:lnTo>
                    <a:lnTo>
                      <a:pt x="92" y="138"/>
                    </a:lnTo>
                    <a:lnTo>
                      <a:pt x="55" y="112"/>
                    </a:lnTo>
                    <a:lnTo>
                      <a:pt x="17" y="74"/>
                    </a:lnTo>
                    <a:lnTo>
                      <a:pt x="9" y="56"/>
                    </a:lnTo>
                    <a:lnTo>
                      <a:pt x="0" y="37"/>
                    </a:lnTo>
                    <a:lnTo>
                      <a:pt x="0" y="18"/>
                    </a:lnTo>
                    <a:lnTo>
                      <a:pt x="9"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3" name="Freeform 165"/>
              <p:cNvSpPr>
                <a:spLocks/>
              </p:cNvSpPr>
              <p:nvPr/>
            </p:nvSpPr>
            <p:spPr bwMode="auto">
              <a:xfrm>
                <a:off x="565" y="3745"/>
                <a:ext cx="72" cy="71"/>
              </a:xfrm>
              <a:custGeom>
                <a:avLst/>
                <a:gdLst>
                  <a:gd name="T0" fmla="*/ 0 w 72"/>
                  <a:gd name="T1" fmla="*/ 0 h 71"/>
                  <a:gd name="T2" fmla="*/ 25 w 72"/>
                  <a:gd name="T3" fmla="*/ 0 h 71"/>
                  <a:gd name="T4" fmla="*/ 38 w 72"/>
                  <a:gd name="T5" fmla="*/ 8 h 71"/>
                  <a:gd name="T6" fmla="*/ 46 w 72"/>
                  <a:gd name="T7" fmla="*/ 22 h 71"/>
                  <a:gd name="T8" fmla="*/ 59 w 72"/>
                  <a:gd name="T9" fmla="*/ 52 h 71"/>
                  <a:gd name="T10" fmla="*/ 63 w 72"/>
                  <a:gd name="T11" fmla="*/ 64 h 71"/>
                  <a:gd name="T12" fmla="*/ 72 w 72"/>
                  <a:gd name="T13" fmla="*/ 71 h 71"/>
                  <a:gd name="T14" fmla="*/ 42 w 72"/>
                  <a:gd name="T15" fmla="*/ 60 h 71"/>
                  <a:gd name="T16" fmla="*/ 17 w 72"/>
                  <a:gd name="T17" fmla="*/ 45 h 71"/>
                  <a:gd name="T18" fmla="*/ 0 w 72"/>
                  <a:gd name="T19" fmla="*/ 26 h 71"/>
                  <a:gd name="T20" fmla="*/ 0 w 72"/>
                  <a:gd name="T21" fmla="*/ 0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2" h="71">
                    <a:moveTo>
                      <a:pt x="0" y="0"/>
                    </a:moveTo>
                    <a:lnTo>
                      <a:pt x="25" y="0"/>
                    </a:lnTo>
                    <a:lnTo>
                      <a:pt x="38" y="8"/>
                    </a:lnTo>
                    <a:lnTo>
                      <a:pt x="46" y="22"/>
                    </a:lnTo>
                    <a:lnTo>
                      <a:pt x="59" y="52"/>
                    </a:lnTo>
                    <a:lnTo>
                      <a:pt x="63" y="64"/>
                    </a:lnTo>
                    <a:lnTo>
                      <a:pt x="72" y="71"/>
                    </a:lnTo>
                    <a:lnTo>
                      <a:pt x="42" y="60"/>
                    </a:lnTo>
                    <a:lnTo>
                      <a:pt x="17" y="45"/>
                    </a:lnTo>
                    <a:lnTo>
                      <a:pt x="0" y="26"/>
                    </a:lnTo>
                    <a:lnTo>
                      <a:pt x="0" y="0"/>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4" name="Freeform 166"/>
              <p:cNvSpPr>
                <a:spLocks/>
              </p:cNvSpPr>
              <p:nvPr/>
            </p:nvSpPr>
            <p:spPr bwMode="auto">
              <a:xfrm>
                <a:off x="369" y="2890"/>
                <a:ext cx="96" cy="79"/>
              </a:xfrm>
              <a:custGeom>
                <a:avLst/>
                <a:gdLst>
                  <a:gd name="T0" fmla="*/ 92 w 96"/>
                  <a:gd name="T1" fmla="*/ 75 h 79"/>
                  <a:gd name="T2" fmla="*/ 87 w 96"/>
                  <a:gd name="T3" fmla="*/ 79 h 79"/>
                  <a:gd name="T4" fmla="*/ 75 w 96"/>
                  <a:gd name="T5" fmla="*/ 79 h 79"/>
                  <a:gd name="T6" fmla="*/ 67 w 96"/>
                  <a:gd name="T7" fmla="*/ 75 h 79"/>
                  <a:gd name="T8" fmla="*/ 58 w 96"/>
                  <a:gd name="T9" fmla="*/ 67 h 79"/>
                  <a:gd name="T10" fmla="*/ 29 w 96"/>
                  <a:gd name="T11" fmla="*/ 41 h 79"/>
                  <a:gd name="T12" fmla="*/ 0 w 96"/>
                  <a:gd name="T13" fmla="*/ 0 h 79"/>
                  <a:gd name="T14" fmla="*/ 33 w 96"/>
                  <a:gd name="T15" fmla="*/ 15 h 79"/>
                  <a:gd name="T16" fmla="*/ 67 w 96"/>
                  <a:gd name="T17" fmla="*/ 34 h 79"/>
                  <a:gd name="T18" fmla="*/ 92 w 96"/>
                  <a:gd name="T19" fmla="*/ 60 h 79"/>
                  <a:gd name="T20" fmla="*/ 96 w 96"/>
                  <a:gd name="T21" fmla="*/ 67 h 79"/>
                  <a:gd name="T22" fmla="*/ 92 w 96"/>
                  <a:gd name="T23" fmla="*/ 75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6" h="79">
                    <a:moveTo>
                      <a:pt x="92" y="75"/>
                    </a:moveTo>
                    <a:lnTo>
                      <a:pt x="87" y="79"/>
                    </a:lnTo>
                    <a:lnTo>
                      <a:pt x="75" y="79"/>
                    </a:lnTo>
                    <a:lnTo>
                      <a:pt x="67" y="75"/>
                    </a:lnTo>
                    <a:lnTo>
                      <a:pt x="58" y="67"/>
                    </a:lnTo>
                    <a:lnTo>
                      <a:pt x="29" y="41"/>
                    </a:lnTo>
                    <a:lnTo>
                      <a:pt x="0" y="0"/>
                    </a:lnTo>
                    <a:lnTo>
                      <a:pt x="33" y="15"/>
                    </a:lnTo>
                    <a:lnTo>
                      <a:pt x="67" y="34"/>
                    </a:lnTo>
                    <a:lnTo>
                      <a:pt x="92" y="60"/>
                    </a:lnTo>
                    <a:lnTo>
                      <a:pt x="96" y="67"/>
                    </a:lnTo>
                    <a:lnTo>
                      <a:pt x="92" y="75"/>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5" name="Freeform 167"/>
              <p:cNvSpPr>
                <a:spLocks/>
              </p:cNvSpPr>
              <p:nvPr/>
            </p:nvSpPr>
            <p:spPr bwMode="auto">
              <a:xfrm>
                <a:off x="71" y="3372"/>
                <a:ext cx="63" cy="74"/>
              </a:xfrm>
              <a:custGeom>
                <a:avLst/>
                <a:gdLst>
                  <a:gd name="T0" fmla="*/ 0 w 63"/>
                  <a:gd name="T1" fmla="*/ 0 h 74"/>
                  <a:gd name="T2" fmla="*/ 4 w 63"/>
                  <a:gd name="T3" fmla="*/ 15 h 74"/>
                  <a:gd name="T4" fmla="*/ 9 w 63"/>
                  <a:gd name="T5" fmla="*/ 37 h 74"/>
                  <a:gd name="T6" fmla="*/ 25 w 63"/>
                  <a:gd name="T7" fmla="*/ 56 h 74"/>
                  <a:gd name="T8" fmla="*/ 38 w 63"/>
                  <a:gd name="T9" fmla="*/ 67 h 74"/>
                  <a:gd name="T10" fmla="*/ 63 w 63"/>
                  <a:gd name="T11" fmla="*/ 74 h 74"/>
                  <a:gd name="T12" fmla="*/ 50 w 63"/>
                  <a:gd name="T13" fmla="*/ 41 h 74"/>
                  <a:gd name="T14" fmla="*/ 46 w 63"/>
                  <a:gd name="T15" fmla="*/ 30 h 74"/>
                  <a:gd name="T16" fmla="*/ 34 w 63"/>
                  <a:gd name="T17" fmla="*/ 15 h 74"/>
                  <a:gd name="T18" fmla="*/ 21 w 63"/>
                  <a:gd name="T19" fmla="*/ 4 h 74"/>
                  <a:gd name="T20" fmla="*/ 0 w 63"/>
                  <a:gd name="T21" fmla="*/ 0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3" h="74">
                    <a:moveTo>
                      <a:pt x="0" y="0"/>
                    </a:moveTo>
                    <a:lnTo>
                      <a:pt x="4" y="15"/>
                    </a:lnTo>
                    <a:lnTo>
                      <a:pt x="9" y="37"/>
                    </a:lnTo>
                    <a:lnTo>
                      <a:pt x="25" y="56"/>
                    </a:lnTo>
                    <a:lnTo>
                      <a:pt x="38" y="67"/>
                    </a:lnTo>
                    <a:lnTo>
                      <a:pt x="63" y="74"/>
                    </a:lnTo>
                    <a:lnTo>
                      <a:pt x="50" y="41"/>
                    </a:lnTo>
                    <a:lnTo>
                      <a:pt x="46" y="30"/>
                    </a:lnTo>
                    <a:lnTo>
                      <a:pt x="34" y="15"/>
                    </a:lnTo>
                    <a:lnTo>
                      <a:pt x="21" y="4"/>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6" name="Freeform 168"/>
              <p:cNvSpPr>
                <a:spLocks/>
              </p:cNvSpPr>
              <p:nvPr/>
            </p:nvSpPr>
            <p:spPr bwMode="auto">
              <a:xfrm>
                <a:off x="142" y="3316"/>
                <a:ext cx="42" cy="89"/>
              </a:xfrm>
              <a:custGeom>
                <a:avLst/>
                <a:gdLst>
                  <a:gd name="T0" fmla="*/ 9 w 42"/>
                  <a:gd name="T1" fmla="*/ 0 h 89"/>
                  <a:gd name="T2" fmla="*/ 5 w 42"/>
                  <a:gd name="T3" fmla="*/ 15 h 89"/>
                  <a:gd name="T4" fmla="*/ 0 w 42"/>
                  <a:gd name="T5" fmla="*/ 37 h 89"/>
                  <a:gd name="T6" fmla="*/ 5 w 42"/>
                  <a:gd name="T7" fmla="*/ 48 h 89"/>
                  <a:gd name="T8" fmla="*/ 9 w 42"/>
                  <a:gd name="T9" fmla="*/ 60 h 89"/>
                  <a:gd name="T10" fmla="*/ 21 w 42"/>
                  <a:gd name="T11" fmla="*/ 74 h 89"/>
                  <a:gd name="T12" fmla="*/ 38 w 42"/>
                  <a:gd name="T13" fmla="*/ 89 h 89"/>
                  <a:gd name="T14" fmla="*/ 38 w 42"/>
                  <a:gd name="T15" fmla="*/ 71 h 89"/>
                  <a:gd name="T16" fmla="*/ 42 w 42"/>
                  <a:gd name="T17" fmla="*/ 52 h 89"/>
                  <a:gd name="T18" fmla="*/ 34 w 42"/>
                  <a:gd name="T19" fmla="*/ 26 h 89"/>
                  <a:gd name="T20" fmla="*/ 26 w 42"/>
                  <a:gd name="T21" fmla="*/ 11 h 89"/>
                  <a:gd name="T22" fmla="*/ 9 w 42"/>
                  <a:gd name="T23" fmla="*/ 0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89">
                    <a:moveTo>
                      <a:pt x="9" y="0"/>
                    </a:moveTo>
                    <a:lnTo>
                      <a:pt x="5" y="15"/>
                    </a:lnTo>
                    <a:lnTo>
                      <a:pt x="0" y="37"/>
                    </a:lnTo>
                    <a:lnTo>
                      <a:pt x="5" y="48"/>
                    </a:lnTo>
                    <a:lnTo>
                      <a:pt x="9" y="60"/>
                    </a:lnTo>
                    <a:lnTo>
                      <a:pt x="21" y="74"/>
                    </a:lnTo>
                    <a:lnTo>
                      <a:pt x="38" y="89"/>
                    </a:lnTo>
                    <a:lnTo>
                      <a:pt x="38" y="71"/>
                    </a:lnTo>
                    <a:lnTo>
                      <a:pt x="42" y="52"/>
                    </a:lnTo>
                    <a:lnTo>
                      <a:pt x="34" y="26"/>
                    </a:lnTo>
                    <a:lnTo>
                      <a:pt x="26" y="11"/>
                    </a:lnTo>
                    <a:lnTo>
                      <a:pt x="9"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7" name="Freeform 169"/>
              <p:cNvSpPr>
                <a:spLocks/>
              </p:cNvSpPr>
              <p:nvPr/>
            </p:nvSpPr>
            <p:spPr bwMode="auto">
              <a:xfrm>
                <a:off x="3267" y="3913"/>
                <a:ext cx="37" cy="82"/>
              </a:xfrm>
              <a:custGeom>
                <a:avLst/>
                <a:gdLst>
                  <a:gd name="T0" fmla="*/ 16 w 37"/>
                  <a:gd name="T1" fmla="*/ 0 h 82"/>
                  <a:gd name="T2" fmla="*/ 0 w 37"/>
                  <a:gd name="T3" fmla="*/ 15 h 82"/>
                  <a:gd name="T4" fmla="*/ 0 w 37"/>
                  <a:gd name="T5" fmla="*/ 22 h 82"/>
                  <a:gd name="T6" fmla="*/ 4 w 37"/>
                  <a:gd name="T7" fmla="*/ 30 h 82"/>
                  <a:gd name="T8" fmla="*/ 21 w 37"/>
                  <a:gd name="T9" fmla="*/ 52 h 82"/>
                  <a:gd name="T10" fmla="*/ 21 w 37"/>
                  <a:gd name="T11" fmla="*/ 67 h 82"/>
                  <a:gd name="T12" fmla="*/ 16 w 37"/>
                  <a:gd name="T13" fmla="*/ 82 h 82"/>
                  <a:gd name="T14" fmla="*/ 29 w 37"/>
                  <a:gd name="T15" fmla="*/ 60 h 82"/>
                  <a:gd name="T16" fmla="*/ 37 w 37"/>
                  <a:gd name="T17" fmla="*/ 41 h 82"/>
                  <a:gd name="T18" fmla="*/ 37 w 37"/>
                  <a:gd name="T19" fmla="*/ 22 h 82"/>
                  <a:gd name="T20" fmla="*/ 29 w 37"/>
                  <a:gd name="T21" fmla="*/ 11 h 82"/>
                  <a:gd name="T22" fmla="*/ 16 w 37"/>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82">
                    <a:moveTo>
                      <a:pt x="16" y="0"/>
                    </a:moveTo>
                    <a:lnTo>
                      <a:pt x="0" y="15"/>
                    </a:lnTo>
                    <a:lnTo>
                      <a:pt x="0" y="22"/>
                    </a:lnTo>
                    <a:lnTo>
                      <a:pt x="4" y="30"/>
                    </a:lnTo>
                    <a:lnTo>
                      <a:pt x="21" y="52"/>
                    </a:lnTo>
                    <a:lnTo>
                      <a:pt x="21" y="67"/>
                    </a:lnTo>
                    <a:lnTo>
                      <a:pt x="16" y="82"/>
                    </a:lnTo>
                    <a:lnTo>
                      <a:pt x="29" y="60"/>
                    </a:lnTo>
                    <a:lnTo>
                      <a:pt x="37" y="41"/>
                    </a:lnTo>
                    <a:lnTo>
                      <a:pt x="37" y="22"/>
                    </a:lnTo>
                    <a:lnTo>
                      <a:pt x="29" y="11"/>
                    </a:lnTo>
                    <a:lnTo>
                      <a:pt x="16"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8" name="Freeform 170"/>
              <p:cNvSpPr>
                <a:spLocks/>
              </p:cNvSpPr>
              <p:nvPr/>
            </p:nvSpPr>
            <p:spPr bwMode="auto">
              <a:xfrm>
                <a:off x="410" y="3334"/>
                <a:ext cx="88" cy="42"/>
              </a:xfrm>
              <a:custGeom>
                <a:avLst/>
                <a:gdLst>
                  <a:gd name="T0" fmla="*/ 0 w 88"/>
                  <a:gd name="T1" fmla="*/ 34 h 42"/>
                  <a:gd name="T2" fmla="*/ 21 w 88"/>
                  <a:gd name="T3" fmla="*/ 42 h 42"/>
                  <a:gd name="T4" fmla="*/ 30 w 88"/>
                  <a:gd name="T5" fmla="*/ 42 h 42"/>
                  <a:gd name="T6" fmla="*/ 38 w 88"/>
                  <a:gd name="T7" fmla="*/ 34 h 42"/>
                  <a:gd name="T8" fmla="*/ 55 w 88"/>
                  <a:gd name="T9" fmla="*/ 12 h 42"/>
                  <a:gd name="T10" fmla="*/ 67 w 88"/>
                  <a:gd name="T11" fmla="*/ 4 h 42"/>
                  <a:gd name="T12" fmla="*/ 88 w 88"/>
                  <a:gd name="T13" fmla="*/ 4 h 42"/>
                  <a:gd name="T14" fmla="*/ 59 w 88"/>
                  <a:gd name="T15" fmla="*/ 0 h 42"/>
                  <a:gd name="T16" fmla="*/ 38 w 88"/>
                  <a:gd name="T17" fmla="*/ 0 h 42"/>
                  <a:gd name="T18" fmla="*/ 17 w 88"/>
                  <a:gd name="T19" fmla="*/ 8 h 42"/>
                  <a:gd name="T20" fmla="*/ 9 w 88"/>
                  <a:gd name="T21" fmla="*/ 19 h 42"/>
                  <a:gd name="T22" fmla="*/ 0 w 88"/>
                  <a:gd name="T23" fmla="*/ 34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8" h="42">
                    <a:moveTo>
                      <a:pt x="0" y="34"/>
                    </a:moveTo>
                    <a:lnTo>
                      <a:pt x="21" y="42"/>
                    </a:lnTo>
                    <a:lnTo>
                      <a:pt x="30" y="42"/>
                    </a:lnTo>
                    <a:lnTo>
                      <a:pt x="38" y="34"/>
                    </a:lnTo>
                    <a:lnTo>
                      <a:pt x="55" y="12"/>
                    </a:lnTo>
                    <a:lnTo>
                      <a:pt x="67" y="4"/>
                    </a:lnTo>
                    <a:lnTo>
                      <a:pt x="88" y="4"/>
                    </a:lnTo>
                    <a:lnTo>
                      <a:pt x="59" y="0"/>
                    </a:lnTo>
                    <a:lnTo>
                      <a:pt x="38" y="0"/>
                    </a:lnTo>
                    <a:lnTo>
                      <a:pt x="17" y="8"/>
                    </a:lnTo>
                    <a:lnTo>
                      <a:pt x="9" y="19"/>
                    </a:lnTo>
                    <a:lnTo>
                      <a:pt x="0" y="34"/>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9" name="Freeform 171"/>
              <p:cNvSpPr>
                <a:spLocks/>
              </p:cNvSpPr>
              <p:nvPr/>
            </p:nvSpPr>
            <p:spPr bwMode="auto">
              <a:xfrm>
                <a:off x="410" y="3376"/>
                <a:ext cx="93" cy="37"/>
              </a:xfrm>
              <a:custGeom>
                <a:avLst/>
                <a:gdLst>
                  <a:gd name="T0" fmla="*/ 0 w 93"/>
                  <a:gd name="T1" fmla="*/ 26 h 37"/>
                  <a:gd name="T2" fmla="*/ 17 w 93"/>
                  <a:gd name="T3" fmla="*/ 37 h 37"/>
                  <a:gd name="T4" fmla="*/ 26 w 93"/>
                  <a:gd name="T5" fmla="*/ 37 h 37"/>
                  <a:gd name="T6" fmla="*/ 38 w 93"/>
                  <a:gd name="T7" fmla="*/ 33 h 37"/>
                  <a:gd name="T8" fmla="*/ 59 w 93"/>
                  <a:gd name="T9" fmla="*/ 18 h 37"/>
                  <a:gd name="T10" fmla="*/ 76 w 93"/>
                  <a:gd name="T11" fmla="*/ 14 h 37"/>
                  <a:gd name="T12" fmla="*/ 93 w 93"/>
                  <a:gd name="T13" fmla="*/ 18 h 37"/>
                  <a:gd name="T14" fmla="*/ 67 w 93"/>
                  <a:gd name="T15" fmla="*/ 7 h 37"/>
                  <a:gd name="T16" fmla="*/ 46 w 93"/>
                  <a:gd name="T17" fmla="*/ 0 h 37"/>
                  <a:gd name="T18" fmla="*/ 26 w 93"/>
                  <a:gd name="T19" fmla="*/ 3 h 37"/>
                  <a:gd name="T20" fmla="*/ 13 w 93"/>
                  <a:gd name="T21" fmla="*/ 11 h 37"/>
                  <a:gd name="T22" fmla="*/ 0 w 93"/>
                  <a:gd name="T23" fmla="*/ 26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3" h="37">
                    <a:moveTo>
                      <a:pt x="0" y="26"/>
                    </a:moveTo>
                    <a:lnTo>
                      <a:pt x="17" y="37"/>
                    </a:lnTo>
                    <a:lnTo>
                      <a:pt x="26" y="37"/>
                    </a:lnTo>
                    <a:lnTo>
                      <a:pt x="38" y="33"/>
                    </a:lnTo>
                    <a:lnTo>
                      <a:pt x="59" y="18"/>
                    </a:lnTo>
                    <a:lnTo>
                      <a:pt x="76" y="14"/>
                    </a:lnTo>
                    <a:lnTo>
                      <a:pt x="93" y="18"/>
                    </a:lnTo>
                    <a:lnTo>
                      <a:pt x="67" y="7"/>
                    </a:lnTo>
                    <a:lnTo>
                      <a:pt x="46" y="0"/>
                    </a:lnTo>
                    <a:lnTo>
                      <a:pt x="26" y="3"/>
                    </a:lnTo>
                    <a:lnTo>
                      <a:pt x="13" y="11"/>
                    </a:lnTo>
                    <a:lnTo>
                      <a:pt x="0" y="26"/>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50" name="Freeform 172"/>
              <p:cNvSpPr>
                <a:spLocks/>
              </p:cNvSpPr>
              <p:nvPr/>
            </p:nvSpPr>
            <p:spPr bwMode="auto">
              <a:xfrm>
                <a:off x="389" y="3342"/>
                <a:ext cx="30" cy="60"/>
              </a:xfrm>
              <a:custGeom>
                <a:avLst/>
                <a:gdLst>
                  <a:gd name="T0" fmla="*/ 30 w 30"/>
                  <a:gd name="T1" fmla="*/ 60 h 60"/>
                  <a:gd name="T2" fmla="*/ 26 w 30"/>
                  <a:gd name="T3" fmla="*/ 30 h 60"/>
                  <a:gd name="T4" fmla="*/ 17 w 30"/>
                  <a:gd name="T5" fmla="*/ 15 h 60"/>
                  <a:gd name="T6" fmla="*/ 0 w 30"/>
                  <a:gd name="T7" fmla="*/ 0 h 60"/>
                  <a:gd name="T8" fmla="*/ 0 w 30"/>
                  <a:gd name="T9" fmla="*/ 34 h 60"/>
                  <a:gd name="T10" fmla="*/ 13 w 30"/>
                  <a:gd name="T11" fmla="*/ 48 h 60"/>
                  <a:gd name="T12" fmla="*/ 30 w 30"/>
                  <a:gd name="T13" fmla="*/ 60 h 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60">
                    <a:moveTo>
                      <a:pt x="30" y="60"/>
                    </a:moveTo>
                    <a:lnTo>
                      <a:pt x="26" y="30"/>
                    </a:lnTo>
                    <a:lnTo>
                      <a:pt x="17" y="15"/>
                    </a:lnTo>
                    <a:lnTo>
                      <a:pt x="0" y="0"/>
                    </a:lnTo>
                    <a:lnTo>
                      <a:pt x="0" y="34"/>
                    </a:lnTo>
                    <a:lnTo>
                      <a:pt x="13" y="48"/>
                    </a:lnTo>
                    <a:lnTo>
                      <a:pt x="30" y="6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51" name="Freeform 173"/>
              <p:cNvSpPr>
                <a:spLocks/>
              </p:cNvSpPr>
              <p:nvPr/>
            </p:nvSpPr>
            <p:spPr bwMode="auto">
              <a:xfrm>
                <a:off x="130" y="3260"/>
                <a:ext cx="33" cy="63"/>
              </a:xfrm>
              <a:custGeom>
                <a:avLst/>
                <a:gdLst>
                  <a:gd name="T0" fmla="*/ 33 w 33"/>
                  <a:gd name="T1" fmla="*/ 63 h 63"/>
                  <a:gd name="T2" fmla="*/ 25 w 33"/>
                  <a:gd name="T3" fmla="*/ 33 h 63"/>
                  <a:gd name="T4" fmla="*/ 17 w 33"/>
                  <a:gd name="T5" fmla="*/ 15 h 63"/>
                  <a:gd name="T6" fmla="*/ 0 w 33"/>
                  <a:gd name="T7" fmla="*/ 0 h 63"/>
                  <a:gd name="T8" fmla="*/ 0 w 33"/>
                  <a:gd name="T9" fmla="*/ 37 h 63"/>
                  <a:gd name="T10" fmla="*/ 12 w 33"/>
                  <a:gd name="T11" fmla="*/ 52 h 63"/>
                  <a:gd name="T12" fmla="*/ 33 w 33"/>
                  <a:gd name="T13" fmla="*/ 63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63">
                    <a:moveTo>
                      <a:pt x="33" y="63"/>
                    </a:moveTo>
                    <a:lnTo>
                      <a:pt x="25" y="33"/>
                    </a:lnTo>
                    <a:lnTo>
                      <a:pt x="17" y="15"/>
                    </a:lnTo>
                    <a:lnTo>
                      <a:pt x="0" y="0"/>
                    </a:lnTo>
                    <a:lnTo>
                      <a:pt x="0" y="37"/>
                    </a:lnTo>
                    <a:lnTo>
                      <a:pt x="12" y="52"/>
                    </a:lnTo>
                    <a:lnTo>
                      <a:pt x="33" y="63"/>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52" name="Freeform 174"/>
              <p:cNvSpPr>
                <a:spLocks/>
              </p:cNvSpPr>
              <p:nvPr/>
            </p:nvSpPr>
            <p:spPr bwMode="auto">
              <a:xfrm>
                <a:off x="163" y="3405"/>
                <a:ext cx="46" cy="90"/>
              </a:xfrm>
              <a:custGeom>
                <a:avLst/>
                <a:gdLst>
                  <a:gd name="T0" fmla="*/ 9 w 46"/>
                  <a:gd name="T1" fmla="*/ 90 h 90"/>
                  <a:gd name="T2" fmla="*/ 17 w 46"/>
                  <a:gd name="T3" fmla="*/ 79 h 90"/>
                  <a:gd name="T4" fmla="*/ 38 w 46"/>
                  <a:gd name="T5" fmla="*/ 60 h 90"/>
                  <a:gd name="T6" fmla="*/ 46 w 46"/>
                  <a:gd name="T7" fmla="*/ 38 h 90"/>
                  <a:gd name="T8" fmla="*/ 46 w 46"/>
                  <a:gd name="T9" fmla="*/ 19 h 90"/>
                  <a:gd name="T10" fmla="*/ 38 w 46"/>
                  <a:gd name="T11" fmla="*/ 0 h 90"/>
                  <a:gd name="T12" fmla="*/ 17 w 46"/>
                  <a:gd name="T13" fmla="*/ 30 h 90"/>
                  <a:gd name="T14" fmla="*/ 9 w 46"/>
                  <a:gd name="T15" fmla="*/ 38 h 90"/>
                  <a:gd name="T16" fmla="*/ 5 w 46"/>
                  <a:gd name="T17" fmla="*/ 53 h 90"/>
                  <a:gd name="T18" fmla="*/ 0 w 46"/>
                  <a:gd name="T19" fmla="*/ 71 h 90"/>
                  <a:gd name="T20" fmla="*/ 9 w 46"/>
                  <a:gd name="T21" fmla="*/ 90 h 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90">
                    <a:moveTo>
                      <a:pt x="9" y="90"/>
                    </a:moveTo>
                    <a:lnTo>
                      <a:pt x="17" y="79"/>
                    </a:lnTo>
                    <a:lnTo>
                      <a:pt x="38" y="60"/>
                    </a:lnTo>
                    <a:lnTo>
                      <a:pt x="46" y="38"/>
                    </a:lnTo>
                    <a:lnTo>
                      <a:pt x="46" y="19"/>
                    </a:lnTo>
                    <a:lnTo>
                      <a:pt x="38" y="0"/>
                    </a:lnTo>
                    <a:lnTo>
                      <a:pt x="17" y="30"/>
                    </a:lnTo>
                    <a:lnTo>
                      <a:pt x="9" y="38"/>
                    </a:lnTo>
                    <a:lnTo>
                      <a:pt x="5" y="53"/>
                    </a:lnTo>
                    <a:lnTo>
                      <a:pt x="0" y="71"/>
                    </a:lnTo>
                    <a:lnTo>
                      <a:pt x="9" y="9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53" name="Freeform 175"/>
              <p:cNvSpPr>
                <a:spLocks/>
              </p:cNvSpPr>
              <p:nvPr/>
            </p:nvSpPr>
            <p:spPr bwMode="auto">
              <a:xfrm>
                <a:off x="184" y="3286"/>
                <a:ext cx="25" cy="67"/>
              </a:xfrm>
              <a:custGeom>
                <a:avLst/>
                <a:gdLst>
                  <a:gd name="T0" fmla="*/ 13 w 25"/>
                  <a:gd name="T1" fmla="*/ 67 h 67"/>
                  <a:gd name="T2" fmla="*/ 25 w 25"/>
                  <a:gd name="T3" fmla="*/ 37 h 67"/>
                  <a:gd name="T4" fmla="*/ 25 w 25"/>
                  <a:gd name="T5" fmla="*/ 22 h 67"/>
                  <a:gd name="T6" fmla="*/ 17 w 25"/>
                  <a:gd name="T7" fmla="*/ 0 h 67"/>
                  <a:gd name="T8" fmla="*/ 0 w 25"/>
                  <a:gd name="T9" fmla="*/ 34 h 67"/>
                  <a:gd name="T10" fmla="*/ 4 w 25"/>
                  <a:gd name="T11" fmla="*/ 52 h 67"/>
                  <a:gd name="T12" fmla="*/ 13 w 25"/>
                  <a:gd name="T13" fmla="*/ 67 h 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7">
                    <a:moveTo>
                      <a:pt x="13" y="67"/>
                    </a:moveTo>
                    <a:lnTo>
                      <a:pt x="25" y="37"/>
                    </a:lnTo>
                    <a:lnTo>
                      <a:pt x="25" y="22"/>
                    </a:lnTo>
                    <a:lnTo>
                      <a:pt x="17" y="0"/>
                    </a:lnTo>
                    <a:lnTo>
                      <a:pt x="0" y="34"/>
                    </a:lnTo>
                    <a:lnTo>
                      <a:pt x="4" y="52"/>
                    </a:lnTo>
                    <a:lnTo>
                      <a:pt x="13" y="67"/>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54" name="Freeform 176"/>
              <p:cNvSpPr>
                <a:spLocks/>
              </p:cNvSpPr>
              <p:nvPr/>
            </p:nvSpPr>
            <p:spPr bwMode="auto">
              <a:xfrm>
                <a:off x="1034" y="3950"/>
                <a:ext cx="59" cy="68"/>
              </a:xfrm>
              <a:custGeom>
                <a:avLst/>
                <a:gdLst>
                  <a:gd name="T0" fmla="*/ 59 w 59"/>
                  <a:gd name="T1" fmla="*/ 68 h 68"/>
                  <a:gd name="T2" fmla="*/ 55 w 59"/>
                  <a:gd name="T3" fmla="*/ 41 h 68"/>
                  <a:gd name="T4" fmla="*/ 42 w 59"/>
                  <a:gd name="T5" fmla="*/ 23 h 68"/>
                  <a:gd name="T6" fmla="*/ 0 w 59"/>
                  <a:gd name="T7" fmla="*/ 0 h 68"/>
                  <a:gd name="T8" fmla="*/ 5 w 59"/>
                  <a:gd name="T9" fmla="*/ 23 h 68"/>
                  <a:gd name="T10" fmla="*/ 13 w 59"/>
                  <a:gd name="T11" fmla="*/ 49 h 68"/>
                  <a:gd name="T12" fmla="*/ 30 w 59"/>
                  <a:gd name="T13" fmla="*/ 64 h 68"/>
                  <a:gd name="T14" fmla="*/ 42 w 59"/>
                  <a:gd name="T15" fmla="*/ 68 h 68"/>
                  <a:gd name="T16" fmla="*/ 59 w 59"/>
                  <a:gd name="T17" fmla="*/ 68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68">
                    <a:moveTo>
                      <a:pt x="59" y="68"/>
                    </a:moveTo>
                    <a:lnTo>
                      <a:pt x="55" y="41"/>
                    </a:lnTo>
                    <a:lnTo>
                      <a:pt x="42" y="23"/>
                    </a:lnTo>
                    <a:lnTo>
                      <a:pt x="0" y="0"/>
                    </a:lnTo>
                    <a:lnTo>
                      <a:pt x="5" y="23"/>
                    </a:lnTo>
                    <a:lnTo>
                      <a:pt x="13" y="49"/>
                    </a:lnTo>
                    <a:lnTo>
                      <a:pt x="30" y="64"/>
                    </a:lnTo>
                    <a:lnTo>
                      <a:pt x="42" y="68"/>
                    </a:lnTo>
                    <a:lnTo>
                      <a:pt x="59" y="68"/>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55" name="Freeform 177"/>
              <p:cNvSpPr>
                <a:spLocks/>
              </p:cNvSpPr>
              <p:nvPr/>
            </p:nvSpPr>
            <p:spPr bwMode="auto">
              <a:xfrm>
                <a:off x="1600" y="3977"/>
                <a:ext cx="71" cy="156"/>
              </a:xfrm>
              <a:custGeom>
                <a:avLst/>
                <a:gdLst>
                  <a:gd name="T0" fmla="*/ 58 w 71"/>
                  <a:gd name="T1" fmla="*/ 0 h 156"/>
                  <a:gd name="T2" fmla="*/ 50 w 71"/>
                  <a:gd name="T3" fmla="*/ 3 h 156"/>
                  <a:gd name="T4" fmla="*/ 37 w 71"/>
                  <a:gd name="T5" fmla="*/ 18 h 156"/>
                  <a:gd name="T6" fmla="*/ 25 w 71"/>
                  <a:gd name="T7" fmla="*/ 37 h 156"/>
                  <a:gd name="T8" fmla="*/ 17 w 71"/>
                  <a:gd name="T9" fmla="*/ 63 h 156"/>
                  <a:gd name="T10" fmla="*/ 0 w 71"/>
                  <a:gd name="T11" fmla="*/ 115 h 156"/>
                  <a:gd name="T12" fmla="*/ 0 w 71"/>
                  <a:gd name="T13" fmla="*/ 138 h 156"/>
                  <a:gd name="T14" fmla="*/ 8 w 71"/>
                  <a:gd name="T15" fmla="*/ 156 h 156"/>
                  <a:gd name="T16" fmla="*/ 17 w 71"/>
                  <a:gd name="T17" fmla="*/ 119 h 156"/>
                  <a:gd name="T18" fmla="*/ 25 w 71"/>
                  <a:gd name="T19" fmla="*/ 100 h 156"/>
                  <a:gd name="T20" fmla="*/ 33 w 71"/>
                  <a:gd name="T21" fmla="*/ 85 h 156"/>
                  <a:gd name="T22" fmla="*/ 46 w 71"/>
                  <a:gd name="T23" fmla="*/ 67 h 156"/>
                  <a:gd name="T24" fmla="*/ 63 w 71"/>
                  <a:gd name="T25" fmla="*/ 41 h 156"/>
                  <a:gd name="T26" fmla="*/ 71 w 71"/>
                  <a:gd name="T27" fmla="*/ 14 h 156"/>
                  <a:gd name="T28" fmla="*/ 67 w 71"/>
                  <a:gd name="T29" fmla="*/ 3 h 156"/>
                  <a:gd name="T30" fmla="*/ 58 w 71"/>
                  <a:gd name="T31" fmla="*/ 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1" h="156">
                    <a:moveTo>
                      <a:pt x="58" y="0"/>
                    </a:moveTo>
                    <a:lnTo>
                      <a:pt x="50" y="3"/>
                    </a:lnTo>
                    <a:lnTo>
                      <a:pt x="37" y="18"/>
                    </a:lnTo>
                    <a:lnTo>
                      <a:pt x="25" y="37"/>
                    </a:lnTo>
                    <a:lnTo>
                      <a:pt x="17" y="63"/>
                    </a:lnTo>
                    <a:lnTo>
                      <a:pt x="0" y="115"/>
                    </a:lnTo>
                    <a:lnTo>
                      <a:pt x="0" y="138"/>
                    </a:lnTo>
                    <a:lnTo>
                      <a:pt x="8" y="156"/>
                    </a:lnTo>
                    <a:lnTo>
                      <a:pt x="17" y="119"/>
                    </a:lnTo>
                    <a:lnTo>
                      <a:pt x="25" y="100"/>
                    </a:lnTo>
                    <a:lnTo>
                      <a:pt x="33" y="85"/>
                    </a:lnTo>
                    <a:lnTo>
                      <a:pt x="46" y="67"/>
                    </a:lnTo>
                    <a:lnTo>
                      <a:pt x="63" y="41"/>
                    </a:lnTo>
                    <a:lnTo>
                      <a:pt x="71" y="14"/>
                    </a:lnTo>
                    <a:lnTo>
                      <a:pt x="67" y="3"/>
                    </a:lnTo>
                    <a:lnTo>
                      <a:pt x="58" y="0"/>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56" name="Freeform 178"/>
              <p:cNvSpPr>
                <a:spLocks/>
              </p:cNvSpPr>
              <p:nvPr/>
            </p:nvSpPr>
            <p:spPr bwMode="auto">
              <a:xfrm>
                <a:off x="3053" y="4066"/>
                <a:ext cx="71" cy="23"/>
              </a:xfrm>
              <a:custGeom>
                <a:avLst/>
                <a:gdLst>
                  <a:gd name="T0" fmla="*/ 0 w 71"/>
                  <a:gd name="T1" fmla="*/ 23 h 23"/>
                  <a:gd name="T2" fmla="*/ 33 w 71"/>
                  <a:gd name="T3" fmla="*/ 23 h 23"/>
                  <a:gd name="T4" fmla="*/ 54 w 71"/>
                  <a:gd name="T5" fmla="*/ 15 h 23"/>
                  <a:gd name="T6" fmla="*/ 71 w 71"/>
                  <a:gd name="T7" fmla="*/ 0 h 23"/>
                  <a:gd name="T8" fmla="*/ 29 w 71"/>
                  <a:gd name="T9" fmla="*/ 0 h 23"/>
                  <a:gd name="T10" fmla="*/ 13 w 71"/>
                  <a:gd name="T11" fmla="*/ 8 h 23"/>
                  <a:gd name="T12" fmla="*/ 0 w 71"/>
                  <a:gd name="T13" fmla="*/ 23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23">
                    <a:moveTo>
                      <a:pt x="0" y="23"/>
                    </a:moveTo>
                    <a:lnTo>
                      <a:pt x="33" y="23"/>
                    </a:lnTo>
                    <a:lnTo>
                      <a:pt x="54" y="15"/>
                    </a:lnTo>
                    <a:lnTo>
                      <a:pt x="71" y="0"/>
                    </a:lnTo>
                    <a:lnTo>
                      <a:pt x="29" y="0"/>
                    </a:lnTo>
                    <a:lnTo>
                      <a:pt x="13" y="8"/>
                    </a:lnTo>
                    <a:lnTo>
                      <a:pt x="0" y="23"/>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57" name="Freeform 179"/>
              <p:cNvSpPr>
                <a:spLocks/>
              </p:cNvSpPr>
              <p:nvPr/>
            </p:nvSpPr>
            <p:spPr bwMode="auto">
              <a:xfrm>
                <a:off x="394" y="3685"/>
                <a:ext cx="25" cy="64"/>
              </a:xfrm>
              <a:custGeom>
                <a:avLst/>
                <a:gdLst>
                  <a:gd name="T0" fmla="*/ 25 w 25"/>
                  <a:gd name="T1" fmla="*/ 64 h 64"/>
                  <a:gd name="T2" fmla="*/ 25 w 25"/>
                  <a:gd name="T3" fmla="*/ 34 h 64"/>
                  <a:gd name="T4" fmla="*/ 21 w 25"/>
                  <a:gd name="T5" fmla="*/ 15 h 64"/>
                  <a:gd name="T6" fmla="*/ 8 w 25"/>
                  <a:gd name="T7" fmla="*/ 0 h 64"/>
                  <a:gd name="T8" fmla="*/ 0 w 25"/>
                  <a:gd name="T9" fmla="*/ 34 h 64"/>
                  <a:gd name="T10" fmla="*/ 8 w 25"/>
                  <a:gd name="T11" fmla="*/ 49 h 64"/>
                  <a:gd name="T12" fmla="*/ 25 w 25"/>
                  <a:gd name="T13" fmla="*/ 64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64">
                    <a:moveTo>
                      <a:pt x="25" y="64"/>
                    </a:moveTo>
                    <a:lnTo>
                      <a:pt x="25" y="34"/>
                    </a:lnTo>
                    <a:lnTo>
                      <a:pt x="21" y="15"/>
                    </a:lnTo>
                    <a:lnTo>
                      <a:pt x="8" y="0"/>
                    </a:lnTo>
                    <a:lnTo>
                      <a:pt x="0" y="34"/>
                    </a:lnTo>
                    <a:lnTo>
                      <a:pt x="8" y="49"/>
                    </a:lnTo>
                    <a:lnTo>
                      <a:pt x="25" y="64"/>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58" name="Freeform 180"/>
              <p:cNvSpPr>
                <a:spLocks/>
              </p:cNvSpPr>
              <p:nvPr/>
            </p:nvSpPr>
            <p:spPr bwMode="auto">
              <a:xfrm>
                <a:off x="704" y="3973"/>
                <a:ext cx="41" cy="89"/>
              </a:xfrm>
              <a:custGeom>
                <a:avLst/>
                <a:gdLst>
                  <a:gd name="T0" fmla="*/ 8 w 41"/>
                  <a:gd name="T1" fmla="*/ 0 h 89"/>
                  <a:gd name="T2" fmla="*/ 4 w 41"/>
                  <a:gd name="T3" fmla="*/ 15 h 89"/>
                  <a:gd name="T4" fmla="*/ 0 w 41"/>
                  <a:gd name="T5" fmla="*/ 37 h 89"/>
                  <a:gd name="T6" fmla="*/ 4 w 41"/>
                  <a:gd name="T7" fmla="*/ 48 h 89"/>
                  <a:gd name="T8" fmla="*/ 8 w 41"/>
                  <a:gd name="T9" fmla="*/ 60 h 89"/>
                  <a:gd name="T10" fmla="*/ 21 w 41"/>
                  <a:gd name="T11" fmla="*/ 74 h 89"/>
                  <a:gd name="T12" fmla="*/ 37 w 41"/>
                  <a:gd name="T13" fmla="*/ 89 h 89"/>
                  <a:gd name="T14" fmla="*/ 41 w 41"/>
                  <a:gd name="T15" fmla="*/ 52 h 89"/>
                  <a:gd name="T16" fmla="*/ 33 w 41"/>
                  <a:gd name="T17" fmla="*/ 26 h 89"/>
                  <a:gd name="T18" fmla="*/ 25 w 41"/>
                  <a:gd name="T19" fmla="*/ 11 h 89"/>
                  <a:gd name="T20" fmla="*/ 8 w 41"/>
                  <a:gd name="T21" fmla="*/ 0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 h="89">
                    <a:moveTo>
                      <a:pt x="8" y="0"/>
                    </a:moveTo>
                    <a:lnTo>
                      <a:pt x="4" y="15"/>
                    </a:lnTo>
                    <a:lnTo>
                      <a:pt x="0" y="37"/>
                    </a:lnTo>
                    <a:lnTo>
                      <a:pt x="4" y="48"/>
                    </a:lnTo>
                    <a:lnTo>
                      <a:pt x="8" y="60"/>
                    </a:lnTo>
                    <a:lnTo>
                      <a:pt x="21" y="74"/>
                    </a:lnTo>
                    <a:lnTo>
                      <a:pt x="37" y="89"/>
                    </a:lnTo>
                    <a:lnTo>
                      <a:pt x="41" y="52"/>
                    </a:lnTo>
                    <a:lnTo>
                      <a:pt x="33" y="26"/>
                    </a:lnTo>
                    <a:lnTo>
                      <a:pt x="25" y="11"/>
                    </a:lnTo>
                    <a:lnTo>
                      <a:pt x="8"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59" name="Freeform 181"/>
              <p:cNvSpPr>
                <a:spLocks/>
              </p:cNvSpPr>
              <p:nvPr/>
            </p:nvSpPr>
            <p:spPr bwMode="auto">
              <a:xfrm>
                <a:off x="553" y="3603"/>
                <a:ext cx="67" cy="60"/>
              </a:xfrm>
              <a:custGeom>
                <a:avLst/>
                <a:gdLst>
                  <a:gd name="T0" fmla="*/ 67 w 67"/>
                  <a:gd name="T1" fmla="*/ 60 h 60"/>
                  <a:gd name="T2" fmla="*/ 63 w 67"/>
                  <a:gd name="T3" fmla="*/ 41 h 60"/>
                  <a:gd name="T4" fmla="*/ 58 w 67"/>
                  <a:gd name="T5" fmla="*/ 34 h 60"/>
                  <a:gd name="T6" fmla="*/ 46 w 67"/>
                  <a:gd name="T7" fmla="*/ 30 h 60"/>
                  <a:gd name="T8" fmla="*/ 21 w 67"/>
                  <a:gd name="T9" fmla="*/ 23 h 60"/>
                  <a:gd name="T10" fmla="*/ 8 w 67"/>
                  <a:gd name="T11" fmla="*/ 15 h 60"/>
                  <a:gd name="T12" fmla="*/ 0 w 67"/>
                  <a:gd name="T13" fmla="*/ 0 h 60"/>
                  <a:gd name="T14" fmla="*/ 8 w 67"/>
                  <a:gd name="T15" fmla="*/ 26 h 60"/>
                  <a:gd name="T16" fmla="*/ 17 w 67"/>
                  <a:gd name="T17" fmla="*/ 45 h 60"/>
                  <a:gd name="T18" fmla="*/ 29 w 67"/>
                  <a:gd name="T19" fmla="*/ 56 h 60"/>
                  <a:gd name="T20" fmla="*/ 46 w 67"/>
                  <a:gd name="T21" fmla="*/ 60 h 60"/>
                  <a:gd name="T22" fmla="*/ 67 w 67"/>
                  <a:gd name="T23" fmla="*/ 60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7" h="60">
                    <a:moveTo>
                      <a:pt x="67" y="60"/>
                    </a:moveTo>
                    <a:lnTo>
                      <a:pt x="63" y="41"/>
                    </a:lnTo>
                    <a:lnTo>
                      <a:pt x="58" y="34"/>
                    </a:lnTo>
                    <a:lnTo>
                      <a:pt x="46" y="30"/>
                    </a:lnTo>
                    <a:lnTo>
                      <a:pt x="21" y="23"/>
                    </a:lnTo>
                    <a:lnTo>
                      <a:pt x="8" y="15"/>
                    </a:lnTo>
                    <a:lnTo>
                      <a:pt x="0" y="0"/>
                    </a:lnTo>
                    <a:lnTo>
                      <a:pt x="8" y="26"/>
                    </a:lnTo>
                    <a:lnTo>
                      <a:pt x="17" y="45"/>
                    </a:lnTo>
                    <a:lnTo>
                      <a:pt x="29" y="56"/>
                    </a:lnTo>
                    <a:lnTo>
                      <a:pt x="46" y="60"/>
                    </a:lnTo>
                    <a:lnTo>
                      <a:pt x="67" y="6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60" name="Freeform 182"/>
              <p:cNvSpPr>
                <a:spLocks/>
              </p:cNvSpPr>
              <p:nvPr/>
            </p:nvSpPr>
            <p:spPr bwMode="auto">
              <a:xfrm>
                <a:off x="528" y="3820"/>
                <a:ext cx="29" cy="63"/>
              </a:xfrm>
              <a:custGeom>
                <a:avLst/>
                <a:gdLst>
                  <a:gd name="T0" fmla="*/ 29 w 29"/>
                  <a:gd name="T1" fmla="*/ 63 h 63"/>
                  <a:gd name="T2" fmla="*/ 25 w 29"/>
                  <a:gd name="T3" fmla="*/ 33 h 63"/>
                  <a:gd name="T4" fmla="*/ 16 w 29"/>
                  <a:gd name="T5" fmla="*/ 18 h 63"/>
                  <a:gd name="T6" fmla="*/ 0 w 29"/>
                  <a:gd name="T7" fmla="*/ 0 h 63"/>
                  <a:gd name="T8" fmla="*/ 0 w 29"/>
                  <a:gd name="T9" fmla="*/ 37 h 63"/>
                  <a:gd name="T10" fmla="*/ 8 w 29"/>
                  <a:gd name="T11" fmla="*/ 52 h 63"/>
                  <a:gd name="T12" fmla="*/ 29 w 29"/>
                  <a:gd name="T13" fmla="*/ 63 h 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63">
                    <a:moveTo>
                      <a:pt x="29" y="63"/>
                    </a:moveTo>
                    <a:lnTo>
                      <a:pt x="25" y="33"/>
                    </a:lnTo>
                    <a:lnTo>
                      <a:pt x="16" y="18"/>
                    </a:lnTo>
                    <a:lnTo>
                      <a:pt x="0" y="0"/>
                    </a:lnTo>
                    <a:lnTo>
                      <a:pt x="0" y="37"/>
                    </a:lnTo>
                    <a:lnTo>
                      <a:pt x="8" y="52"/>
                    </a:lnTo>
                    <a:lnTo>
                      <a:pt x="29" y="63"/>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61" name="Freeform 183"/>
              <p:cNvSpPr>
                <a:spLocks/>
              </p:cNvSpPr>
              <p:nvPr/>
            </p:nvSpPr>
            <p:spPr bwMode="auto">
              <a:xfrm>
                <a:off x="712" y="4055"/>
                <a:ext cx="38" cy="86"/>
              </a:xfrm>
              <a:custGeom>
                <a:avLst/>
                <a:gdLst>
                  <a:gd name="T0" fmla="*/ 4 w 38"/>
                  <a:gd name="T1" fmla="*/ 0 h 86"/>
                  <a:gd name="T2" fmla="*/ 4 w 38"/>
                  <a:gd name="T3" fmla="*/ 15 h 86"/>
                  <a:gd name="T4" fmla="*/ 0 w 38"/>
                  <a:gd name="T5" fmla="*/ 37 h 86"/>
                  <a:gd name="T6" fmla="*/ 0 w 38"/>
                  <a:gd name="T7" fmla="*/ 48 h 86"/>
                  <a:gd name="T8" fmla="*/ 4 w 38"/>
                  <a:gd name="T9" fmla="*/ 60 h 86"/>
                  <a:gd name="T10" fmla="*/ 17 w 38"/>
                  <a:gd name="T11" fmla="*/ 75 h 86"/>
                  <a:gd name="T12" fmla="*/ 38 w 38"/>
                  <a:gd name="T13" fmla="*/ 86 h 86"/>
                  <a:gd name="T14" fmla="*/ 38 w 38"/>
                  <a:gd name="T15" fmla="*/ 52 h 86"/>
                  <a:gd name="T16" fmla="*/ 33 w 38"/>
                  <a:gd name="T17" fmla="*/ 26 h 86"/>
                  <a:gd name="T18" fmla="*/ 21 w 38"/>
                  <a:gd name="T19" fmla="*/ 11 h 86"/>
                  <a:gd name="T20" fmla="*/ 4 w 38"/>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8" h="86">
                    <a:moveTo>
                      <a:pt x="4" y="0"/>
                    </a:moveTo>
                    <a:lnTo>
                      <a:pt x="4" y="15"/>
                    </a:lnTo>
                    <a:lnTo>
                      <a:pt x="0" y="37"/>
                    </a:lnTo>
                    <a:lnTo>
                      <a:pt x="0" y="48"/>
                    </a:lnTo>
                    <a:lnTo>
                      <a:pt x="4" y="60"/>
                    </a:lnTo>
                    <a:lnTo>
                      <a:pt x="17" y="75"/>
                    </a:lnTo>
                    <a:lnTo>
                      <a:pt x="38" y="86"/>
                    </a:lnTo>
                    <a:lnTo>
                      <a:pt x="38" y="52"/>
                    </a:lnTo>
                    <a:lnTo>
                      <a:pt x="33" y="26"/>
                    </a:lnTo>
                    <a:lnTo>
                      <a:pt x="21" y="11"/>
                    </a:lnTo>
                    <a:lnTo>
                      <a:pt x="4"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62" name="Freeform 184"/>
              <p:cNvSpPr>
                <a:spLocks/>
              </p:cNvSpPr>
              <p:nvPr/>
            </p:nvSpPr>
            <p:spPr bwMode="auto">
              <a:xfrm>
                <a:off x="3468" y="3939"/>
                <a:ext cx="46" cy="79"/>
              </a:xfrm>
              <a:custGeom>
                <a:avLst/>
                <a:gdLst>
                  <a:gd name="T0" fmla="*/ 4 w 46"/>
                  <a:gd name="T1" fmla="*/ 0 h 79"/>
                  <a:gd name="T2" fmla="*/ 0 w 46"/>
                  <a:gd name="T3" fmla="*/ 19 h 79"/>
                  <a:gd name="T4" fmla="*/ 0 w 46"/>
                  <a:gd name="T5" fmla="*/ 30 h 79"/>
                  <a:gd name="T6" fmla="*/ 4 w 46"/>
                  <a:gd name="T7" fmla="*/ 38 h 79"/>
                  <a:gd name="T8" fmla="*/ 29 w 46"/>
                  <a:gd name="T9" fmla="*/ 52 h 79"/>
                  <a:gd name="T10" fmla="*/ 37 w 46"/>
                  <a:gd name="T11" fmla="*/ 64 h 79"/>
                  <a:gd name="T12" fmla="*/ 37 w 46"/>
                  <a:gd name="T13" fmla="*/ 79 h 79"/>
                  <a:gd name="T14" fmla="*/ 41 w 46"/>
                  <a:gd name="T15" fmla="*/ 52 h 79"/>
                  <a:gd name="T16" fmla="*/ 46 w 46"/>
                  <a:gd name="T17" fmla="*/ 34 h 79"/>
                  <a:gd name="T18" fmla="*/ 37 w 46"/>
                  <a:gd name="T19" fmla="*/ 19 h 79"/>
                  <a:gd name="T20" fmla="*/ 25 w 46"/>
                  <a:gd name="T21" fmla="*/ 11 h 79"/>
                  <a:gd name="T22" fmla="*/ 4 w 46"/>
                  <a:gd name="T23" fmla="*/ 0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79">
                    <a:moveTo>
                      <a:pt x="4" y="0"/>
                    </a:moveTo>
                    <a:lnTo>
                      <a:pt x="0" y="19"/>
                    </a:lnTo>
                    <a:lnTo>
                      <a:pt x="0" y="30"/>
                    </a:lnTo>
                    <a:lnTo>
                      <a:pt x="4" y="38"/>
                    </a:lnTo>
                    <a:lnTo>
                      <a:pt x="29" y="52"/>
                    </a:lnTo>
                    <a:lnTo>
                      <a:pt x="37" y="64"/>
                    </a:lnTo>
                    <a:lnTo>
                      <a:pt x="37" y="79"/>
                    </a:lnTo>
                    <a:lnTo>
                      <a:pt x="41" y="52"/>
                    </a:lnTo>
                    <a:lnTo>
                      <a:pt x="46" y="34"/>
                    </a:lnTo>
                    <a:lnTo>
                      <a:pt x="37" y="19"/>
                    </a:lnTo>
                    <a:lnTo>
                      <a:pt x="25" y="11"/>
                    </a:lnTo>
                    <a:lnTo>
                      <a:pt x="4"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63" name="Freeform 185"/>
              <p:cNvSpPr>
                <a:spLocks/>
              </p:cNvSpPr>
              <p:nvPr/>
            </p:nvSpPr>
            <p:spPr bwMode="auto">
              <a:xfrm>
                <a:off x="3396" y="3939"/>
                <a:ext cx="67" cy="60"/>
              </a:xfrm>
              <a:custGeom>
                <a:avLst/>
                <a:gdLst>
                  <a:gd name="T0" fmla="*/ 67 w 67"/>
                  <a:gd name="T1" fmla="*/ 0 h 60"/>
                  <a:gd name="T2" fmla="*/ 42 w 67"/>
                  <a:gd name="T3" fmla="*/ 0 h 60"/>
                  <a:gd name="T4" fmla="*/ 34 w 67"/>
                  <a:gd name="T5" fmla="*/ 4 h 60"/>
                  <a:gd name="T6" fmla="*/ 30 w 67"/>
                  <a:gd name="T7" fmla="*/ 15 h 60"/>
                  <a:gd name="T8" fmla="*/ 26 w 67"/>
                  <a:gd name="T9" fmla="*/ 41 h 60"/>
                  <a:gd name="T10" fmla="*/ 17 w 67"/>
                  <a:gd name="T11" fmla="*/ 52 h 60"/>
                  <a:gd name="T12" fmla="*/ 0 w 67"/>
                  <a:gd name="T13" fmla="*/ 60 h 60"/>
                  <a:gd name="T14" fmla="*/ 30 w 67"/>
                  <a:gd name="T15" fmla="*/ 52 h 60"/>
                  <a:gd name="T16" fmla="*/ 46 w 67"/>
                  <a:gd name="T17" fmla="*/ 45 h 60"/>
                  <a:gd name="T18" fmla="*/ 59 w 67"/>
                  <a:gd name="T19" fmla="*/ 30 h 60"/>
                  <a:gd name="T20" fmla="*/ 63 w 67"/>
                  <a:gd name="T21" fmla="*/ 19 h 60"/>
                  <a:gd name="T22" fmla="*/ 67 w 67"/>
                  <a:gd name="T23" fmla="*/ 0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7" h="60">
                    <a:moveTo>
                      <a:pt x="67" y="0"/>
                    </a:moveTo>
                    <a:lnTo>
                      <a:pt x="42" y="0"/>
                    </a:lnTo>
                    <a:lnTo>
                      <a:pt x="34" y="4"/>
                    </a:lnTo>
                    <a:lnTo>
                      <a:pt x="30" y="15"/>
                    </a:lnTo>
                    <a:lnTo>
                      <a:pt x="26" y="41"/>
                    </a:lnTo>
                    <a:lnTo>
                      <a:pt x="17" y="52"/>
                    </a:lnTo>
                    <a:lnTo>
                      <a:pt x="0" y="60"/>
                    </a:lnTo>
                    <a:lnTo>
                      <a:pt x="30" y="52"/>
                    </a:lnTo>
                    <a:lnTo>
                      <a:pt x="46" y="45"/>
                    </a:lnTo>
                    <a:lnTo>
                      <a:pt x="59" y="30"/>
                    </a:lnTo>
                    <a:lnTo>
                      <a:pt x="63" y="19"/>
                    </a:lnTo>
                    <a:lnTo>
                      <a:pt x="67"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64" name="Freeform 186"/>
              <p:cNvSpPr>
                <a:spLocks/>
              </p:cNvSpPr>
              <p:nvPr/>
            </p:nvSpPr>
            <p:spPr bwMode="auto">
              <a:xfrm>
                <a:off x="3472" y="3917"/>
                <a:ext cx="67" cy="22"/>
              </a:xfrm>
              <a:custGeom>
                <a:avLst/>
                <a:gdLst>
                  <a:gd name="T0" fmla="*/ 0 w 67"/>
                  <a:gd name="T1" fmla="*/ 22 h 22"/>
                  <a:gd name="T2" fmla="*/ 33 w 67"/>
                  <a:gd name="T3" fmla="*/ 22 h 22"/>
                  <a:gd name="T4" fmla="*/ 50 w 67"/>
                  <a:gd name="T5" fmla="*/ 15 h 22"/>
                  <a:gd name="T6" fmla="*/ 67 w 67"/>
                  <a:gd name="T7" fmla="*/ 4 h 22"/>
                  <a:gd name="T8" fmla="*/ 29 w 67"/>
                  <a:gd name="T9" fmla="*/ 0 h 22"/>
                  <a:gd name="T10" fmla="*/ 12 w 67"/>
                  <a:gd name="T11" fmla="*/ 7 h 22"/>
                  <a:gd name="T12" fmla="*/ 0 w 67"/>
                  <a:gd name="T13" fmla="*/ 22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22">
                    <a:moveTo>
                      <a:pt x="0" y="22"/>
                    </a:moveTo>
                    <a:lnTo>
                      <a:pt x="33" y="22"/>
                    </a:lnTo>
                    <a:lnTo>
                      <a:pt x="50" y="15"/>
                    </a:lnTo>
                    <a:lnTo>
                      <a:pt x="67" y="4"/>
                    </a:lnTo>
                    <a:lnTo>
                      <a:pt x="29" y="0"/>
                    </a:lnTo>
                    <a:lnTo>
                      <a:pt x="12" y="7"/>
                    </a:lnTo>
                    <a:lnTo>
                      <a:pt x="0" y="22"/>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65" name="Freeform 187"/>
              <p:cNvSpPr>
                <a:spLocks/>
              </p:cNvSpPr>
              <p:nvPr/>
            </p:nvSpPr>
            <p:spPr bwMode="auto">
              <a:xfrm>
                <a:off x="3141" y="3887"/>
                <a:ext cx="59" cy="78"/>
              </a:xfrm>
              <a:custGeom>
                <a:avLst/>
                <a:gdLst>
                  <a:gd name="T0" fmla="*/ 54 w 59"/>
                  <a:gd name="T1" fmla="*/ 0 h 78"/>
                  <a:gd name="T2" fmla="*/ 42 w 59"/>
                  <a:gd name="T3" fmla="*/ 7 h 78"/>
                  <a:gd name="T4" fmla="*/ 21 w 59"/>
                  <a:gd name="T5" fmla="*/ 19 h 78"/>
                  <a:gd name="T6" fmla="*/ 4 w 59"/>
                  <a:gd name="T7" fmla="*/ 41 h 78"/>
                  <a:gd name="T8" fmla="*/ 0 w 59"/>
                  <a:gd name="T9" fmla="*/ 60 h 78"/>
                  <a:gd name="T10" fmla="*/ 0 w 59"/>
                  <a:gd name="T11" fmla="*/ 78 h 78"/>
                  <a:gd name="T12" fmla="*/ 29 w 59"/>
                  <a:gd name="T13" fmla="*/ 56 h 78"/>
                  <a:gd name="T14" fmla="*/ 42 w 59"/>
                  <a:gd name="T15" fmla="*/ 48 h 78"/>
                  <a:gd name="T16" fmla="*/ 50 w 59"/>
                  <a:gd name="T17" fmla="*/ 34 h 78"/>
                  <a:gd name="T18" fmla="*/ 59 w 59"/>
                  <a:gd name="T19" fmla="*/ 19 h 78"/>
                  <a:gd name="T20" fmla="*/ 54 w 59"/>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9" h="78">
                    <a:moveTo>
                      <a:pt x="54" y="0"/>
                    </a:moveTo>
                    <a:lnTo>
                      <a:pt x="42" y="7"/>
                    </a:lnTo>
                    <a:lnTo>
                      <a:pt x="21" y="19"/>
                    </a:lnTo>
                    <a:lnTo>
                      <a:pt x="4" y="41"/>
                    </a:lnTo>
                    <a:lnTo>
                      <a:pt x="0" y="60"/>
                    </a:lnTo>
                    <a:lnTo>
                      <a:pt x="0" y="78"/>
                    </a:lnTo>
                    <a:lnTo>
                      <a:pt x="29" y="56"/>
                    </a:lnTo>
                    <a:lnTo>
                      <a:pt x="42" y="48"/>
                    </a:lnTo>
                    <a:lnTo>
                      <a:pt x="50" y="34"/>
                    </a:lnTo>
                    <a:lnTo>
                      <a:pt x="59" y="19"/>
                    </a:lnTo>
                    <a:lnTo>
                      <a:pt x="54"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66" name="Freeform 188"/>
              <p:cNvSpPr>
                <a:spLocks/>
              </p:cNvSpPr>
              <p:nvPr/>
            </p:nvSpPr>
            <p:spPr bwMode="auto">
              <a:xfrm>
                <a:off x="352" y="3622"/>
                <a:ext cx="138" cy="97"/>
              </a:xfrm>
              <a:custGeom>
                <a:avLst/>
                <a:gdLst>
                  <a:gd name="T0" fmla="*/ 134 w 138"/>
                  <a:gd name="T1" fmla="*/ 33 h 97"/>
                  <a:gd name="T2" fmla="*/ 138 w 138"/>
                  <a:gd name="T3" fmla="*/ 48 h 97"/>
                  <a:gd name="T4" fmla="*/ 138 w 138"/>
                  <a:gd name="T5" fmla="*/ 63 h 97"/>
                  <a:gd name="T6" fmla="*/ 134 w 138"/>
                  <a:gd name="T7" fmla="*/ 75 h 97"/>
                  <a:gd name="T8" fmla="*/ 125 w 138"/>
                  <a:gd name="T9" fmla="*/ 86 h 97"/>
                  <a:gd name="T10" fmla="*/ 104 w 138"/>
                  <a:gd name="T11" fmla="*/ 93 h 97"/>
                  <a:gd name="T12" fmla="*/ 79 w 138"/>
                  <a:gd name="T13" fmla="*/ 97 h 97"/>
                  <a:gd name="T14" fmla="*/ 46 w 138"/>
                  <a:gd name="T15" fmla="*/ 97 h 97"/>
                  <a:gd name="T16" fmla="*/ 0 w 138"/>
                  <a:gd name="T17" fmla="*/ 93 h 97"/>
                  <a:gd name="T18" fmla="*/ 8 w 138"/>
                  <a:gd name="T19" fmla="*/ 71 h 97"/>
                  <a:gd name="T20" fmla="*/ 21 w 138"/>
                  <a:gd name="T21" fmla="*/ 48 h 97"/>
                  <a:gd name="T22" fmla="*/ 37 w 138"/>
                  <a:gd name="T23" fmla="*/ 26 h 97"/>
                  <a:gd name="T24" fmla="*/ 54 w 138"/>
                  <a:gd name="T25" fmla="*/ 11 h 97"/>
                  <a:gd name="T26" fmla="*/ 75 w 138"/>
                  <a:gd name="T27" fmla="*/ 0 h 97"/>
                  <a:gd name="T28" fmla="*/ 96 w 138"/>
                  <a:gd name="T29" fmla="*/ 0 h 97"/>
                  <a:gd name="T30" fmla="*/ 117 w 138"/>
                  <a:gd name="T31" fmla="*/ 11 h 97"/>
                  <a:gd name="T32" fmla="*/ 134 w 138"/>
                  <a:gd name="T33" fmla="*/ 33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8" h="97">
                    <a:moveTo>
                      <a:pt x="134" y="33"/>
                    </a:moveTo>
                    <a:lnTo>
                      <a:pt x="138" y="48"/>
                    </a:lnTo>
                    <a:lnTo>
                      <a:pt x="138" y="63"/>
                    </a:lnTo>
                    <a:lnTo>
                      <a:pt x="134" y="75"/>
                    </a:lnTo>
                    <a:lnTo>
                      <a:pt x="125" y="86"/>
                    </a:lnTo>
                    <a:lnTo>
                      <a:pt x="104" y="93"/>
                    </a:lnTo>
                    <a:lnTo>
                      <a:pt x="79" y="97"/>
                    </a:lnTo>
                    <a:lnTo>
                      <a:pt x="46" y="97"/>
                    </a:lnTo>
                    <a:lnTo>
                      <a:pt x="0" y="93"/>
                    </a:lnTo>
                    <a:lnTo>
                      <a:pt x="8" y="71"/>
                    </a:lnTo>
                    <a:lnTo>
                      <a:pt x="21" y="48"/>
                    </a:lnTo>
                    <a:lnTo>
                      <a:pt x="37" y="26"/>
                    </a:lnTo>
                    <a:lnTo>
                      <a:pt x="54" y="11"/>
                    </a:lnTo>
                    <a:lnTo>
                      <a:pt x="75" y="0"/>
                    </a:lnTo>
                    <a:lnTo>
                      <a:pt x="96" y="0"/>
                    </a:lnTo>
                    <a:lnTo>
                      <a:pt x="117" y="11"/>
                    </a:lnTo>
                    <a:lnTo>
                      <a:pt x="134" y="33"/>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67" name="Freeform 189"/>
              <p:cNvSpPr>
                <a:spLocks/>
              </p:cNvSpPr>
              <p:nvPr/>
            </p:nvSpPr>
            <p:spPr bwMode="auto">
              <a:xfrm>
                <a:off x="369" y="3685"/>
                <a:ext cx="83" cy="23"/>
              </a:xfrm>
              <a:custGeom>
                <a:avLst/>
                <a:gdLst>
                  <a:gd name="T0" fmla="*/ 0 w 83"/>
                  <a:gd name="T1" fmla="*/ 19 h 23"/>
                  <a:gd name="T2" fmla="*/ 37 w 83"/>
                  <a:gd name="T3" fmla="*/ 23 h 23"/>
                  <a:gd name="T4" fmla="*/ 58 w 83"/>
                  <a:gd name="T5" fmla="*/ 23 h 23"/>
                  <a:gd name="T6" fmla="*/ 75 w 83"/>
                  <a:gd name="T7" fmla="*/ 15 h 23"/>
                  <a:gd name="T8" fmla="*/ 83 w 83"/>
                  <a:gd name="T9" fmla="*/ 0 h 23"/>
                  <a:gd name="T10" fmla="*/ 0 w 83"/>
                  <a:gd name="T11" fmla="*/ 19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 h="23">
                    <a:moveTo>
                      <a:pt x="0" y="19"/>
                    </a:moveTo>
                    <a:lnTo>
                      <a:pt x="37" y="23"/>
                    </a:lnTo>
                    <a:lnTo>
                      <a:pt x="58" y="23"/>
                    </a:lnTo>
                    <a:lnTo>
                      <a:pt x="75" y="15"/>
                    </a:lnTo>
                    <a:lnTo>
                      <a:pt x="83" y="0"/>
                    </a:lnTo>
                    <a:lnTo>
                      <a:pt x="0" y="19"/>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68" name="Freeform 190"/>
              <p:cNvSpPr>
                <a:spLocks/>
              </p:cNvSpPr>
              <p:nvPr/>
            </p:nvSpPr>
            <p:spPr bwMode="auto">
              <a:xfrm>
                <a:off x="369" y="3685"/>
                <a:ext cx="83" cy="23"/>
              </a:xfrm>
              <a:custGeom>
                <a:avLst/>
                <a:gdLst>
                  <a:gd name="T0" fmla="*/ 0 w 83"/>
                  <a:gd name="T1" fmla="*/ 19 h 23"/>
                  <a:gd name="T2" fmla="*/ 37 w 83"/>
                  <a:gd name="T3" fmla="*/ 23 h 23"/>
                  <a:gd name="T4" fmla="*/ 58 w 83"/>
                  <a:gd name="T5" fmla="*/ 23 h 23"/>
                  <a:gd name="T6" fmla="*/ 75 w 83"/>
                  <a:gd name="T7" fmla="*/ 15 h 23"/>
                  <a:gd name="T8" fmla="*/ 83 w 83"/>
                  <a:gd name="T9" fmla="*/ 0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23">
                    <a:moveTo>
                      <a:pt x="0" y="19"/>
                    </a:moveTo>
                    <a:lnTo>
                      <a:pt x="37" y="23"/>
                    </a:lnTo>
                    <a:lnTo>
                      <a:pt x="58" y="23"/>
                    </a:lnTo>
                    <a:lnTo>
                      <a:pt x="75" y="15"/>
                    </a:lnTo>
                    <a:lnTo>
                      <a:pt x="83" y="0"/>
                    </a:lnTo>
                  </a:path>
                </a:pathLst>
              </a:custGeom>
              <a:noFill/>
              <a:ln w="0">
                <a:solidFill>
                  <a:srgbClr val="BFDFB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69" name="Freeform 191"/>
              <p:cNvSpPr>
                <a:spLocks/>
              </p:cNvSpPr>
              <p:nvPr/>
            </p:nvSpPr>
            <p:spPr bwMode="auto">
              <a:xfrm>
                <a:off x="302" y="3372"/>
                <a:ext cx="146" cy="157"/>
              </a:xfrm>
              <a:custGeom>
                <a:avLst/>
                <a:gdLst>
                  <a:gd name="T0" fmla="*/ 8 w 146"/>
                  <a:gd name="T1" fmla="*/ 0 h 157"/>
                  <a:gd name="T2" fmla="*/ 0 w 146"/>
                  <a:gd name="T3" fmla="*/ 22 h 157"/>
                  <a:gd name="T4" fmla="*/ 0 w 146"/>
                  <a:gd name="T5" fmla="*/ 52 h 157"/>
                  <a:gd name="T6" fmla="*/ 0 w 146"/>
                  <a:gd name="T7" fmla="*/ 86 h 157"/>
                  <a:gd name="T8" fmla="*/ 8 w 146"/>
                  <a:gd name="T9" fmla="*/ 112 h 157"/>
                  <a:gd name="T10" fmla="*/ 20 w 146"/>
                  <a:gd name="T11" fmla="*/ 138 h 157"/>
                  <a:gd name="T12" fmla="*/ 46 w 146"/>
                  <a:gd name="T13" fmla="*/ 153 h 157"/>
                  <a:gd name="T14" fmla="*/ 75 w 146"/>
                  <a:gd name="T15" fmla="*/ 157 h 157"/>
                  <a:gd name="T16" fmla="*/ 92 w 146"/>
                  <a:gd name="T17" fmla="*/ 157 h 157"/>
                  <a:gd name="T18" fmla="*/ 117 w 146"/>
                  <a:gd name="T19" fmla="*/ 149 h 157"/>
                  <a:gd name="T20" fmla="*/ 129 w 146"/>
                  <a:gd name="T21" fmla="*/ 138 h 157"/>
                  <a:gd name="T22" fmla="*/ 142 w 146"/>
                  <a:gd name="T23" fmla="*/ 130 h 157"/>
                  <a:gd name="T24" fmla="*/ 146 w 146"/>
                  <a:gd name="T25" fmla="*/ 119 h 157"/>
                  <a:gd name="T26" fmla="*/ 146 w 146"/>
                  <a:gd name="T27" fmla="*/ 108 h 157"/>
                  <a:gd name="T28" fmla="*/ 142 w 146"/>
                  <a:gd name="T29" fmla="*/ 86 h 157"/>
                  <a:gd name="T30" fmla="*/ 121 w 146"/>
                  <a:gd name="T31" fmla="*/ 60 h 157"/>
                  <a:gd name="T32" fmla="*/ 62 w 146"/>
                  <a:gd name="T33" fmla="*/ 18 h 157"/>
                  <a:gd name="T34" fmla="*/ 33 w 146"/>
                  <a:gd name="T35" fmla="*/ 4 h 157"/>
                  <a:gd name="T36" fmla="*/ 8 w 146"/>
                  <a:gd name="T37" fmla="*/ 0 h 1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6" h="157">
                    <a:moveTo>
                      <a:pt x="8" y="0"/>
                    </a:moveTo>
                    <a:lnTo>
                      <a:pt x="0" y="22"/>
                    </a:lnTo>
                    <a:lnTo>
                      <a:pt x="0" y="52"/>
                    </a:lnTo>
                    <a:lnTo>
                      <a:pt x="0" y="86"/>
                    </a:lnTo>
                    <a:lnTo>
                      <a:pt x="8" y="112"/>
                    </a:lnTo>
                    <a:lnTo>
                      <a:pt x="20" y="138"/>
                    </a:lnTo>
                    <a:lnTo>
                      <a:pt x="46" y="153"/>
                    </a:lnTo>
                    <a:lnTo>
                      <a:pt x="75" y="157"/>
                    </a:lnTo>
                    <a:lnTo>
                      <a:pt x="92" y="157"/>
                    </a:lnTo>
                    <a:lnTo>
                      <a:pt x="117" y="149"/>
                    </a:lnTo>
                    <a:lnTo>
                      <a:pt x="129" y="138"/>
                    </a:lnTo>
                    <a:lnTo>
                      <a:pt x="142" y="130"/>
                    </a:lnTo>
                    <a:lnTo>
                      <a:pt x="146" y="119"/>
                    </a:lnTo>
                    <a:lnTo>
                      <a:pt x="146" y="108"/>
                    </a:lnTo>
                    <a:lnTo>
                      <a:pt x="142" y="86"/>
                    </a:lnTo>
                    <a:lnTo>
                      <a:pt x="121" y="60"/>
                    </a:lnTo>
                    <a:lnTo>
                      <a:pt x="62" y="18"/>
                    </a:lnTo>
                    <a:lnTo>
                      <a:pt x="33" y="4"/>
                    </a:lnTo>
                    <a:lnTo>
                      <a:pt x="8"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0" name="Freeform 192"/>
              <p:cNvSpPr>
                <a:spLocks/>
              </p:cNvSpPr>
              <p:nvPr/>
            </p:nvSpPr>
            <p:spPr bwMode="auto">
              <a:xfrm>
                <a:off x="339" y="3409"/>
                <a:ext cx="46" cy="86"/>
              </a:xfrm>
              <a:custGeom>
                <a:avLst/>
                <a:gdLst>
                  <a:gd name="T0" fmla="*/ 0 w 46"/>
                  <a:gd name="T1" fmla="*/ 0 h 86"/>
                  <a:gd name="T2" fmla="*/ 9 w 46"/>
                  <a:gd name="T3" fmla="*/ 49 h 86"/>
                  <a:gd name="T4" fmla="*/ 17 w 46"/>
                  <a:gd name="T5" fmla="*/ 71 h 86"/>
                  <a:gd name="T6" fmla="*/ 30 w 46"/>
                  <a:gd name="T7" fmla="*/ 79 h 86"/>
                  <a:gd name="T8" fmla="*/ 46 w 46"/>
                  <a:gd name="T9" fmla="*/ 86 h 86"/>
                  <a:gd name="T10" fmla="*/ 0 w 46"/>
                  <a:gd name="T11" fmla="*/ 0 h 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86">
                    <a:moveTo>
                      <a:pt x="0" y="0"/>
                    </a:moveTo>
                    <a:lnTo>
                      <a:pt x="9" y="49"/>
                    </a:lnTo>
                    <a:lnTo>
                      <a:pt x="17" y="71"/>
                    </a:lnTo>
                    <a:lnTo>
                      <a:pt x="30" y="79"/>
                    </a:lnTo>
                    <a:lnTo>
                      <a:pt x="46" y="86"/>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1" name="Freeform 193"/>
              <p:cNvSpPr>
                <a:spLocks/>
              </p:cNvSpPr>
              <p:nvPr/>
            </p:nvSpPr>
            <p:spPr bwMode="auto">
              <a:xfrm>
                <a:off x="339" y="3409"/>
                <a:ext cx="46" cy="86"/>
              </a:xfrm>
              <a:custGeom>
                <a:avLst/>
                <a:gdLst>
                  <a:gd name="T0" fmla="*/ 0 w 46"/>
                  <a:gd name="T1" fmla="*/ 0 h 86"/>
                  <a:gd name="T2" fmla="*/ 9 w 46"/>
                  <a:gd name="T3" fmla="*/ 49 h 86"/>
                  <a:gd name="T4" fmla="*/ 17 w 46"/>
                  <a:gd name="T5" fmla="*/ 71 h 86"/>
                  <a:gd name="T6" fmla="*/ 30 w 46"/>
                  <a:gd name="T7" fmla="*/ 79 h 86"/>
                  <a:gd name="T8" fmla="*/ 46 w 46"/>
                  <a:gd name="T9" fmla="*/ 86 h 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86">
                    <a:moveTo>
                      <a:pt x="0" y="0"/>
                    </a:moveTo>
                    <a:lnTo>
                      <a:pt x="9" y="49"/>
                    </a:lnTo>
                    <a:lnTo>
                      <a:pt x="17" y="71"/>
                    </a:lnTo>
                    <a:lnTo>
                      <a:pt x="30" y="79"/>
                    </a:lnTo>
                    <a:lnTo>
                      <a:pt x="46" y="86"/>
                    </a:lnTo>
                  </a:path>
                </a:pathLst>
              </a:custGeom>
              <a:noFill/>
              <a:ln w="0">
                <a:solidFill>
                  <a:srgbClr val="BFDFB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72" name="Freeform 194"/>
              <p:cNvSpPr>
                <a:spLocks/>
              </p:cNvSpPr>
              <p:nvPr/>
            </p:nvSpPr>
            <p:spPr bwMode="auto">
              <a:xfrm>
                <a:off x="1843" y="3924"/>
                <a:ext cx="180" cy="45"/>
              </a:xfrm>
              <a:custGeom>
                <a:avLst/>
                <a:gdLst>
                  <a:gd name="T0" fmla="*/ 180 w 180"/>
                  <a:gd name="T1" fmla="*/ 26 h 45"/>
                  <a:gd name="T2" fmla="*/ 176 w 180"/>
                  <a:gd name="T3" fmla="*/ 34 h 45"/>
                  <a:gd name="T4" fmla="*/ 163 w 180"/>
                  <a:gd name="T5" fmla="*/ 41 h 45"/>
                  <a:gd name="T6" fmla="*/ 138 w 180"/>
                  <a:gd name="T7" fmla="*/ 45 h 45"/>
                  <a:gd name="T8" fmla="*/ 113 w 180"/>
                  <a:gd name="T9" fmla="*/ 45 h 45"/>
                  <a:gd name="T10" fmla="*/ 50 w 180"/>
                  <a:gd name="T11" fmla="*/ 41 h 45"/>
                  <a:gd name="T12" fmla="*/ 21 w 180"/>
                  <a:gd name="T13" fmla="*/ 34 h 45"/>
                  <a:gd name="T14" fmla="*/ 0 w 180"/>
                  <a:gd name="T15" fmla="*/ 26 h 45"/>
                  <a:gd name="T16" fmla="*/ 46 w 180"/>
                  <a:gd name="T17" fmla="*/ 11 h 45"/>
                  <a:gd name="T18" fmla="*/ 100 w 180"/>
                  <a:gd name="T19" fmla="*/ 4 h 45"/>
                  <a:gd name="T20" fmla="*/ 121 w 180"/>
                  <a:gd name="T21" fmla="*/ 0 h 45"/>
                  <a:gd name="T22" fmla="*/ 146 w 180"/>
                  <a:gd name="T23" fmla="*/ 4 h 45"/>
                  <a:gd name="T24" fmla="*/ 163 w 180"/>
                  <a:gd name="T25" fmla="*/ 11 h 45"/>
                  <a:gd name="T26" fmla="*/ 180 w 180"/>
                  <a:gd name="T27" fmla="*/ 26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0" h="45">
                    <a:moveTo>
                      <a:pt x="180" y="26"/>
                    </a:moveTo>
                    <a:lnTo>
                      <a:pt x="176" y="34"/>
                    </a:lnTo>
                    <a:lnTo>
                      <a:pt x="163" y="41"/>
                    </a:lnTo>
                    <a:lnTo>
                      <a:pt x="138" y="45"/>
                    </a:lnTo>
                    <a:lnTo>
                      <a:pt x="113" y="45"/>
                    </a:lnTo>
                    <a:lnTo>
                      <a:pt x="50" y="41"/>
                    </a:lnTo>
                    <a:lnTo>
                      <a:pt x="21" y="34"/>
                    </a:lnTo>
                    <a:lnTo>
                      <a:pt x="0" y="26"/>
                    </a:lnTo>
                    <a:lnTo>
                      <a:pt x="46" y="11"/>
                    </a:lnTo>
                    <a:lnTo>
                      <a:pt x="100" y="4"/>
                    </a:lnTo>
                    <a:lnTo>
                      <a:pt x="121" y="0"/>
                    </a:lnTo>
                    <a:lnTo>
                      <a:pt x="146" y="4"/>
                    </a:lnTo>
                    <a:lnTo>
                      <a:pt x="163" y="11"/>
                    </a:lnTo>
                    <a:lnTo>
                      <a:pt x="180" y="26"/>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3" name="Freeform 195"/>
              <p:cNvSpPr>
                <a:spLocks/>
              </p:cNvSpPr>
              <p:nvPr/>
            </p:nvSpPr>
            <p:spPr bwMode="auto">
              <a:xfrm>
                <a:off x="1822" y="3965"/>
                <a:ext cx="159" cy="90"/>
              </a:xfrm>
              <a:custGeom>
                <a:avLst/>
                <a:gdLst>
                  <a:gd name="T0" fmla="*/ 155 w 159"/>
                  <a:gd name="T1" fmla="*/ 8 h 90"/>
                  <a:gd name="T2" fmla="*/ 159 w 159"/>
                  <a:gd name="T3" fmla="*/ 15 h 90"/>
                  <a:gd name="T4" fmla="*/ 151 w 159"/>
                  <a:gd name="T5" fmla="*/ 26 h 90"/>
                  <a:gd name="T6" fmla="*/ 134 w 159"/>
                  <a:gd name="T7" fmla="*/ 41 h 90"/>
                  <a:gd name="T8" fmla="*/ 109 w 159"/>
                  <a:gd name="T9" fmla="*/ 56 h 90"/>
                  <a:gd name="T10" fmla="*/ 54 w 159"/>
                  <a:gd name="T11" fmla="*/ 82 h 90"/>
                  <a:gd name="T12" fmla="*/ 25 w 159"/>
                  <a:gd name="T13" fmla="*/ 90 h 90"/>
                  <a:gd name="T14" fmla="*/ 0 w 159"/>
                  <a:gd name="T15" fmla="*/ 90 h 90"/>
                  <a:gd name="T16" fmla="*/ 33 w 159"/>
                  <a:gd name="T17" fmla="*/ 56 h 90"/>
                  <a:gd name="T18" fmla="*/ 71 w 159"/>
                  <a:gd name="T19" fmla="*/ 23 h 90"/>
                  <a:gd name="T20" fmla="*/ 92 w 159"/>
                  <a:gd name="T21" fmla="*/ 12 h 90"/>
                  <a:gd name="T22" fmla="*/ 113 w 159"/>
                  <a:gd name="T23" fmla="*/ 4 h 90"/>
                  <a:gd name="T24" fmla="*/ 134 w 159"/>
                  <a:gd name="T25" fmla="*/ 0 h 90"/>
                  <a:gd name="T26" fmla="*/ 155 w 159"/>
                  <a:gd name="T27" fmla="*/ 8 h 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9" h="90">
                    <a:moveTo>
                      <a:pt x="155" y="8"/>
                    </a:moveTo>
                    <a:lnTo>
                      <a:pt x="159" y="15"/>
                    </a:lnTo>
                    <a:lnTo>
                      <a:pt x="151" y="26"/>
                    </a:lnTo>
                    <a:lnTo>
                      <a:pt x="134" y="41"/>
                    </a:lnTo>
                    <a:lnTo>
                      <a:pt x="109" y="56"/>
                    </a:lnTo>
                    <a:lnTo>
                      <a:pt x="54" y="82"/>
                    </a:lnTo>
                    <a:lnTo>
                      <a:pt x="25" y="90"/>
                    </a:lnTo>
                    <a:lnTo>
                      <a:pt x="0" y="90"/>
                    </a:lnTo>
                    <a:lnTo>
                      <a:pt x="33" y="56"/>
                    </a:lnTo>
                    <a:lnTo>
                      <a:pt x="71" y="23"/>
                    </a:lnTo>
                    <a:lnTo>
                      <a:pt x="92" y="12"/>
                    </a:lnTo>
                    <a:lnTo>
                      <a:pt x="113" y="4"/>
                    </a:lnTo>
                    <a:lnTo>
                      <a:pt x="134" y="0"/>
                    </a:lnTo>
                    <a:lnTo>
                      <a:pt x="155" y="8"/>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4" name="Freeform 196"/>
              <p:cNvSpPr>
                <a:spLocks/>
              </p:cNvSpPr>
              <p:nvPr/>
            </p:nvSpPr>
            <p:spPr bwMode="auto">
              <a:xfrm>
                <a:off x="2060" y="4040"/>
                <a:ext cx="51" cy="71"/>
              </a:xfrm>
              <a:custGeom>
                <a:avLst/>
                <a:gdLst>
                  <a:gd name="T0" fmla="*/ 5 w 51"/>
                  <a:gd name="T1" fmla="*/ 0 h 71"/>
                  <a:gd name="T2" fmla="*/ 0 w 51"/>
                  <a:gd name="T3" fmla="*/ 19 h 71"/>
                  <a:gd name="T4" fmla="*/ 5 w 51"/>
                  <a:gd name="T5" fmla="*/ 26 h 71"/>
                  <a:gd name="T6" fmla="*/ 13 w 51"/>
                  <a:gd name="T7" fmla="*/ 34 h 71"/>
                  <a:gd name="T8" fmla="*/ 38 w 51"/>
                  <a:gd name="T9" fmla="*/ 45 h 71"/>
                  <a:gd name="T10" fmla="*/ 47 w 51"/>
                  <a:gd name="T11" fmla="*/ 56 h 71"/>
                  <a:gd name="T12" fmla="*/ 51 w 51"/>
                  <a:gd name="T13" fmla="*/ 71 h 71"/>
                  <a:gd name="T14" fmla="*/ 51 w 51"/>
                  <a:gd name="T15" fmla="*/ 45 h 71"/>
                  <a:gd name="T16" fmla="*/ 51 w 51"/>
                  <a:gd name="T17" fmla="*/ 26 h 71"/>
                  <a:gd name="T18" fmla="*/ 38 w 51"/>
                  <a:gd name="T19" fmla="*/ 11 h 71"/>
                  <a:gd name="T20" fmla="*/ 26 w 51"/>
                  <a:gd name="T21" fmla="*/ 4 h 71"/>
                  <a:gd name="T22" fmla="*/ 5 w 51"/>
                  <a:gd name="T23" fmla="*/ 0 h 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1" h="71">
                    <a:moveTo>
                      <a:pt x="5" y="0"/>
                    </a:moveTo>
                    <a:lnTo>
                      <a:pt x="0" y="19"/>
                    </a:lnTo>
                    <a:lnTo>
                      <a:pt x="5" y="26"/>
                    </a:lnTo>
                    <a:lnTo>
                      <a:pt x="13" y="34"/>
                    </a:lnTo>
                    <a:lnTo>
                      <a:pt x="38" y="45"/>
                    </a:lnTo>
                    <a:lnTo>
                      <a:pt x="47" y="56"/>
                    </a:lnTo>
                    <a:lnTo>
                      <a:pt x="51" y="71"/>
                    </a:lnTo>
                    <a:lnTo>
                      <a:pt x="51" y="45"/>
                    </a:lnTo>
                    <a:lnTo>
                      <a:pt x="51" y="26"/>
                    </a:lnTo>
                    <a:lnTo>
                      <a:pt x="38" y="11"/>
                    </a:lnTo>
                    <a:lnTo>
                      <a:pt x="26" y="4"/>
                    </a:lnTo>
                    <a:lnTo>
                      <a:pt x="5"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5" name="Freeform 197"/>
              <p:cNvSpPr>
                <a:spLocks/>
              </p:cNvSpPr>
              <p:nvPr/>
            </p:nvSpPr>
            <p:spPr bwMode="auto">
              <a:xfrm>
                <a:off x="2111" y="3857"/>
                <a:ext cx="46" cy="75"/>
              </a:xfrm>
              <a:custGeom>
                <a:avLst/>
                <a:gdLst>
                  <a:gd name="T0" fmla="*/ 46 w 46"/>
                  <a:gd name="T1" fmla="*/ 75 h 75"/>
                  <a:gd name="T2" fmla="*/ 46 w 46"/>
                  <a:gd name="T3" fmla="*/ 49 h 75"/>
                  <a:gd name="T4" fmla="*/ 37 w 46"/>
                  <a:gd name="T5" fmla="*/ 30 h 75"/>
                  <a:gd name="T6" fmla="*/ 21 w 46"/>
                  <a:gd name="T7" fmla="*/ 11 h 75"/>
                  <a:gd name="T8" fmla="*/ 0 w 46"/>
                  <a:gd name="T9" fmla="*/ 0 h 75"/>
                  <a:gd name="T10" fmla="*/ 0 w 46"/>
                  <a:gd name="T11" fmla="*/ 22 h 75"/>
                  <a:gd name="T12" fmla="*/ 4 w 46"/>
                  <a:gd name="T13" fmla="*/ 49 h 75"/>
                  <a:gd name="T14" fmla="*/ 16 w 46"/>
                  <a:gd name="T15" fmla="*/ 67 h 75"/>
                  <a:gd name="T16" fmla="*/ 29 w 46"/>
                  <a:gd name="T17" fmla="*/ 75 h 75"/>
                  <a:gd name="T18" fmla="*/ 46 w 46"/>
                  <a:gd name="T19" fmla="*/ 75 h 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75">
                    <a:moveTo>
                      <a:pt x="46" y="75"/>
                    </a:moveTo>
                    <a:lnTo>
                      <a:pt x="46" y="49"/>
                    </a:lnTo>
                    <a:lnTo>
                      <a:pt x="37" y="30"/>
                    </a:lnTo>
                    <a:lnTo>
                      <a:pt x="21" y="11"/>
                    </a:lnTo>
                    <a:lnTo>
                      <a:pt x="0" y="0"/>
                    </a:lnTo>
                    <a:lnTo>
                      <a:pt x="0" y="22"/>
                    </a:lnTo>
                    <a:lnTo>
                      <a:pt x="4" y="49"/>
                    </a:lnTo>
                    <a:lnTo>
                      <a:pt x="16" y="67"/>
                    </a:lnTo>
                    <a:lnTo>
                      <a:pt x="29" y="75"/>
                    </a:lnTo>
                    <a:lnTo>
                      <a:pt x="46" y="75"/>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6" name="Freeform 198"/>
              <p:cNvSpPr>
                <a:spLocks/>
              </p:cNvSpPr>
              <p:nvPr/>
            </p:nvSpPr>
            <p:spPr bwMode="auto">
              <a:xfrm>
                <a:off x="2563" y="3749"/>
                <a:ext cx="54" cy="86"/>
              </a:xfrm>
              <a:custGeom>
                <a:avLst/>
                <a:gdLst>
                  <a:gd name="T0" fmla="*/ 42 w 54"/>
                  <a:gd name="T1" fmla="*/ 86 h 86"/>
                  <a:gd name="T2" fmla="*/ 54 w 54"/>
                  <a:gd name="T3" fmla="*/ 63 h 86"/>
                  <a:gd name="T4" fmla="*/ 50 w 54"/>
                  <a:gd name="T5" fmla="*/ 52 h 86"/>
                  <a:gd name="T6" fmla="*/ 42 w 54"/>
                  <a:gd name="T7" fmla="*/ 41 h 86"/>
                  <a:gd name="T8" fmla="*/ 13 w 54"/>
                  <a:gd name="T9" fmla="*/ 18 h 86"/>
                  <a:gd name="T10" fmla="*/ 4 w 54"/>
                  <a:gd name="T11" fmla="*/ 7 h 86"/>
                  <a:gd name="T12" fmla="*/ 4 w 54"/>
                  <a:gd name="T13" fmla="*/ 0 h 86"/>
                  <a:gd name="T14" fmla="*/ 0 w 54"/>
                  <a:gd name="T15" fmla="*/ 30 h 86"/>
                  <a:gd name="T16" fmla="*/ 4 w 54"/>
                  <a:gd name="T17" fmla="*/ 56 h 86"/>
                  <a:gd name="T18" fmla="*/ 17 w 54"/>
                  <a:gd name="T19" fmla="*/ 74 h 86"/>
                  <a:gd name="T20" fmla="*/ 42 w 54"/>
                  <a:gd name="T21" fmla="*/ 86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 h="86">
                    <a:moveTo>
                      <a:pt x="42" y="86"/>
                    </a:moveTo>
                    <a:lnTo>
                      <a:pt x="54" y="63"/>
                    </a:lnTo>
                    <a:lnTo>
                      <a:pt x="50" y="52"/>
                    </a:lnTo>
                    <a:lnTo>
                      <a:pt x="42" y="41"/>
                    </a:lnTo>
                    <a:lnTo>
                      <a:pt x="13" y="18"/>
                    </a:lnTo>
                    <a:lnTo>
                      <a:pt x="4" y="7"/>
                    </a:lnTo>
                    <a:lnTo>
                      <a:pt x="4" y="0"/>
                    </a:lnTo>
                    <a:lnTo>
                      <a:pt x="0" y="30"/>
                    </a:lnTo>
                    <a:lnTo>
                      <a:pt x="4" y="56"/>
                    </a:lnTo>
                    <a:lnTo>
                      <a:pt x="17" y="74"/>
                    </a:lnTo>
                    <a:lnTo>
                      <a:pt x="42" y="86"/>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7" name="Freeform 199"/>
              <p:cNvSpPr>
                <a:spLocks/>
              </p:cNvSpPr>
              <p:nvPr/>
            </p:nvSpPr>
            <p:spPr bwMode="auto">
              <a:xfrm>
                <a:off x="159" y="2868"/>
                <a:ext cx="151" cy="56"/>
              </a:xfrm>
              <a:custGeom>
                <a:avLst/>
                <a:gdLst>
                  <a:gd name="T0" fmla="*/ 151 w 151"/>
                  <a:gd name="T1" fmla="*/ 52 h 56"/>
                  <a:gd name="T2" fmla="*/ 151 w 151"/>
                  <a:gd name="T3" fmla="*/ 45 h 56"/>
                  <a:gd name="T4" fmla="*/ 147 w 151"/>
                  <a:gd name="T5" fmla="*/ 33 h 56"/>
                  <a:gd name="T6" fmla="*/ 138 w 151"/>
                  <a:gd name="T7" fmla="*/ 26 h 56"/>
                  <a:gd name="T8" fmla="*/ 122 w 151"/>
                  <a:gd name="T9" fmla="*/ 15 h 56"/>
                  <a:gd name="T10" fmla="*/ 101 w 151"/>
                  <a:gd name="T11" fmla="*/ 7 h 56"/>
                  <a:gd name="T12" fmla="*/ 71 w 151"/>
                  <a:gd name="T13" fmla="*/ 4 h 56"/>
                  <a:gd name="T14" fmla="*/ 38 w 151"/>
                  <a:gd name="T15" fmla="*/ 0 h 56"/>
                  <a:gd name="T16" fmla="*/ 0 w 151"/>
                  <a:gd name="T17" fmla="*/ 7 h 56"/>
                  <a:gd name="T18" fmla="*/ 38 w 151"/>
                  <a:gd name="T19" fmla="*/ 22 h 56"/>
                  <a:gd name="T20" fmla="*/ 88 w 151"/>
                  <a:gd name="T21" fmla="*/ 45 h 56"/>
                  <a:gd name="T22" fmla="*/ 130 w 151"/>
                  <a:gd name="T23" fmla="*/ 56 h 56"/>
                  <a:gd name="T24" fmla="*/ 143 w 151"/>
                  <a:gd name="T25" fmla="*/ 56 h 56"/>
                  <a:gd name="T26" fmla="*/ 151 w 151"/>
                  <a:gd name="T27" fmla="*/ 52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1" h="56">
                    <a:moveTo>
                      <a:pt x="151" y="52"/>
                    </a:moveTo>
                    <a:lnTo>
                      <a:pt x="151" y="45"/>
                    </a:lnTo>
                    <a:lnTo>
                      <a:pt x="147" y="33"/>
                    </a:lnTo>
                    <a:lnTo>
                      <a:pt x="138" y="26"/>
                    </a:lnTo>
                    <a:lnTo>
                      <a:pt x="122" y="15"/>
                    </a:lnTo>
                    <a:lnTo>
                      <a:pt x="101" y="7"/>
                    </a:lnTo>
                    <a:lnTo>
                      <a:pt x="71" y="4"/>
                    </a:lnTo>
                    <a:lnTo>
                      <a:pt x="38" y="0"/>
                    </a:lnTo>
                    <a:lnTo>
                      <a:pt x="0" y="7"/>
                    </a:lnTo>
                    <a:lnTo>
                      <a:pt x="38" y="22"/>
                    </a:lnTo>
                    <a:lnTo>
                      <a:pt x="88" y="45"/>
                    </a:lnTo>
                    <a:lnTo>
                      <a:pt x="130" y="56"/>
                    </a:lnTo>
                    <a:lnTo>
                      <a:pt x="143" y="56"/>
                    </a:lnTo>
                    <a:lnTo>
                      <a:pt x="151" y="52"/>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8" name="Freeform 200"/>
              <p:cNvSpPr>
                <a:spLocks/>
              </p:cNvSpPr>
              <p:nvPr/>
            </p:nvSpPr>
            <p:spPr bwMode="auto">
              <a:xfrm>
                <a:off x="134" y="2905"/>
                <a:ext cx="176" cy="45"/>
              </a:xfrm>
              <a:custGeom>
                <a:avLst/>
                <a:gdLst>
                  <a:gd name="T0" fmla="*/ 176 w 176"/>
                  <a:gd name="T1" fmla="*/ 19 h 45"/>
                  <a:gd name="T2" fmla="*/ 172 w 176"/>
                  <a:gd name="T3" fmla="*/ 8 h 45"/>
                  <a:gd name="T4" fmla="*/ 155 w 176"/>
                  <a:gd name="T5" fmla="*/ 4 h 45"/>
                  <a:gd name="T6" fmla="*/ 134 w 176"/>
                  <a:gd name="T7" fmla="*/ 0 h 45"/>
                  <a:gd name="T8" fmla="*/ 105 w 176"/>
                  <a:gd name="T9" fmla="*/ 4 h 45"/>
                  <a:gd name="T10" fmla="*/ 46 w 176"/>
                  <a:gd name="T11" fmla="*/ 15 h 45"/>
                  <a:gd name="T12" fmla="*/ 21 w 176"/>
                  <a:gd name="T13" fmla="*/ 23 h 45"/>
                  <a:gd name="T14" fmla="*/ 0 w 176"/>
                  <a:gd name="T15" fmla="*/ 34 h 45"/>
                  <a:gd name="T16" fmla="*/ 54 w 176"/>
                  <a:gd name="T17" fmla="*/ 41 h 45"/>
                  <a:gd name="T18" fmla="*/ 109 w 176"/>
                  <a:gd name="T19" fmla="*/ 45 h 45"/>
                  <a:gd name="T20" fmla="*/ 138 w 176"/>
                  <a:gd name="T21" fmla="*/ 41 h 45"/>
                  <a:gd name="T22" fmla="*/ 155 w 176"/>
                  <a:gd name="T23" fmla="*/ 37 h 45"/>
                  <a:gd name="T24" fmla="*/ 172 w 176"/>
                  <a:gd name="T25" fmla="*/ 30 h 45"/>
                  <a:gd name="T26" fmla="*/ 176 w 176"/>
                  <a:gd name="T27" fmla="*/ 19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6" h="45">
                    <a:moveTo>
                      <a:pt x="176" y="19"/>
                    </a:moveTo>
                    <a:lnTo>
                      <a:pt x="172" y="8"/>
                    </a:lnTo>
                    <a:lnTo>
                      <a:pt x="155" y="4"/>
                    </a:lnTo>
                    <a:lnTo>
                      <a:pt x="134" y="0"/>
                    </a:lnTo>
                    <a:lnTo>
                      <a:pt x="105" y="4"/>
                    </a:lnTo>
                    <a:lnTo>
                      <a:pt x="46" y="15"/>
                    </a:lnTo>
                    <a:lnTo>
                      <a:pt x="21" y="23"/>
                    </a:lnTo>
                    <a:lnTo>
                      <a:pt x="0" y="34"/>
                    </a:lnTo>
                    <a:lnTo>
                      <a:pt x="54" y="41"/>
                    </a:lnTo>
                    <a:lnTo>
                      <a:pt x="109" y="45"/>
                    </a:lnTo>
                    <a:lnTo>
                      <a:pt x="138" y="41"/>
                    </a:lnTo>
                    <a:lnTo>
                      <a:pt x="155" y="37"/>
                    </a:lnTo>
                    <a:lnTo>
                      <a:pt x="172" y="30"/>
                    </a:lnTo>
                    <a:lnTo>
                      <a:pt x="176" y="19"/>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9" name="Freeform 201"/>
              <p:cNvSpPr>
                <a:spLocks/>
              </p:cNvSpPr>
              <p:nvPr/>
            </p:nvSpPr>
            <p:spPr bwMode="auto">
              <a:xfrm>
                <a:off x="209" y="2928"/>
                <a:ext cx="113" cy="149"/>
              </a:xfrm>
              <a:custGeom>
                <a:avLst/>
                <a:gdLst>
                  <a:gd name="T0" fmla="*/ 93 w 113"/>
                  <a:gd name="T1" fmla="*/ 0 h 149"/>
                  <a:gd name="T2" fmla="*/ 105 w 113"/>
                  <a:gd name="T3" fmla="*/ 3 h 149"/>
                  <a:gd name="T4" fmla="*/ 109 w 113"/>
                  <a:gd name="T5" fmla="*/ 11 h 149"/>
                  <a:gd name="T6" fmla="*/ 113 w 113"/>
                  <a:gd name="T7" fmla="*/ 18 h 149"/>
                  <a:gd name="T8" fmla="*/ 109 w 113"/>
                  <a:gd name="T9" fmla="*/ 29 h 149"/>
                  <a:gd name="T10" fmla="*/ 97 w 113"/>
                  <a:gd name="T11" fmla="*/ 48 h 149"/>
                  <a:gd name="T12" fmla="*/ 72 w 113"/>
                  <a:gd name="T13" fmla="*/ 74 h 149"/>
                  <a:gd name="T14" fmla="*/ 21 w 113"/>
                  <a:gd name="T15" fmla="*/ 119 h 149"/>
                  <a:gd name="T16" fmla="*/ 5 w 113"/>
                  <a:gd name="T17" fmla="*/ 138 h 149"/>
                  <a:gd name="T18" fmla="*/ 0 w 113"/>
                  <a:gd name="T19" fmla="*/ 149 h 149"/>
                  <a:gd name="T20" fmla="*/ 0 w 113"/>
                  <a:gd name="T21" fmla="*/ 138 h 149"/>
                  <a:gd name="T22" fmla="*/ 5 w 113"/>
                  <a:gd name="T23" fmla="*/ 119 h 149"/>
                  <a:gd name="T24" fmla="*/ 13 w 113"/>
                  <a:gd name="T25" fmla="*/ 74 h 149"/>
                  <a:gd name="T26" fmla="*/ 26 w 113"/>
                  <a:gd name="T27" fmla="*/ 52 h 149"/>
                  <a:gd name="T28" fmla="*/ 42 w 113"/>
                  <a:gd name="T29" fmla="*/ 29 h 149"/>
                  <a:gd name="T30" fmla="*/ 63 w 113"/>
                  <a:gd name="T31" fmla="*/ 14 h 149"/>
                  <a:gd name="T32" fmla="*/ 93 w 113"/>
                  <a:gd name="T33" fmla="*/ 0 h 1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3" h="149">
                    <a:moveTo>
                      <a:pt x="93" y="0"/>
                    </a:moveTo>
                    <a:lnTo>
                      <a:pt x="105" y="3"/>
                    </a:lnTo>
                    <a:lnTo>
                      <a:pt x="109" y="11"/>
                    </a:lnTo>
                    <a:lnTo>
                      <a:pt x="113" y="18"/>
                    </a:lnTo>
                    <a:lnTo>
                      <a:pt x="109" y="29"/>
                    </a:lnTo>
                    <a:lnTo>
                      <a:pt x="97" y="48"/>
                    </a:lnTo>
                    <a:lnTo>
                      <a:pt x="72" y="74"/>
                    </a:lnTo>
                    <a:lnTo>
                      <a:pt x="21" y="119"/>
                    </a:lnTo>
                    <a:lnTo>
                      <a:pt x="5" y="138"/>
                    </a:lnTo>
                    <a:lnTo>
                      <a:pt x="0" y="149"/>
                    </a:lnTo>
                    <a:lnTo>
                      <a:pt x="0" y="138"/>
                    </a:lnTo>
                    <a:lnTo>
                      <a:pt x="5" y="119"/>
                    </a:lnTo>
                    <a:lnTo>
                      <a:pt x="13" y="74"/>
                    </a:lnTo>
                    <a:lnTo>
                      <a:pt x="26" y="52"/>
                    </a:lnTo>
                    <a:lnTo>
                      <a:pt x="42" y="29"/>
                    </a:lnTo>
                    <a:lnTo>
                      <a:pt x="63" y="14"/>
                    </a:lnTo>
                    <a:lnTo>
                      <a:pt x="93" y="0"/>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0" name="Freeform 202"/>
              <p:cNvSpPr>
                <a:spLocks/>
              </p:cNvSpPr>
              <p:nvPr/>
            </p:nvSpPr>
            <p:spPr bwMode="auto">
              <a:xfrm>
                <a:off x="3447" y="4006"/>
                <a:ext cx="37" cy="90"/>
              </a:xfrm>
              <a:custGeom>
                <a:avLst/>
                <a:gdLst>
                  <a:gd name="T0" fmla="*/ 8 w 37"/>
                  <a:gd name="T1" fmla="*/ 0 h 90"/>
                  <a:gd name="T2" fmla="*/ 4 w 37"/>
                  <a:gd name="T3" fmla="*/ 15 h 90"/>
                  <a:gd name="T4" fmla="*/ 0 w 37"/>
                  <a:gd name="T5" fmla="*/ 38 h 90"/>
                  <a:gd name="T6" fmla="*/ 0 w 37"/>
                  <a:gd name="T7" fmla="*/ 53 h 90"/>
                  <a:gd name="T8" fmla="*/ 8 w 37"/>
                  <a:gd name="T9" fmla="*/ 64 h 90"/>
                  <a:gd name="T10" fmla="*/ 16 w 37"/>
                  <a:gd name="T11" fmla="*/ 79 h 90"/>
                  <a:gd name="T12" fmla="*/ 37 w 37"/>
                  <a:gd name="T13" fmla="*/ 90 h 90"/>
                  <a:gd name="T14" fmla="*/ 37 w 37"/>
                  <a:gd name="T15" fmla="*/ 56 h 90"/>
                  <a:gd name="T16" fmla="*/ 33 w 37"/>
                  <a:gd name="T17" fmla="*/ 30 h 90"/>
                  <a:gd name="T18" fmla="*/ 21 w 37"/>
                  <a:gd name="T19" fmla="*/ 12 h 90"/>
                  <a:gd name="T20" fmla="*/ 8 w 37"/>
                  <a:gd name="T21" fmla="*/ 0 h 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90">
                    <a:moveTo>
                      <a:pt x="8" y="0"/>
                    </a:moveTo>
                    <a:lnTo>
                      <a:pt x="4" y="15"/>
                    </a:lnTo>
                    <a:lnTo>
                      <a:pt x="0" y="38"/>
                    </a:lnTo>
                    <a:lnTo>
                      <a:pt x="0" y="53"/>
                    </a:lnTo>
                    <a:lnTo>
                      <a:pt x="8" y="64"/>
                    </a:lnTo>
                    <a:lnTo>
                      <a:pt x="16" y="79"/>
                    </a:lnTo>
                    <a:lnTo>
                      <a:pt x="37" y="90"/>
                    </a:lnTo>
                    <a:lnTo>
                      <a:pt x="37" y="56"/>
                    </a:lnTo>
                    <a:lnTo>
                      <a:pt x="33" y="30"/>
                    </a:lnTo>
                    <a:lnTo>
                      <a:pt x="21" y="12"/>
                    </a:lnTo>
                    <a:lnTo>
                      <a:pt x="8" y="0"/>
                    </a:lnTo>
                    <a:close/>
                  </a:path>
                </a:pathLst>
              </a:custGeom>
              <a:solidFill>
                <a:srgbClr val="B0B0B0"/>
              </a:solidFill>
              <a:ln w="0">
                <a:solidFill>
                  <a:srgbClr val="000000"/>
                </a:solidFill>
                <a:prstDash val="solid"/>
                <a:round/>
                <a:headEnd/>
                <a:tailEnd/>
              </a:ln>
            </p:spPr>
            <p:txBody>
              <a:bodyPr/>
              <a:lstStyle/>
              <a:p>
                <a:endParaRPr lang="en-US"/>
              </a:p>
            </p:txBody>
          </p:sp>
          <p:sp>
            <p:nvSpPr>
              <p:cNvPr id="3481" name="Freeform 203"/>
              <p:cNvSpPr>
                <a:spLocks/>
              </p:cNvSpPr>
              <p:nvPr/>
            </p:nvSpPr>
            <p:spPr bwMode="auto">
              <a:xfrm>
                <a:off x="3543" y="3943"/>
                <a:ext cx="42" cy="90"/>
              </a:xfrm>
              <a:custGeom>
                <a:avLst/>
                <a:gdLst>
                  <a:gd name="T0" fmla="*/ 8 w 42"/>
                  <a:gd name="T1" fmla="*/ 0 h 90"/>
                  <a:gd name="T2" fmla="*/ 4 w 42"/>
                  <a:gd name="T3" fmla="*/ 15 h 90"/>
                  <a:gd name="T4" fmla="*/ 0 w 42"/>
                  <a:gd name="T5" fmla="*/ 37 h 90"/>
                  <a:gd name="T6" fmla="*/ 4 w 42"/>
                  <a:gd name="T7" fmla="*/ 48 h 90"/>
                  <a:gd name="T8" fmla="*/ 8 w 42"/>
                  <a:gd name="T9" fmla="*/ 63 h 90"/>
                  <a:gd name="T10" fmla="*/ 21 w 42"/>
                  <a:gd name="T11" fmla="*/ 75 h 90"/>
                  <a:gd name="T12" fmla="*/ 38 w 42"/>
                  <a:gd name="T13" fmla="*/ 90 h 90"/>
                  <a:gd name="T14" fmla="*/ 42 w 42"/>
                  <a:gd name="T15" fmla="*/ 56 h 90"/>
                  <a:gd name="T16" fmla="*/ 33 w 42"/>
                  <a:gd name="T17" fmla="*/ 26 h 90"/>
                  <a:gd name="T18" fmla="*/ 25 w 42"/>
                  <a:gd name="T19" fmla="*/ 11 h 90"/>
                  <a:gd name="T20" fmla="*/ 8 w 42"/>
                  <a:gd name="T21" fmla="*/ 0 h 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90">
                    <a:moveTo>
                      <a:pt x="8" y="0"/>
                    </a:moveTo>
                    <a:lnTo>
                      <a:pt x="4" y="15"/>
                    </a:lnTo>
                    <a:lnTo>
                      <a:pt x="0" y="37"/>
                    </a:lnTo>
                    <a:lnTo>
                      <a:pt x="4" y="48"/>
                    </a:lnTo>
                    <a:lnTo>
                      <a:pt x="8" y="63"/>
                    </a:lnTo>
                    <a:lnTo>
                      <a:pt x="21" y="75"/>
                    </a:lnTo>
                    <a:lnTo>
                      <a:pt x="38" y="90"/>
                    </a:lnTo>
                    <a:lnTo>
                      <a:pt x="42" y="56"/>
                    </a:lnTo>
                    <a:lnTo>
                      <a:pt x="33" y="26"/>
                    </a:lnTo>
                    <a:lnTo>
                      <a:pt x="25" y="11"/>
                    </a:lnTo>
                    <a:lnTo>
                      <a:pt x="8"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 name="Freeform 204"/>
              <p:cNvSpPr>
                <a:spLocks/>
              </p:cNvSpPr>
              <p:nvPr/>
            </p:nvSpPr>
            <p:spPr bwMode="auto">
              <a:xfrm>
                <a:off x="2571" y="3842"/>
                <a:ext cx="264" cy="239"/>
              </a:xfrm>
              <a:custGeom>
                <a:avLst/>
                <a:gdLst>
                  <a:gd name="T0" fmla="*/ 239 w 264"/>
                  <a:gd name="T1" fmla="*/ 49 h 239"/>
                  <a:gd name="T2" fmla="*/ 210 w 264"/>
                  <a:gd name="T3" fmla="*/ 23 h 239"/>
                  <a:gd name="T4" fmla="*/ 172 w 264"/>
                  <a:gd name="T5" fmla="*/ 8 h 239"/>
                  <a:gd name="T6" fmla="*/ 143 w 264"/>
                  <a:gd name="T7" fmla="*/ 0 h 239"/>
                  <a:gd name="T8" fmla="*/ 126 w 264"/>
                  <a:gd name="T9" fmla="*/ 4 h 239"/>
                  <a:gd name="T10" fmla="*/ 109 w 264"/>
                  <a:gd name="T11" fmla="*/ 11 h 239"/>
                  <a:gd name="T12" fmla="*/ 97 w 264"/>
                  <a:gd name="T13" fmla="*/ 19 h 239"/>
                  <a:gd name="T14" fmla="*/ 84 w 264"/>
                  <a:gd name="T15" fmla="*/ 34 h 239"/>
                  <a:gd name="T16" fmla="*/ 72 w 264"/>
                  <a:gd name="T17" fmla="*/ 56 h 239"/>
                  <a:gd name="T18" fmla="*/ 55 w 264"/>
                  <a:gd name="T19" fmla="*/ 79 h 239"/>
                  <a:gd name="T20" fmla="*/ 42 w 264"/>
                  <a:gd name="T21" fmla="*/ 112 h 239"/>
                  <a:gd name="T22" fmla="*/ 30 w 264"/>
                  <a:gd name="T23" fmla="*/ 146 h 239"/>
                  <a:gd name="T24" fmla="*/ 13 w 264"/>
                  <a:gd name="T25" fmla="*/ 191 h 239"/>
                  <a:gd name="T26" fmla="*/ 0 w 264"/>
                  <a:gd name="T27" fmla="*/ 239 h 239"/>
                  <a:gd name="T28" fmla="*/ 72 w 264"/>
                  <a:gd name="T29" fmla="*/ 220 h 239"/>
                  <a:gd name="T30" fmla="*/ 134 w 264"/>
                  <a:gd name="T31" fmla="*/ 205 h 239"/>
                  <a:gd name="T32" fmla="*/ 185 w 264"/>
                  <a:gd name="T33" fmla="*/ 187 h 239"/>
                  <a:gd name="T34" fmla="*/ 227 w 264"/>
                  <a:gd name="T35" fmla="*/ 172 h 239"/>
                  <a:gd name="T36" fmla="*/ 252 w 264"/>
                  <a:gd name="T37" fmla="*/ 149 h 239"/>
                  <a:gd name="T38" fmla="*/ 264 w 264"/>
                  <a:gd name="T39" fmla="*/ 123 h 239"/>
                  <a:gd name="T40" fmla="*/ 264 w 264"/>
                  <a:gd name="T41" fmla="*/ 108 h 239"/>
                  <a:gd name="T42" fmla="*/ 264 w 264"/>
                  <a:gd name="T43" fmla="*/ 90 h 239"/>
                  <a:gd name="T44" fmla="*/ 252 w 264"/>
                  <a:gd name="T45" fmla="*/ 71 h 239"/>
                  <a:gd name="T46" fmla="*/ 239 w 264"/>
                  <a:gd name="T47" fmla="*/ 49 h 2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4" h="239">
                    <a:moveTo>
                      <a:pt x="239" y="49"/>
                    </a:moveTo>
                    <a:lnTo>
                      <a:pt x="210" y="23"/>
                    </a:lnTo>
                    <a:lnTo>
                      <a:pt x="172" y="8"/>
                    </a:lnTo>
                    <a:lnTo>
                      <a:pt x="143" y="0"/>
                    </a:lnTo>
                    <a:lnTo>
                      <a:pt x="126" y="4"/>
                    </a:lnTo>
                    <a:lnTo>
                      <a:pt x="109" y="11"/>
                    </a:lnTo>
                    <a:lnTo>
                      <a:pt x="97" y="19"/>
                    </a:lnTo>
                    <a:lnTo>
                      <a:pt x="84" y="34"/>
                    </a:lnTo>
                    <a:lnTo>
                      <a:pt x="72" y="56"/>
                    </a:lnTo>
                    <a:lnTo>
                      <a:pt x="55" y="79"/>
                    </a:lnTo>
                    <a:lnTo>
                      <a:pt x="42" y="112"/>
                    </a:lnTo>
                    <a:lnTo>
                      <a:pt x="30" y="146"/>
                    </a:lnTo>
                    <a:lnTo>
                      <a:pt x="13" y="191"/>
                    </a:lnTo>
                    <a:lnTo>
                      <a:pt x="0" y="239"/>
                    </a:lnTo>
                    <a:lnTo>
                      <a:pt x="72" y="220"/>
                    </a:lnTo>
                    <a:lnTo>
                      <a:pt x="134" y="205"/>
                    </a:lnTo>
                    <a:lnTo>
                      <a:pt x="185" y="187"/>
                    </a:lnTo>
                    <a:lnTo>
                      <a:pt x="227" y="172"/>
                    </a:lnTo>
                    <a:lnTo>
                      <a:pt x="252" y="149"/>
                    </a:lnTo>
                    <a:lnTo>
                      <a:pt x="264" y="123"/>
                    </a:lnTo>
                    <a:lnTo>
                      <a:pt x="264" y="108"/>
                    </a:lnTo>
                    <a:lnTo>
                      <a:pt x="264" y="90"/>
                    </a:lnTo>
                    <a:lnTo>
                      <a:pt x="252" y="71"/>
                    </a:lnTo>
                    <a:lnTo>
                      <a:pt x="239" y="49"/>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 name="Freeform 205"/>
              <p:cNvSpPr>
                <a:spLocks/>
              </p:cNvSpPr>
              <p:nvPr/>
            </p:nvSpPr>
            <p:spPr bwMode="auto">
              <a:xfrm>
                <a:off x="2626" y="3894"/>
                <a:ext cx="151" cy="139"/>
              </a:xfrm>
              <a:custGeom>
                <a:avLst/>
                <a:gdLst>
                  <a:gd name="T0" fmla="*/ 151 w 151"/>
                  <a:gd name="T1" fmla="*/ 15 h 139"/>
                  <a:gd name="T2" fmla="*/ 134 w 151"/>
                  <a:gd name="T3" fmla="*/ 4 h 139"/>
                  <a:gd name="T4" fmla="*/ 109 w 151"/>
                  <a:gd name="T5" fmla="*/ 0 h 139"/>
                  <a:gd name="T6" fmla="*/ 88 w 151"/>
                  <a:gd name="T7" fmla="*/ 4 h 139"/>
                  <a:gd name="T8" fmla="*/ 63 w 151"/>
                  <a:gd name="T9" fmla="*/ 15 h 139"/>
                  <a:gd name="T10" fmla="*/ 42 w 151"/>
                  <a:gd name="T11" fmla="*/ 34 h 139"/>
                  <a:gd name="T12" fmla="*/ 21 w 151"/>
                  <a:gd name="T13" fmla="*/ 60 h 139"/>
                  <a:gd name="T14" fmla="*/ 8 w 151"/>
                  <a:gd name="T15" fmla="*/ 97 h 139"/>
                  <a:gd name="T16" fmla="*/ 0 w 151"/>
                  <a:gd name="T17" fmla="*/ 139 h 139"/>
                  <a:gd name="T18" fmla="*/ 151 w 151"/>
                  <a:gd name="T19" fmla="*/ 15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139">
                    <a:moveTo>
                      <a:pt x="151" y="15"/>
                    </a:moveTo>
                    <a:lnTo>
                      <a:pt x="134" y="4"/>
                    </a:lnTo>
                    <a:lnTo>
                      <a:pt x="109" y="0"/>
                    </a:lnTo>
                    <a:lnTo>
                      <a:pt x="88" y="4"/>
                    </a:lnTo>
                    <a:lnTo>
                      <a:pt x="63" y="15"/>
                    </a:lnTo>
                    <a:lnTo>
                      <a:pt x="42" y="34"/>
                    </a:lnTo>
                    <a:lnTo>
                      <a:pt x="21" y="60"/>
                    </a:lnTo>
                    <a:lnTo>
                      <a:pt x="8" y="97"/>
                    </a:lnTo>
                    <a:lnTo>
                      <a:pt x="0" y="139"/>
                    </a:lnTo>
                    <a:lnTo>
                      <a:pt x="151" y="15"/>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 name="Freeform 206"/>
              <p:cNvSpPr>
                <a:spLocks/>
              </p:cNvSpPr>
              <p:nvPr/>
            </p:nvSpPr>
            <p:spPr bwMode="auto">
              <a:xfrm>
                <a:off x="2626" y="3894"/>
                <a:ext cx="151" cy="139"/>
              </a:xfrm>
              <a:custGeom>
                <a:avLst/>
                <a:gdLst>
                  <a:gd name="T0" fmla="*/ 151 w 151"/>
                  <a:gd name="T1" fmla="*/ 15 h 139"/>
                  <a:gd name="T2" fmla="*/ 134 w 151"/>
                  <a:gd name="T3" fmla="*/ 4 h 139"/>
                  <a:gd name="T4" fmla="*/ 109 w 151"/>
                  <a:gd name="T5" fmla="*/ 0 h 139"/>
                  <a:gd name="T6" fmla="*/ 88 w 151"/>
                  <a:gd name="T7" fmla="*/ 4 h 139"/>
                  <a:gd name="T8" fmla="*/ 63 w 151"/>
                  <a:gd name="T9" fmla="*/ 15 h 139"/>
                  <a:gd name="T10" fmla="*/ 42 w 151"/>
                  <a:gd name="T11" fmla="*/ 34 h 139"/>
                  <a:gd name="T12" fmla="*/ 21 w 151"/>
                  <a:gd name="T13" fmla="*/ 60 h 139"/>
                  <a:gd name="T14" fmla="*/ 8 w 151"/>
                  <a:gd name="T15" fmla="*/ 97 h 139"/>
                  <a:gd name="T16" fmla="*/ 0 w 151"/>
                  <a:gd name="T17" fmla="*/ 139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 h="139">
                    <a:moveTo>
                      <a:pt x="151" y="15"/>
                    </a:moveTo>
                    <a:lnTo>
                      <a:pt x="134" y="4"/>
                    </a:lnTo>
                    <a:lnTo>
                      <a:pt x="109" y="0"/>
                    </a:lnTo>
                    <a:lnTo>
                      <a:pt x="88" y="4"/>
                    </a:lnTo>
                    <a:lnTo>
                      <a:pt x="63" y="15"/>
                    </a:lnTo>
                    <a:lnTo>
                      <a:pt x="42" y="34"/>
                    </a:lnTo>
                    <a:lnTo>
                      <a:pt x="21" y="60"/>
                    </a:lnTo>
                    <a:lnTo>
                      <a:pt x="8" y="97"/>
                    </a:lnTo>
                    <a:lnTo>
                      <a:pt x="0" y="139"/>
                    </a:lnTo>
                  </a:path>
                </a:pathLst>
              </a:custGeom>
              <a:noFill/>
              <a:ln w="0">
                <a:solidFill>
                  <a:srgbClr val="BFDFB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5" name="Freeform 207"/>
              <p:cNvSpPr>
                <a:spLocks/>
              </p:cNvSpPr>
              <p:nvPr/>
            </p:nvSpPr>
            <p:spPr bwMode="auto">
              <a:xfrm>
                <a:off x="3643" y="3805"/>
                <a:ext cx="55" cy="138"/>
              </a:xfrm>
              <a:custGeom>
                <a:avLst/>
                <a:gdLst>
                  <a:gd name="T0" fmla="*/ 5 w 55"/>
                  <a:gd name="T1" fmla="*/ 138 h 138"/>
                  <a:gd name="T2" fmla="*/ 13 w 55"/>
                  <a:gd name="T3" fmla="*/ 138 h 138"/>
                  <a:gd name="T4" fmla="*/ 26 w 55"/>
                  <a:gd name="T5" fmla="*/ 134 h 138"/>
                  <a:gd name="T6" fmla="*/ 34 w 55"/>
                  <a:gd name="T7" fmla="*/ 123 h 138"/>
                  <a:gd name="T8" fmla="*/ 42 w 55"/>
                  <a:gd name="T9" fmla="*/ 108 h 138"/>
                  <a:gd name="T10" fmla="*/ 51 w 55"/>
                  <a:gd name="T11" fmla="*/ 89 h 138"/>
                  <a:gd name="T12" fmla="*/ 55 w 55"/>
                  <a:gd name="T13" fmla="*/ 63 h 138"/>
                  <a:gd name="T14" fmla="*/ 51 w 55"/>
                  <a:gd name="T15" fmla="*/ 33 h 138"/>
                  <a:gd name="T16" fmla="*/ 42 w 55"/>
                  <a:gd name="T17" fmla="*/ 0 h 138"/>
                  <a:gd name="T18" fmla="*/ 26 w 55"/>
                  <a:gd name="T19" fmla="*/ 37 h 138"/>
                  <a:gd name="T20" fmla="*/ 9 w 55"/>
                  <a:gd name="T21" fmla="*/ 82 h 138"/>
                  <a:gd name="T22" fmla="*/ 0 w 55"/>
                  <a:gd name="T23" fmla="*/ 119 h 138"/>
                  <a:gd name="T24" fmla="*/ 0 w 55"/>
                  <a:gd name="T25" fmla="*/ 134 h 138"/>
                  <a:gd name="T26" fmla="*/ 5 w 55"/>
                  <a:gd name="T27" fmla="*/ 138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5" h="138">
                    <a:moveTo>
                      <a:pt x="5" y="138"/>
                    </a:moveTo>
                    <a:lnTo>
                      <a:pt x="13" y="138"/>
                    </a:lnTo>
                    <a:lnTo>
                      <a:pt x="26" y="134"/>
                    </a:lnTo>
                    <a:lnTo>
                      <a:pt x="34" y="123"/>
                    </a:lnTo>
                    <a:lnTo>
                      <a:pt x="42" y="108"/>
                    </a:lnTo>
                    <a:lnTo>
                      <a:pt x="51" y="89"/>
                    </a:lnTo>
                    <a:lnTo>
                      <a:pt x="55" y="63"/>
                    </a:lnTo>
                    <a:lnTo>
                      <a:pt x="51" y="33"/>
                    </a:lnTo>
                    <a:lnTo>
                      <a:pt x="42" y="0"/>
                    </a:lnTo>
                    <a:lnTo>
                      <a:pt x="26" y="37"/>
                    </a:lnTo>
                    <a:lnTo>
                      <a:pt x="9" y="82"/>
                    </a:lnTo>
                    <a:lnTo>
                      <a:pt x="0" y="119"/>
                    </a:lnTo>
                    <a:lnTo>
                      <a:pt x="0" y="134"/>
                    </a:lnTo>
                    <a:lnTo>
                      <a:pt x="5" y="138"/>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6" name="Freeform 208"/>
              <p:cNvSpPr>
                <a:spLocks/>
              </p:cNvSpPr>
              <p:nvPr/>
            </p:nvSpPr>
            <p:spPr bwMode="auto">
              <a:xfrm>
                <a:off x="3581" y="3771"/>
                <a:ext cx="54" cy="157"/>
              </a:xfrm>
              <a:custGeom>
                <a:avLst/>
                <a:gdLst>
                  <a:gd name="T0" fmla="*/ 37 w 54"/>
                  <a:gd name="T1" fmla="*/ 157 h 157"/>
                  <a:gd name="T2" fmla="*/ 50 w 54"/>
                  <a:gd name="T3" fmla="*/ 153 h 157"/>
                  <a:gd name="T4" fmla="*/ 54 w 54"/>
                  <a:gd name="T5" fmla="*/ 138 h 157"/>
                  <a:gd name="T6" fmla="*/ 54 w 54"/>
                  <a:gd name="T7" fmla="*/ 116 h 157"/>
                  <a:gd name="T8" fmla="*/ 50 w 54"/>
                  <a:gd name="T9" fmla="*/ 94 h 157"/>
                  <a:gd name="T10" fmla="*/ 29 w 54"/>
                  <a:gd name="T11" fmla="*/ 41 h 157"/>
                  <a:gd name="T12" fmla="*/ 16 w 54"/>
                  <a:gd name="T13" fmla="*/ 19 h 157"/>
                  <a:gd name="T14" fmla="*/ 4 w 54"/>
                  <a:gd name="T15" fmla="*/ 0 h 157"/>
                  <a:gd name="T16" fmla="*/ 0 w 54"/>
                  <a:gd name="T17" fmla="*/ 49 h 157"/>
                  <a:gd name="T18" fmla="*/ 4 w 54"/>
                  <a:gd name="T19" fmla="*/ 101 h 157"/>
                  <a:gd name="T20" fmla="*/ 8 w 54"/>
                  <a:gd name="T21" fmla="*/ 123 h 157"/>
                  <a:gd name="T22" fmla="*/ 12 w 54"/>
                  <a:gd name="T23" fmla="*/ 142 h 157"/>
                  <a:gd name="T24" fmla="*/ 25 w 54"/>
                  <a:gd name="T25" fmla="*/ 153 h 157"/>
                  <a:gd name="T26" fmla="*/ 37 w 54"/>
                  <a:gd name="T27" fmla="*/ 157 h 1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4" h="157">
                    <a:moveTo>
                      <a:pt x="37" y="157"/>
                    </a:moveTo>
                    <a:lnTo>
                      <a:pt x="50" y="153"/>
                    </a:lnTo>
                    <a:lnTo>
                      <a:pt x="54" y="138"/>
                    </a:lnTo>
                    <a:lnTo>
                      <a:pt x="54" y="116"/>
                    </a:lnTo>
                    <a:lnTo>
                      <a:pt x="50" y="94"/>
                    </a:lnTo>
                    <a:lnTo>
                      <a:pt x="29" y="41"/>
                    </a:lnTo>
                    <a:lnTo>
                      <a:pt x="16" y="19"/>
                    </a:lnTo>
                    <a:lnTo>
                      <a:pt x="4" y="0"/>
                    </a:lnTo>
                    <a:lnTo>
                      <a:pt x="0" y="49"/>
                    </a:lnTo>
                    <a:lnTo>
                      <a:pt x="4" y="101"/>
                    </a:lnTo>
                    <a:lnTo>
                      <a:pt x="8" y="123"/>
                    </a:lnTo>
                    <a:lnTo>
                      <a:pt x="12" y="142"/>
                    </a:lnTo>
                    <a:lnTo>
                      <a:pt x="25" y="153"/>
                    </a:lnTo>
                    <a:lnTo>
                      <a:pt x="37" y="157"/>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 name="Freeform 209"/>
              <p:cNvSpPr>
                <a:spLocks/>
              </p:cNvSpPr>
              <p:nvPr/>
            </p:nvSpPr>
            <p:spPr bwMode="auto">
              <a:xfrm>
                <a:off x="4418" y="4010"/>
                <a:ext cx="109" cy="82"/>
              </a:xfrm>
              <a:custGeom>
                <a:avLst/>
                <a:gdLst>
                  <a:gd name="T0" fmla="*/ 0 w 109"/>
                  <a:gd name="T1" fmla="*/ 4 h 82"/>
                  <a:gd name="T2" fmla="*/ 21 w 109"/>
                  <a:gd name="T3" fmla="*/ 0 h 82"/>
                  <a:gd name="T4" fmla="*/ 46 w 109"/>
                  <a:gd name="T5" fmla="*/ 4 h 82"/>
                  <a:gd name="T6" fmla="*/ 59 w 109"/>
                  <a:gd name="T7" fmla="*/ 15 h 82"/>
                  <a:gd name="T8" fmla="*/ 76 w 109"/>
                  <a:gd name="T9" fmla="*/ 30 h 82"/>
                  <a:gd name="T10" fmla="*/ 92 w 109"/>
                  <a:gd name="T11" fmla="*/ 52 h 82"/>
                  <a:gd name="T12" fmla="*/ 109 w 109"/>
                  <a:gd name="T13" fmla="*/ 82 h 82"/>
                  <a:gd name="T14" fmla="*/ 38 w 109"/>
                  <a:gd name="T15" fmla="*/ 45 h 82"/>
                  <a:gd name="T16" fmla="*/ 9 w 109"/>
                  <a:gd name="T17" fmla="*/ 23 h 82"/>
                  <a:gd name="T18" fmla="*/ 0 w 109"/>
                  <a:gd name="T19" fmla="*/ 15 h 82"/>
                  <a:gd name="T20" fmla="*/ 0 w 109"/>
                  <a:gd name="T21" fmla="*/ 4 h 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9" h="82">
                    <a:moveTo>
                      <a:pt x="0" y="4"/>
                    </a:moveTo>
                    <a:lnTo>
                      <a:pt x="21" y="0"/>
                    </a:lnTo>
                    <a:lnTo>
                      <a:pt x="46" y="4"/>
                    </a:lnTo>
                    <a:lnTo>
                      <a:pt x="59" y="15"/>
                    </a:lnTo>
                    <a:lnTo>
                      <a:pt x="76" y="30"/>
                    </a:lnTo>
                    <a:lnTo>
                      <a:pt x="92" y="52"/>
                    </a:lnTo>
                    <a:lnTo>
                      <a:pt x="109" y="82"/>
                    </a:lnTo>
                    <a:lnTo>
                      <a:pt x="38" y="45"/>
                    </a:lnTo>
                    <a:lnTo>
                      <a:pt x="9" y="23"/>
                    </a:lnTo>
                    <a:lnTo>
                      <a:pt x="0" y="15"/>
                    </a:lnTo>
                    <a:lnTo>
                      <a:pt x="0" y="4"/>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8" name="Freeform 210"/>
              <p:cNvSpPr>
                <a:spLocks/>
              </p:cNvSpPr>
              <p:nvPr/>
            </p:nvSpPr>
            <p:spPr bwMode="auto">
              <a:xfrm>
                <a:off x="4406" y="4021"/>
                <a:ext cx="29" cy="53"/>
              </a:xfrm>
              <a:custGeom>
                <a:avLst/>
                <a:gdLst>
                  <a:gd name="T0" fmla="*/ 0 w 29"/>
                  <a:gd name="T1" fmla="*/ 0 h 53"/>
                  <a:gd name="T2" fmla="*/ 0 w 29"/>
                  <a:gd name="T3" fmla="*/ 12 h 53"/>
                  <a:gd name="T4" fmla="*/ 4 w 29"/>
                  <a:gd name="T5" fmla="*/ 26 h 53"/>
                  <a:gd name="T6" fmla="*/ 12 w 29"/>
                  <a:gd name="T7" fmla="*/ 41 h 53"/>
                  <a:gd name="T8" fmla="*/ 25 w 29"/>
                  <a:gd name="T9" fmla="*/ 53 h 53"/>
                  <a:gd name="T10" fmla="*/ 29 w 29"/>
                  <a:gd name="T11" fmla="*/ 34 h 53"/>
                  <a:gd name="T12" fmla="*/ 29 w 29"/>
                  <a:gd name="T13" fmla="*/ 23 h 53"/>
                  <a:gd name="T14" fmla="*/ 21 w 29"/>
                  <a:gd name="T15" fmla="*/ 15 h 53"/>
                  <a:gd name="T16" fmla="*/ 8 w 29"/>
                  <a:gd name="T17" fmla="*/ 12 h 53"/>
                  <a:gd name="T18" fmla="*/ 4 w 29"/>
                  <a:gd name="T19" fmla="*/ 8 h 53"/>
                  <a:gd name="T20" fmla="*/ 0 w 29"/>
                  <a:gd name="T21" fmla="*/ 0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53">
                    <a:moveTo>
                      <a:pt x="0" y="0"/>
                    </a:moveTo>
                    <a:lnTo>
                      <a:pt x="0" y="12"/>
                    </a:lnTo>
                    <a:lnTo>
                      <a:pt x="4" y="26"/>
                    </a:lnTo>
                    <a:lnTo>
                      <a:pt x="12" y="41"/>
                    </a:lnTo>
                    <a:lnTo>
                      <a:pt x="25" y="53"/>
                    </a:lnTo>
                    <a:lnTo>
                      <a:pt x="29" y="34"/>
                    </a:lnTo>
                    <a:lnTo>
                      <a:pt x="29" y="23"/>
                    </a:lnTo>
                    <a:lnTo>
                      <a:pt x="21" y="15"/>
                    </a:lnTo>
                    <a:lnTo>
                      <a:pt x="8" y="12"/>
                    </a:lnTo>
                    <a:lnTo>
                      <a:pt x="4" y="8"/>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083" name="Group 211"/>
            <p:cNvGrpSpPr>
              <a:grpSpLocks/>
            </p:cNvGrpSpPr>
            <p:nvPr/>
          </p:nvGrpSpPr>
          <p:grpSpPr bwMode="auto">
            <a:xfrm>
              <a:off x="264" y="389"/>
              <a:ext cx="5298" cy="3800"/>
              <a:chOff x="264" y="389"/>
              <a:chExt cx="5298" cy="3800"/>
            </a:xfrm>
          </p:grpSpPr>
          <p:sp>
            <p:nvSpPr>
              <p:cNvPr id="3093" name="Freeform 213"/>
              <p:cNvSpPr>
                <a:spLocks/>
              </p:cNvSpPr>
              <p:nvPr/>
            </p:nvSpPr>
            <p:spPr bwMode="auto">
              <a:xfrm>
                <a:off x="3648" y="3943"/>
                <a:ext cx="71" cy="60"/>
              </a:xfrm>
              <a:custGeom>
                <a:avLst/>
                <a:gdLst>
                  <a:gd name="T0" fmla="*/ 0 w 71"/>
                  <a:gd name="T1" fmla="*/ 7 h 60"/>
                  <a:gd name="T2" fmla="*/ 8 w 71"/>
                  <a:gd name="T3" fmla="*/ 34 h 60"/>
                  <a:gd name="T4" fmla="*/ 25 w 71"/>
                  <a:gd name="T5" fmla="*/ 48 h 60"/>
                  <a:gd name="T6" fmla="*/ 46 w 71"/>
                  <a:gd name="T7" fmla="*/ 56 h 60"/>
                  <a:gd name="T8" fmla="*/ 71 w 71"/>
                  <a:gd name="T9" fmla="*/ 60 h 60"/>
                  <a:gd name="T10" fmla="*/ 62 w 71"/>
                  <a:gd name="T11" fmla="*/ 37 h 60"/>
                  <a:gd name="T12" fmla="*/ 50 w 71"/>
                  <a:gd name="T13" fmla="*/ 15 h 60"/>
                  <a:gd name="T14" fmla="*/ 29 w 71"/>
                  <a:gd name="T15" fmla="*/ 4 h 60"/>
                  <a:gd name="T16" fmla="*/ 16 w 71"/>
                  <a:gd name="T17" fmla="*/ 0 h 60"/>
                  <a:gd name="T18" fmla="*/ 0 w 71"/>
                  <a:gd name="T19" fmla="*/ 7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1" h="60">
                    <a:moveTo>
                      <a:pt x="0" y="7"/>
                    </a:moveTo>
                    <a:lnTo>
                      <a:pt x="8" y="34"/>
                    </a:lnTo>
                    <a:lnTo>
                      <a:pt x="25" y="48"/>
                    </a:lnTo>
                    <a:lnTo>
                      <a:pt x="46" y="56"/>
                    </a:lnTo>
                    <a:lnTo>
                      <a:pt x="71" y="60"/>
                    </a:lnTo>
                    <a:lnTo>
                      <a:pt x="62" y="37"/>
                    </a:lnTo>
                    <a:lnTo>
                      <a:pt x="50" y="15"/>
                    </a:lnTo>
                    <a:lnTo>
                      <a:pt x="29" y="4"/>
                    </a:lnTo>
                    <a:lnTo>
                      <a:pt x="16" y="0"/>
                    </a:lnTo>
                    <a:lnTo>
                      <a:pt x="0" y="7"/>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4" name="Freeform 214"/>
              <p:cNvSpPr>
                <a:spLocks/>
              </p:cNvSpPr>
              <p:nvPr/>
            </p:nvSpPr>
            <p:spPr bwMode="auto">
              <a:xfrm>
                <a:off x="5373" y="408"/>
                <a:ext cx="42" cy="82"/>
              </a:xfrm>
              <a:custGeom>
                <a:avLst/>
                <a:gdLst>
                  <a:gd name="T0" fmla="*/ 17 w 42"/>
                  <a:gd name="T1" fmla="*/ 0 h 82"/>
                  <a:gd name="T2" fmla="*/ 4 w 42"/>
                  <a:gd name="T3" fmla="*/ 15 h 82"/>
                  <a:gd name="T4" fmla="*/ 0 w 42"/>
                  <a:gd name="T5" fmla="*/ 22 h 82"/>
                  <a:gd name="T6" fmla="*/ 8 w 42"/>
                  <a:gd name="T7" fmla="*/ 30 h 82"/>
                  <a:gd name="T8" fmla="*/ 21 w 42"/>
                  <a:gd name="T9" fmla="*/ 52 h 82"/>
                  <a:gd name="T10" fmla="*/ 25 w 42"/>
                  <a:gd name="T11" fmla="*/ 67 h 82"/>
                  <a:gd name="T12" fmla="*/ 21 w 42"/>
                  <a:gd name="T13" fmla="*/ 82 h 82"/>
                  <a:gd name="T14" fmla="*/ 34 w 42"/>
                  <a:gd name="T15" fmla="*/ 59 h 82"/>
                  <a:gd name="T16" fmla="*/ 42 w 42"/>
                  <a:gd name="T17" fmla="*/ 37 h 82"/>
                  <a:gd name="T18" fmla="*/ 42 w 42"/>
                  <a:gd name="T19" fmla="*/ 22 h 82"/>
                  <a:gd name="T20" fmla="*/ 34 w 42"/>
                  <a:gd name="T21" fmla="*/ 11 h 82"/>
                  <a:gd name="T22" fmla="*/ 17 w 42"/>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82">
                    <a:moveTo>
                      <a:pt x="17" y="0"/>
                    </a:moveTo>
                    <a:lnTo>
                      <a:pt x="4" y="15"/>
                    </a:lnTo>
                    <a:lnTo>
                      <a:pt x="0" y="22"/>
                    </a:lnTo>
                    <a:lnTo>
                      <a:pt x="8" y="30"/>
                    </a:lnTo>
                    <a:lnTo>
                      <a:pt x="21" y="52"/>
                    </a:lnTo>
                    <a:lnTo>
                      <a:pt x="25" y="67"/>
                    </a:lnTo>
                    <a:lnTo>
                      <a:pt x="21" y="82"/>
                    </a:lnTo>
                    <a:lnTo>
                      <a:pt x="34" y="59"/>
                    </a:lnTo>
                    <a:lnTo>
                      <a:pt x="42" y="37"/>
                    </a:lnTo>
                    <a:lnTo>
                      <a:pt x="42" y="22"/>
                    </a:lnTo>
                    <a:lnTo>
                      <a:pt x="34" y="11"/>
                    </a:lnTo>
                    <a:lnTo>
                      <a:pt x="17"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5" name="Freeform 215"/>
              <p:cNvSpPr>
                <a:spLocks/>
              </p:cNvSpPr>
              <p:nvPr/>
            </p:nvSpPr>
            <p:spPr bwMode="auto">
              <a:xfrm>
                <a:off x="4515" y="3999"/>
                <a:ext cx="104" cy="34"/>
              </a:xfrm>
              <a:custGeom>
                <a:avLst/>
                <a:gdLst>
                  <a:gd name="T0" fmla="*/ 104 w 104"/>
                  <a:gd name="T1" fmla="*/ 7 h 34"/>
                  <a:gd name="T2" fmla="*/ 88 w 104"/>
                  <a:gd name="T3" fmla="*/ 4 h 34"/>
                  <a:gd name="T4" fmla="*/ 62 w 104"/>
                  <a:gd name="T5" fmla="*/ 0 h 34"/>
                  <a:gd name="T6" fmla="*/ 33 w 104"/>
                  <a:gd name="T7" fmla="*/ 4 h 34"/>
                  <a:gd name="T8" fmla="*/ 16 w 104"/>
                  <a:gd name="T9" fmla="*/ 11 h 34"/>
                  <a:gd name="T10" fmla="*/ 0 w 104"/>
                  <a:gd name="T11" fmla="*/ 30 h 34"/>
                  <a:gd name="T12" fmla="*/ 21 w 104"/>
                  <a:gd name="T13" fmla="*/ 30 h 34"/>
                  <a:gd name="T14" fmla="*/ 41 w 104"/>
                  <a:gd name="T15" fmla="*/ 34 h 34"/>
                  <a:gd name="T16" fmla="*/ 54 w 104"/>
                  <a:gd name="T17" fmla="*/ 34 h 34"/>
                  <a:gd name="T18" fmla="*/ 71 w 104"/>
                  <a:gd name="T19" fmla="*/ 30 h 34"/>
                  <a:gd name="T20" fmla="*/ 88 w 104"/>
                  <a:gd name="T21" fmla="*/ 22 h 34"/>
                  <a:gd name="T22" fmla="*/ 104 w 104"/>
                  <a:gd name="T23" fmla="*/ 7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4" h="34">
                    <a:moveTo>
                      <a:pt x="104" y="7"/>
                    </a:moveTo>
                    <a:lnTo>
                      <a:pt x="88" y="4"/>
                    </a:lnTo>
                    <a:lnTo>
                      <a:pt x="62" y="0"/>
                    </a:lnTo>
                    <a:lnTo>
                      <a:pt x="33" y="4"/>
                    </a:lnTo>
                    <a:lnTo>
                      <a:pt x="16" y="11"/>
                    </a:lnTo>
                    <a:lnTo>
                      <a:pt x="0" y="30"/>
                    </a:lnTo>
                    <a:lnTo>
                      <a:pt x="21" y="30"/>
                    </a:lnTo>
                    <a:lnTo>
                      <a:pt x="41" y="34"/>
                    </a:lnTo>
                    <a:lnTo>
                      <a:pt x="54" y="34"/>
                    </a:lnTo>
                    <a:lnTo>
                      <a:pt x="71" y="30"/>
                    </a:lnTo>
                    <a:lnTo>
                      <a:pt x="88" y="22"/>
                    </a:lnTo>
                    <a:lnTo>
                      <a:pt x="104" y="7"/>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6" name="Freeform 216"/>
              <p:cNvSpPr>
                <a:spLocks/>
              </p:cNvSpPr>
              <p:nvPr/>
            </p:nvSpPr>
            <p:spPr bwMode="auto">
              <a:xfrm>
                <a:off x="4226" y="4006"/>
                <a:ext cx="54" cy="49"/>
              </a:xfrm>
              <a:custGeom>
                <a:avLst/>
                <a:gdLst>
                  <a:gd name="T0" fmla="*/ 54 w 54"/>
                  <a:gd name="T1" fmla="*/ 49 h 49"/>
                  <a:gd name="T2" fmla="*/ 37 w 54"/>
                  <a:gd name="T3" fmla="*/ 19 h 49"/>
                  <a:gd name="T4" fmla="*/ 25 w 54"/>
                  <a:gd name="T5" fmla="*/ 8 h 49"/>
                  <a:gd name="T6" fmla="*/ 0 w 54"/>
                  <a:gd name="T7" fmla="*/ 0 h 49"/>
                  <a:gd name="T8" fmla="*/ 16 w 54"/>
                  <a:gd name="T9" fmla="*/ 34 h 49"/>
                  <a:gd name="T10" fmla="*/ 33 w 54"/>
                  <a:gd name="T11" fmla="*/ 45 h 49"/>
                  <a:gd name="T12" fmla="*/ 54 w 54"/>
                  <a:gd name="T13" fmla="*/ 49 h 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 h="49">
                    <a:moveTo>
                      <a:pt x="54" y="49"/>
                    </a:moveTo>
                    <a:lnTo>
                      <a:pt x="37" y="19"/>
                    </a:lnTo>
                    <a:lnTo>
                      <a:pt x="25" y="8"/>
                    </a:lnTo>
                    <a:lnTo>
                      <a:pt x="0" y="0"/>
                    </a:lnTo>
                    <a:lnTo>
                      <a:pt x="16" y="34"/>
                    </a:lnTo>
                    <a:lnTo>
                      <a:pt x="33" y="45"/>
                    </a:lnTo>
                    <a:lnTo>
                      <a:pt x="54" y="49"/>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7" name="Freeform 217"/>
              <p:cNvSpPr>
                <a:spLocks/>
              </p:cNvSpPr>
              <p:nvPr/>
            </p:nvSpPr>
            <p:spPr bwMode="auto">
              <a:xfrm>
                <a:off x="4569" y="4085"/>
                <a:ext cx="42" cy="82"/>
              </a:xfrm>
              <a:custGeom>
                <a:avLst/>
                <a:gdLst>
                  <a:gd name="T0" fmla="*/ 17 w 42"/>
                  <a:gd name="T1" fmla="*/ 0 h 82"/>
                  <a:gd name="T2" fmla="*/ 4 w 42"/>
                  <a:gd name="T3" fmla="*/ 15 h 82"/>
                  <a:gd name="T4" fmla="*/ 0 w 42"/>
                  <a:gd name="T5" fmla="*/ 22 h 82"/>
                  <a:gd name="T6" fmla="*/ 4 w 42"/>
                  <a:gd name="T7" fmla="*/ 33 h 82"/>
                  <a:gd name="T8" fmla="*/ 21 w 42"/>
                  <a:gd name="T9" fmla="*/ 52 h 82"/>
                  <a:gd name="T10" fmla="*/ 29 w 42"/>
                  <a:gd name="T11" fmla="*/ 67 h 82"/>
                  <a:gd name="T12" fmla="*/ 21 w 42"/>
                  <a:gd name="T13" fmla="*/ 82 h 82"/>
                  <a:gd name="T14" fmla="*/ 34 w 42"/>
                  <a:gd name="T15" fmla="*/ 60 h 82"/>
                  <a:gd name="T16" fmla="*/ 42 w 42"/>
                  <a:gd name="T17" fmla="*/ 41 h 82"/>
                  <a:gd name="T18" fmla="*/ 42 w 42"/>
                  <a:gd name="T19" fmla="*/ 22 h 82"/>
                  <a:gd name="T20" fmla="*/ 34 w 42"/>
                  <a:gd name="T21" fmla="*/ 11 h 82"/>
                  <a:gd name="T22" fmla="*/ 17 w 42"/>
                  <a:gd name="T23" fmla="*/ 0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82">
                    <a:moveTo>
                      <a:pt x="17" y="0"/>
                    </a:moveTo>
                    <a:lnTo>
                      <a:pt x="4" y="15"/>
                    </a:lnTo>
                    <a:lnTo>
                      <a:pt x="0" y="22"/>
                    </a:lnTo>
                    <a:lnTo>
                      <a:pt x="4" y="33"/>
                    </a:lnTo>
                    <a:lnTo>
                      <a:pt x="21" y="52"/>
                    </a:lnTo>
                    <a:lnTo>
                      <a:pt x="29" y="67"/>
                    </a:lnTo>
                    <a:lnTo>
                      <a:pt x="21" y="82"/>
                    </a:lnTo>
                    <a:lnTo>
                      <a:pt x="34" y="60"/>
                    </a:lnTo>
                    <a:lnTo>
                      <a:pt x="42" y="41"/>
                    </a:lnTo>
                    <a:lnTo>
                      <a:pt x="42" y="22"/>
                    </a:lnTo>
                    <a:lnTo>
                      <a:pt x="34" y="11"/>
                    </a:lnTo>
                    <a:lnTo>
                      <a:pt x="17"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8" name="Freeform 218"/>
              <p:cNvSpPr>
                <a:spLocks/>
              </p:cNvSpPr>
              <p:nvPr/>
            </p:nvSpPr>
            <p:spPr bwMode="auto">
              <a:xfrm>
                <a:off x="4711" y="3921"/>
                <a:ext cx="76" cy="37"/>
              </a:xfrm>
              <a:custGeom>
                <a:avLst/>
                <a:gdLst>
                  <a:gd name="T0" fmla="*/ 76 w 76"/>
                  <a:gd name="T1" fmla="*/ 0 h 37"/>
                  <a:gd name="T2" fmla="*/ 59 w 76"/>
                  <a:gd name="T3" fmla="*/ 0 h 37"/>
                  <a:gd name="T4" fmla="*/ 38 w 76"/>
                  <a:gd name="T5" fmla="*/ 0 h 37"/>
                  <a:gd name="T6" fmla="*/ 17 w 76"/>
                  <a:gd name="T7" fmla="*/ 11 h 37"/>
                  <a:gd name="T8" fmla="*/ 9 w 76"/>
                  <a:gd name="T9" fmla="*/ 22 h 37"/>
                  <a:gd name="T10" fmla="*/ 0 w 76"/>
                  <a:gd name="T11" fmla="*/ 37 h 37"/>
                  <a:gd name="T12" fmla="*/ 30 w 76"/>
                  <a:gd name="T13" fmla="*/ 29 h 37"/>
                  <a:gd name="T14" fmla="*/ 55 w 76"/>
                  <a:gd name="T15" fmla="*/ 22 h 37"/>
                  <a:gd name="T16" fmla="*/ 67 w 76"/>
                  <a:gd name="T17" fmla="*/ 11 h 37"/>
                  <a:gd name="T18" fmla="*/ 76 w 76"/>
                  <a:gd name="T19" fmla="*/ 0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37">
                    <a:moveTo>
                      <a:pt x="76" y="0"/>
                    </a:moveTo>
                    <a:lnTo>
                      <a:pt x="59" y="0"/>
                    </a:lnTo>
                    <a:lnTo>
                      <a:pt x="38" y="0"/>
                    </a:lnTo>
                    <a:lnTo>
                      <a:pt x="17" y="11"/>
                    </a:lnTo>
                    <a:lnTo>
                      <a:pt x="9" y="22"/>
                    </a:lnTo>
                    <a:lnTo>
                      <a:pt x="0" y="37"/>
                    </a:lnTo>
                    <a:lnTo>
                      <a:pt x="30" y="29"/>
                    </a:lnTo>
                    <a:lnTo>
                      <a:pt x="55" y="22"/>
                    </a:lnTo>
                    <a:lnTo>
                      <a:pt x="67" y="11"/>
                    </a:lnTo>
                    <a:lnTo>
                      <a:pt x="76"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9" name="Freeform 219"/>
              <p:cNvSpPr>
                <a:spLocks/>
              </p:cNvSpPr>
              <p:nvPr/>
            </p:nvSpPr>
            <p:spPr bwMode="auto">
              <a:xfrm>
                <a:off x="5252" y="516"/>
                <a:ext cx="54" cy="82"/>
              </a:xfrm>
              <a:custGeom>
                <a:avLst/>
                <a:gdLst>
                  <a:gd name="T0" fmla="*/ 54 w 54"/>
                  <a:gd name="T1" fmla="*/ 0 h 82"/>
                  <a:gd name="T2" fmla="*/ 37 w 54"/>
                  <a:gd name="T3" fmla="*/ 11 h 82"/>
                  <a:gd name="T4" fmla="*/ 16 w 54"/>
                  <a:gd name="T5" fmla="*/ 22 h 82"/>
                  <a:gd name="T6" fmla="*/ 0 w 54"/>
                  <a:gd name="T7" fmla="*/ 45 h 82"/>
                  <a:gd name="T8" fmla="*/ 0 w 54"/>
                  <a:gd name="T9" fmla="*/ 60 h 82"/>
                  <a:gd name="T10" fmla="*/ 0 w 54"/>
                  <a:gd name="T11" fmla="*/ 82 h 82"/>
                  <a:gd name="T12" fmla="*/ 29 w 54"/>
                  <a:gd name="T13" fmla="*/ 60 h 82"/>
                  <a:gd name="T14" fmla="*/ 37 w 54"/>
                  <a:gd name="T15" fmla="*/ 52 h 82"/>
                  <a:gd name="T16" fmla="*/ 50 w 54"/>
                  <a:gd name="T17" fmla="*/ 37 h 82"/>
                  <a:gd name="T18" fmla="*/ 54 w 54"/>
                  <a:gd name="T19" fmla="*/ 19 h 82"/>
                  <a:gd name="T20" fmla="*/ 54 w 54"/>
                  <a:gd name="T21" fmla="*/ 0 h 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 h="82">
                    <a:moveTo>
                      <a:pt x="54" y="0"/>
                    </a:moveTo>
                    <a:lnTo>
                      <a:pt x="37" y="11"/>
                    </a:lnTo>
                    <a:lnTo>
                      <a:pt x="16" y="22"/>
                    </a:lnTo>
                    <a:lnTo>
                      <a:pt x="0" y="45"/>
                    </a:lnTo>
                    <a:lnTo>
                      <a:pt x="0" y="60"/>
                    </a:lnTo>
                    <a:lnTo>
                      <a:pt x="0" y="82"/>
                    </a:lnTo>
                    <a:lnTo>
                      <a:pt x="29" y="60"/>
                    </a:lnTo>
                    <a:lnTo>
                      <a:pt x="37" y="52"/>
                    </a:lnTo>
                    <a:lnTo>
                      <a:pt x="50" y="37"/>
                    </a:lnTo>
                    <a:lnTo>
                      <a:pt x="54" y="19"/>
                    </a:lnTo>
                    <a:lnTo>
                      <a:pt x="54"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0" name="Freeform 220"/>
              <p:cNvSpPr>
                <a:spLocks/>
              </p:cNvSpPr>
              <p:nvPr/>
            </p:nvSpPr>
            <p:spPr bwMode="auto">
              <a:xfrm>
                <a:off x="3752" y="3831"/>
                <a:ext cx="147" cy="149"/>
              </a:xfrm>
              <a:custGeom>
                <a:avLst/>
                <a:gdLst>
                  <a:gd name="T0" fmla="*/ 5 w 147"/>
                  <a:gd name="T1" fmla="*/ 0 h 149"/>
                  <a:gd name="T2" fmla="*/ 0 w 147"/>
                  <a:gd name="T3" fmla="*/ 22 h 149"/>
                  <a:gd name="T4" fmla="*/ 0 w 147"/>
                  <a:gd name="T5" fmla="*/ 52 h 149"/>
                  <a:gd name="T6" fmla="*/ 0 w 147"/>
                  <a:gd name="T7" fmla="*/ 82 h 149"/>
                  <a:gd name="T8" fmla="*/ 9 w 147"/>
                  <a:gd name="T9" fmla="*/ 108 h 149"/>
                  <a:gd name="T10" fmla="*/ 26 w 147"/>
                  <a:gd name="T11" fmla="*/ 131 h 149"/>
                  <a:gd name="T12" fmla="*/ 46 w 147"/>
                  <a:gd name="T13" fmla="*/ 146 h 149"/>
                  <a:gd name="T14" fmla="*/ 76 w 147"/>
                  <a:gd name="T15" fmla="*/ 149 h 149"/>
                  <a:gd name="T16" fmla="*/ 97 w 147"/>
                  <a:gd name="T17" fmla="*/ 146 h 149"/>
                  <a:gd name="T18" fmla="*/ 113 w 147"/>
                  <a:gd name="T19" fmla="*/ 138 h 149"/>
                  <a:gd name="T20" fmla="*/ 130 w 147"/>
                  <a:gd name="T21" fmla="*/ 131 h 149"/>
                  <a:gd name="T22" fmla="*/ 139 w 147"/>
                  <a:gd name="T23" fmla="*/ 123 h 149"/>
                  <a:gd name="T24" fmla="*/ 147 w 147"/>
                  <a:gd name="T25" fmla="*/ 101 h 149"/>
                  <a:gd name="T26" fmla="*/ 139 w 147"/>
                  <a:gd name="T27" fmla="*/ 78 h 149"/>
                  <a:gd name="T28" fmla="*/ 118 w 147"/>
                  <a:gd name="T29" fmla="*/ 56 h 149"/>
                  <a:gd name="T30" fmla="*/ 59 w 147"/>
                  <a:gd name="T31" fmla="*/ 15 h 149"/>
                  <a:gd name="T32" fmla="*/ 30 w 147"/>
                  <a:gd name="T33" fmla="*/ 4 h 149"/>
                  <a:gd name="T34" fmla="*/ 5 w 147"/>
                  <a:gd name="T35" fmla="*/ 0 h 1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47" h="149">
                    <a:moveTo>
                      <a:pt x="5" y="0"/>
                    </a:moveTo>
                    <a:lnTo>
                      <a:pt x="0" y="22"/>
                    </a:lnTo>
                    <a:lnTo>
                      <a:pt x="0" y="52"/>
                    </a:lnTo>
                    <a:lnTo>
                      <a:pt x="0" y="82"/>
                    </a:lnTo>
                    <a:lnTo>
                      <a:pt x="9" y="108"/>
                    </a:lnTo>
                    <a:lnTo>
                      <a:pt x="26" y="131"/>
                    </a:lnTo>
                    <a:lnTo>
                      <a:pt x="46" y="146"/>
                    </a:lnTo>
                    <a:lnTo>
                      <a:pt x="76" y="149"/>
                    </a:lnTo>
                    <a:lnTo>
                      <a:pt x="97" y="146"/>
                    </a:lnTo>
                    <a:lnTo>
                      <a:pt x="113" y="138"/>
                    </a:lnTo>
                    <a:lnTo>
                      <a:pt x="130" y="131"/>
                    </a:lnTo>
                    <a:lnTo>
                      <a:pt x="139" y="123"/>
                    </a:lnTo>
                    <a:lnTo>
                      <a:pt x="147" y="101"/>
                    </a:lnTo>
                    <a:lnTo>
                      <a:pt x="139" y="78"/>
                    </a:lnTo>
                    <a:lnTo>
                      <a:pt x="118" y="56"/>
                    </a:lnTo>
                    <a:lnTo>
                      <a:pt x="59" y="15"/>
                    </a:lnTo>
                    <a:lnTo>
                      <a:pt x="30" y="4"/>
                    </a:lnTo>
                    <a:lnTo>
                      <a:pt x="5"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1" name="Freeform 221"/>
              <p:cNvSpPr>
                <a:spLocks/>
              </p:cNvSpPr>
              <p:nvPr/>
            </p:nvSpPr>
            <p:spPr bwMode="auto">
              <a:xfrm>
                <a:off x="3790" y="3865"/>
                <a:ext cx="46" cy="82"/>
              </a:xfrm>
              <a:custGeom>
                <a:avLst/>
                <a:gdLst>
                  <a:gd name="T0" fmla="*/ 0 w 46"/>
                  <a:gd name="T1" fmla="*/ 0 h 82"/>
                  <a:gd name="T2" fmla="*/ 8 w 46"/>
                  <a:gd name="T3" fmla="*/ 48 h 82"/>
                  <a:gd name="T4" fmla="*/ 17 w 46"/>
                  <a:gd name="T5" fmla="*/ 67 h 82"/>
                  <a:gd name="T6" fmla="*/ 29 w 46"/>
                  <a:gd name="T7" fmla="*/ 74 h 82"/>
                  <a:gd name="T8" fmla="*/ 46 w 46"/>
                  <a:gd name="T9" fmla="*/ 82 h 82"/>
                  <a:gd name="T10" fmla="*/ 0 w 46"/>
                  <a:gd name="T11" fmla="*/ 0 h 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82">
                    <a:moveTo>
                      <a:pt x="0" y="0"/>
                    </a:moveTo>
                    <a:lnTo>
                      <a:pt x="8" y="48"/>
                    </a:lnTo>
                    <a:lnTo>
                      <a:pt x="17" y="67"/>
                    </a:lnTo>
                    <a:lnTo>
                      <a:pt x="29" y="74"/>
                    </a:lnTo>
                    <a:lnTo>
                      <a:pt x="46" y="82"/>
                    </a:lnTo>
                    <a:lnTo>
                      <a:pt x="0"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2" name="Freeform 222"/>
              <p:cNvSpPr>
                <a:spLocks/>
              </p:cNvSpPr>
              <p:nvPr/>
            </p:nvSpPr>
            <p:spPr bwMode="auto">
              <a:xfrm>
                <a:off x="3790" y="3865"/>
                <a:ext cx="46" cy="82"/>
              </a:xfrm>
              <a:custGeom>
                <a:avLst/>
                <a:gdLst>
                  <a:gd name="T0" fmla="*/ 0 w 46"/>
                  <a:gd name="T1" fmla="*/ 0 h 82"/>
                  <a:gd name="T2" fmla="*/ 8 w 46"/>
                  <a:gd name="T3" fmla="*/ 48 h 82"/>
                  <a:gd name="T4" fmla="*/ 17 w 46"/>
                  <a:gd name="T5" fmla="*/ 67 h 82"/>
                  <a:gd name="T6" fmla="*/ 29 w 46"/>
                  <a:gd name="T7" fmla="*/ 74 h 82"/>
                  <a:gd name="T8" fmla="*/ 46 w 46"/>
                  <a:gd name="T9" fmla="*/ 82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82">
                    <a:moveTo>
                      <a:pt x="0" y="0"/>
                    </a:moveTo>
                    <a:lnTo>
                      <a:pt x="8" y="48"/>
                    </a:lnTo>
                    <a:lnTo>
                      <a:pt x="17" y="67"/>
                    </a:lnTo>
                    <a:lnTo>
                      <a:pt x="29" y="74"/>
                    </a:lnTo>
                    <a:lnTo>
                      <a:pt x="46" y="82"/>
                    </a:lnTo>
                  </a:path>
                </a:pathLst>
              </a:custGeom>
              <a:noFill/>
              <a:ln w="0">
                <a:solidFill>
                  <a:srgbClr val="BFDFB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3" name="Freeform 223"/>
              <p:cNvSpPr>
                <a:spLocks/>
              </p:cNvSpPr>
              <p:nvPr/>
            </p:nvSpPr>
            <p:spPr bwMode="auto">
              <a:xfrm>
                <a:off x="3576" y="3995"/>
                <a:ext cx="176" cy="49"/>
              </a:xfrm>
              <a:custGeom>
                <a:avLst/>
                <a:gdLst>
                  <a:gd name="T0" fmla="*/ 176 w 176"/>
                  <a:gd name="T1" fmla="*/ 30 h 49"/>
                  <a:gd name="T2" fmla="*/ 176 w 176"/>
                  <a:gd name="T3" fmla="*/ 38 h 49"/>
                  <a:gd name="T4" fmla="*/ 160 w 176"/>
                  <a:gd name="T5" fmla="*/ 41 h 49"/>
                  <a:gd name="T6" fmla="*/ 139 w 176"/>
                  <a:gd name="T7" fmla="*/ 45 h 49"/>
                  <a:gd name="T8" fmla="*/ 109 w 176"/>
                  <a:gd name="T9" fmla="*/ 49 h 49"/>
                  <a:gd name="T10" fmla="*/ 47 w 176"/>
                  <a:gd name="T11" fmla="*/ 45 h 49"/>
                  <a:gd name="T12" fmla="*/ 21 w 176"/>
                  <a:gd name="T13" fmla="*/ 38 h 49"/>
                  <a:gd name="T14" fmla="*/ 0 w 176"/>
                  <a:gd name="T15" fmla="*/ 26 h 49"/>
                  <a:gd name="T16" fmla="*/ 47 w 176"/>
                  <a:gd name="T17" fmla="*/ 11 h 49"/>
                  <a:gd name="T18" fmla="*/ 97 w 176"/>
                  <a:gd name="T19" fmla="*/ 4 h 49"/>
                  <a:gd name="T20" fmla="*/ 122 w 176"/>
                  <a:gd name="T21" fmla="*/ 0 h 49"/>
                  <a:gd name="T22" fmla="*/ 143 w 176"/>
                  <a:gd name="T23" fmla="*/ 4 h 49"/>
                  <a:gd name="T24" fmla="*/ 164 w 176"/>
                  <a:gd name="T25" fmla="*/ 15 h 49"/>
                  <a:gd name="T26" fmla="*/ 176 w 176"/>
                  <a:gd name="T27" fmla="*/ 30 h 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6" h="49">
                    <a:moveTo>
                      <a:pt x="176" y="30"/>
                    </a:moveTo>
                    <a:lnTo>
                      <a:pt x="176" y="38"/>
                    </a:lnTo>
                    <a:lnTo>
                      <a:pt x="160" y="41"/>
                    </a:lnTo>
                    <a:lnTo>
                      <a:pt x="139" y="45"/>
                    </a:lnTo>
                    <a:lnTo>
                      <a:pt x="109" y="49"/>
                    </a:lnTo>
                    <a:lnTo>
                      <a:pt x="47" y="45"/>
                    </a:lnTo>
                    <a:lnTo>
                      <a:pt x="21" y="38"/>
                    </a:lnTo>
                    <a:lnTo>
                      <a:pt x="0" y="26"/>
                    </a:lnTo>
                    <a:lnTo>
                      <a:pt x="47" y="11"/>
                    </a:lnTo>
                    <a:lnTo>
                      <a:pt x="97" y="4"/>
                    </a:lnTo>
                    <a:lnTo>
                      <a:pt x="122" y="0"/>
                    </a:lnTo>
                    <a:lnTo>
                      <a:pt x="143" y="4"/>
                    </a:lnTo>
                    <a:lnTo>
                      <a:pt x="164" y="15"/>
                    </a:lnTo>
                    <a:lnTo>
                      <a:pt x="176" y="3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4" name="Freeform 224"/>
              <p:cNvSpPr>
                <a:spLocks/>
              </p:cNvSpPr>
              <p:nvPr/>
            </p:nvSpPr>
            <p:spPr bwMode="auto">
              <a:xfrm>
                <a:off x="3727" y="3984"/>
                <a:ext cx="155" cy="90"/>
              </a:xfrm>
              <a:custGeom>
                <a:avLst/>
                <a:gdLst>
                  <a:gd name="T0" fmla="*/ 151 w 155"/>
                  <a:gd name="T1" fmla="*/ 7 h 90"/>
                  <a:gd name="T2" fmla="*/ 155 w 155"/>
                  <a:gd name="T3" fmla="*/ 15 h 90"/>
                  <a:gd name="T4" fmla="*/ 147 w 155"/>
                  <a:gd name="T5" fmla="*/ 26 h 90"/>
                  <a:gd name="T6" fmla="*/ 130 w 155"/>
                  <a:gd name="T7" fmla="*/ 41 h 90"/>
                  <a:gd name="T8" fmla="*/ 109 w 155"/>
                  <a:gd name="T9" fmla="*/ 56 h 90"/>
                  <a:gd name="T10" fmla="*/ 51 w 155"/>
                  <a:gd name="T11" fmla="*/ 82 h 90"/>
                  <a:gd name="T12" fmla="*/ 25 w 155"/>
                  <a:gd name="T13" fmla="*/ 90 h 90"/>
                  <a:gd name="T14" fmla="*/ 0 w 155"/>
                  <a:gd name="T15" fmla="*/ 90 h 90"/>
                  <a:gd name="T16" fmla="*/ 30 w 155"/>
                  <a:gd name="T17" fmla="*/ 56 h 90"/>
                  <a:gd name="T18" fmla="*/ 67 w 155"/>
                  <a:gd name="T19" fmla="*/ 22 h 90"/>
                  <a:gd name="T20" fmla="*/ 88 w 155"/>
                  <a:gd name="T21" fmla="*/ 11 h 90"/>
                  <a:gd name="T22" fmla="*/ 109 w 155"/>
                  <a:gd name="T23" fmla="*/ 4 h 90"/>
                  <a:gd name="T24" fmla="*/ 130 w 155"/>
                  <a:gd name="T25" fmla="*/ 0 h 90"/>
                  <a:gd name="T26" fmla="*/ 151 w 155"/>
                  <a:gd name="T27" fmla="*/ 7 h 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5" h="90">
                    <a:moveTo>
                      <a:pt x="151" y="7"/>
                    </a:moveTo>
                    <a:lnTo>
                      <a:pt x="155" y="15"/>
                    </a:lnTo>
                    <a:lnTo>
                      <a:pt x="147" y="26"/>
                    </a:lnTo>
                    <a:lnTo>
                      <a:pt x="130" y="41"/>
                    </a:lnTo>
                    <a:lnTo>
                      <a:pt x="109" y="56"/>
                    </a:lnTo>
                    <a:lnTo>
                      <a:pt x="51" y="82"/>
                    </a:lnTo>
                    <a:lnTo>
                      <a:pt x="25" y="90"/>
                    </a:lnTo>
                    <a:lnTo>
                      <a:pt x="0" y="90"/>
                    </a:lnTo>
                    <a:lnTo>
                      <a:pt x="30" y="56"/>
                    </a:lnTo>
                    <a:lnTo>
                      <a:pt x="67" y="22"/>
                    </a:lnTo>
                    <a:lnTo>
                      <a:pt x="88" y="11"/>
                    </a:lnTo>
                    <a:lnTo>
                      <a:pt x="109" y="4"/>
                    </a:lnTo>
                    <a:lnTo>
                      <a:pt x="130" y="0"/>
                    </a:lnTo>
                    <a:lnTo>
                      <a:pt x="151" y="7"/>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5" name="Freeform 225"/>
              <p:cNvSpPr>
                <a:spLocks/>
              </p:cNvSpPr>
              <p:nvPr/>
            </p:nvSpPr>
            <p:spPr bwMode="auto">
              <a:xfrm>
                <a:off x="4247" y="3928"/>
                <a:ext cx="46" cy="71"/>
              </a:xfrm>
              <a:custGeom>
                <a:avLst/>
                <a:gdLst>
                  <a:gd name="T0" fmla="*/ 4 w 46"/>
                  <a:gd name="T1" fmla="*/ 0 h 71"/>
                  <a:gd name="T2" fmla="*/ 0 w 46"/>
                  <a:gd name="T3" fmla="*/ 19 h 71"/>
                  <a:gd name="T4" fmla="*/ 0 w 46"/>
                  <a:gd name="T5" fmla="*/ 26 h 71"/>
                  <a:gd name="T6" fmla="*/ 8 w 46"/>
                  <a:gd name="T7" fmla="*/ 34 h 71"/>
                  <a:gd name="T8" fmla="*/ 33 w 46"/>
                  <a:gd name="T9" fmla="*/ 45 h 71"/>
                  <a:gd name="T10" fmla="*/ 41 w 46"/>
                  <a:gd name="T11" fmla="*/ 56 h 71"/>
                  <a:gd name="T12" fmla="*/ 46 w 46"/>
                  <a:gd name="T13" fmla="*/ 71 h 71"/>
                  <a:gd name="T14" fmla="*/ 46 w 46"/>
                  <a:gd name="T15" fmla="*/ 45 h 71"/>
                  <a:gd name="T16" fmla="*/ 46 w 46"/>
                  <a:gd name="T17" fmla="*/ 26 h 71"/>
                  <a:gd name="T18" fmla="*/ 33 w 46"/>
                  <a:gd name="T19" fmla="*/ 11 h 71"/>
                  <a:gd name="T20" fmla="*/ 20 w 46"/>
                  <a:gd name="T21" fmla="*/ 4 h 71"/>
                  <a:gd name="T22" fmla="*/ 4 w 46"/>
                  <a:gd name="T23" fmla="*/ 0 h 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71">
                    <a:moveTo>
                      <a:pt x="4" y="0"/>
                    </a:moveTo>
                    <a:lnTo>
                      <a:pt x="0" y="19"/>
                    </a:lnTo>
                    <a:lnTo>
                      <a:pt x="0" y="26"/>
                    </a:lnTo>
                    <a:lnTo>
                      <a:pt x="8" y="34"/>
                    </a:lnTo>
                    <a:lnTo>
                      <a:pt x="33" y="45"/>
                    </a:lnTo>
                    <a:lnTo>
                      <a:pt x="41" y="56"/>
                    </a:lnTo>
                    <a:lnTo>
                      <a:pt x="46" y="71"/>
                    </a:lnTo>
                    <a:lnTo>
                      <a:pt x="46" y="45"/>
                    </a:lnTo>
                    <a:lnTo>
                      <a:pt x="46" y="26"/>
                    </a:lnTo>
                    <a:lnTo>
                      <a:pt x="33" y="11"/>
                    </a:lnTo>
                    <a:lnTo>
                      <a:pt x="20" y="4"/>
                    </a:lnTo>
                    <a:lnTo>
                      <a:pt x="4"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6" name="Freeform 226"/>
              <p:cNvSpPr>
                <a:spLocks/>
              </p:cNvSpPr>
              <p:nvPr/>
            </p:nvSpPr>
            <p:spPr bwMode="auto">
              <a:xfrm>
                <a:off x="3995" y="3917"/>
                <a:ext cx="46" cy="74"/>
              </a:xfrm>
              <a:custGeom>
                <a:avLst/>
                <a:gdLst>
                  <a:gd name="T0" fmla="*/ 42 w 46"/>
                  <a:gd name="T1" fmla="*/ 74 h 74"/>
                  <a:gd name="T2" fmla="*/ 46 w 46"/>
                  <a:gd name="T3" fmla="*/ 45 h 74"/>
                  <a:gd name="T4" fmla="*/ 38 w 46"/>
                  <a:gd name="T5" fmla="*/ 30 h 74"/>
                  <a:gd name="T6" fmla="*/ 21 w 46"/>
                  <a:gd name="T7" fmla="*/ 11 h 74"/>
                  <a:gd name="T8" fmla="*/ 0 w 46"/>
                  <a:gd name="T9" fmla="*/ 0 h 74"/>
                  <a:gd name="T10" fmla="*/ 0 w 46"/>
                  <a:gd name="T11" fmla="*/ 22 h 74"/>
                  <a:gd name="T12" fmla="*/ 0 w 46"/>
                  <a:gd name="T13" fmla="*/ 48 h 74"/>
                  <a:gd name="T14" fmla="*/ 17 w 46"/>
                  <a:gd name="T15" fmla="*/ 67 h 74"/>
                  <a:gd name="T16" fmla="*/ 30 w 46"/>
                  <a:gd name="T17" fmla="*/ 74 h 74"/>
                  <a:gd name="T18" fmla="*/ 42 w 46"/>
                  <a:gd name="T19" fmla="*/ 74 h 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74">
                    <a:moveTo>
                      <a:pt x="42" y="74"/>
                    </a:moveTo>
                    <a:lnTo>
                      <a:pt x="46" y="45"/>
                    </a:lnTo>
                    <a:lnTo>
                      <a:pt x="38" y="30"/>
                    </a:lnTo>
                    <a:lnTo>
                      <a:pt x="21" y="11"/>
                    </a:lnTo>
                    <a:lnTo>
                      <a:pt x="0" y="0"/>
                    </a:lnTo>
                    <a:lnTo>
                      <a:pt x="0" y="22"/>
                    </a:lnTo>
                    <a:lnTo>
                      <a:pt x="0" y="48"/>
                    </a:lnTo>
                    <a:lnTo>
                      <a:pt x="17" y="67"/>
                    </a:lnTo>
                    <a:lnTo>
                      <a:pt x="30" y="74"/>
                    </a:lnTo>
                    <a:lnTo>
                      <a:pt x="42" y="74"/>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7" name="Freeform 227"/>
              <p:cNvSpPr>
                <a:spLocks/>
              </p:cNvSpPr>
              <p:nvPr/>
            </p:nvSpPr>
            <p:spPr bwMode="auto">
              <a:xfrm>
                <a:off x="3891" y="3999"/>
                <a:ext cx="96" cy="34"/>
              </a:xfrm>
              <a:custGeom>
                <a:avLst/>
                <a:gdLst>
                  <a:gd name="T0" fmla="*/ 96 w 96"/>
                  <a:gd name="T1" fmla="*/ 4 h 34"/>
                  <a:gd name="T2" fmla="*/ 79 w 96"/>
                  <a:gd name="T3" fmla="*/ 0 h 34"/>
                  <a:gd name="T4" fmla="*/ 54 w 96"/>
                  <a:gd name="T5" fmla="*/ 0 h 34"/>
                  <a:gd name="T6" fmla="*/ 29 w 96"/>
                  <a:gd name="T7" fmla="*/ 7 h 34"/>
                  <a:gd name="T8" fmla="*/ 12 w 96"/>
                  <a:gd name="T9" fmla="*/ 19 h 34"/>
                  <a:gd name="T10" fmla="*/ 0 w 96"/>
                  <a:gd name="T11" fmla="*/ 34 h 34"/>
                  <a:gd name="T12" fmla="*/ 37 w 96"/>
                  <a:gd name="T13" fmla="*/ 34 h 34"/>
                  <a:gd name="T14" fmla="*/ 67 w 96"/>
                  <a:gd name="T15" fmla="*/ 30 h 34"/>
                  <a:gd name="T16" fmla="*/ 83 w 96"/>
                  <a:gd name="T17" fmla="*/ 19 h 34"/>
                  <a:gd name="T18" fmla="*/ 96 w 96"/>
                  <a:gd name="T19" fmla="*/ 4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6" h="34">
                    <a:moveTo>
                      <a:pt x="96" y="4"/>
                    </a:moveTo>
                    <a:lnTo>
                      <a:pt x="79" y="0"/>
                    </a:lnTo>
                    <a:lnTo>
                      <a:pt x="54" y="0"/>
                    </a:lnTo>
                    <a:lnTo>
                      <a:pt x="29" y="7"/>
                    </a:lnTo>
                    <a:lnTo>
                      <a:pt x="12" y="19"/>
                    </a:lnTo>
                    <a:lnTo>
                      <a:pt x="0" y="34"/>
                    </a:lnTo>
                    <a:lnTo>
                      <a:pt x="37" y="34"/>
                    </a:lnTo>
                    <a:lnTo>
                      <a:pt x="67" y="30"/>
                    </a:lnTo>
                    <a:lnTo>
                      <a:pt x="83" y="19"/>
                    </a:lnTo>
                    <a:lnTo>
                      <a:pt x="96" y="4"/>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8" name="Freeform 228"/>
              <p:cNvSpPr>
                <a:spLocks/>
              </p:cNvSpPr>
              <p:nvPr/>
            </p:nvSpPr>
            <p:spPr bwMode="auto">
              <a:xfrm>
                <a:off x="3514" y="3820"/>
                <a:ext cx="54" cy="89"/>
              </a:xfrm>
              <a:custGeom>
                <a:avLst/>
                <a:gdLst>
                  <a:gd name="T0" fmla="*/ 46 w 54"/>
                  <a:gd name="T1" fmla="*/ 89 h 89"/>
                  <a:gd name="T2" fmla="*/ 54 w 54"/>
                  <a:gd name="T3" fmla="*/ 67 h 89"/>
                  <a:gd name="T4" fmla="*/ 54 w 54"/>
                  <a:gd name="T5" fmla="*/ 56 h 89"/>
                  <a:gd name="T6" fmla="*/ 46 w 54"/>
                  <a:gd name="T7" fmla="*/ 41 h 89"/>
                  <a:gd name="T8" fmla="*/ 16 w 54"/>
                  <a:gd name="T9" fmla="*/ 22 h 89"/>
                  <a:gd name="T10" fmla="*/ 4 w 54"/>
                  <a:gd name="T11" fmla="*/ 11 h 89"/>
                  <a:gd name="T12" fmla="*/ 4 w 54"/>
                  <a:gd name="T13" fmla="*/ 0 h 89"/>
                  <a:gd name="T14" fmla="*/ 0 w 54"/>
                  <a:gd name="T15" fmla="*/ 30 h 89"/>
                  <a:gd name="T16" fmla="*/ 4 w 54"/>
                  <a:gd name="T17" fmla="*/ 59 h 89"/>
                  <a:gd name="T18" fmla="*/ 21 w 54"/>
                  <a:gd name="T19" fmla="*/ 78 h 89"/>
                  <a:gd name="T20" fmla="*/ 46 w 54"/>
                  <a:gd name="T21" fmla="*/ 89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 h="89">
                    <a:moveTo>
                      <a:pt x="46" y="89"/>
                    </a:moveTo>
                    <a:lnTo>
                      <a:pt x="54" y="67"/>
                    </a:lnTo>
                    <a:lnTo>
                      <a:pt x="54" y="56"/>
                    </a:lnTo>
                    <a:lnTo>
                      <a:pt x="46" y="41"/>
                    </a:lnTo>
                    <a:lnTo>
                      <a:pt x="16" y="22"/>
                    </a:lnTo>
                    <a:lnTo>
                      <a:pt x="4" y="11"/>
                    </a:lnTo>
                    <a:lnTo>
                      <a:pt x="4" y="0"/>
                    </a:lnTo>
                    <a:lnTo>
                      <a:pt x="0" y="30"/>
                    </a:lnTo>
                    <a:lnTo>
                      <a:pt x="4" y="59"/>
                    </a:lnTo>
                    <a:lnTo>
                      <a:pt x="21" y="78"/>
                    </a:lnTo>
                    <a:lnTo>
                      <a:pt x="46" y="89"/>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9" name="Freeform 229"/>
              <p:cNvSpPr>
                <a:spLocks/>
              </p:cNvSpPr>
              <p:nvPr/>
            </p:nvSpPr>
            <p:spPr bwMode="auto">
              <a:xfrm>
                <a:off x="2270" y="3865"/>
                <a:ext cx="109" cy="130"/>
              </a:xfrm>
              <a:custGeom>
                <a:avLst/>
                <a:gdLst>
                  <a:gd name="T0" fmla="*/ 50 w 109"/>
                  <a:gd name="T1" fmla="*/ 130 h 130"/>
                  <a:gd name="T2" fmla="*/ 17 w 109"/>
                  <a:gd name="T3" fmla="*/ 126 h 130"/>
                  <a:gd name="T4" fmla="*/ 8 w 109"/>
                  <a:gd name="T5" fmla="*/ 115 h 130"/>
                  <a:gd name="T6" fmla="*/ 0 w 109"/>
                  <a:gd name="T7" fmla="*/ 104 h 130"/>
                  <a:gd name="T8" fmla="*/ 0 w 109"/>
                  <a:gd name="T9" fmla="*/ 85 h 130"/>
                  <a:gd name="T10" fmla="*/ 8 w 109"/>
                  <a:gd name="T11" fmla="*/ 63 h 130"/>
                  <a:gd name="T12" fmla="*/ 21 w 109"/>
                  <a:gd name="T13" fmla="*/ 33 h 130"/>
                  <a:gd name="T14" fmla="*/ 42 w 109"/>
                  <a:gd name="T15" fmla="*/ 0 h 130"/>
                  <a:gd name="T16" fmla="*/ 67 w 109"/>
                  <a:gd name="T17" fmla="*/ 14 h 130"/>
                  <a:gd name="T18" fmla="*/ 84 w 109"/>
                  <a:gd name="T19" fmla="*/ 37 h 130"/>
                  <a:gd name="T20" fmla="*/ 96 w 109"/>
                  <a:gd name="T21" fmla="*/ 56 h 130"/>
                  <a:gd name="T22" fmla="*/ 109 w 109"/>
                  <a:gd name="T23" fmla="*/ 78 h 130"/>
                  <a:gd name="T24" fmla="*/ 109 w 109"/>
                  <a:gd name="T25" fmla="*/ 100 h 130"/>
                  <a:gd name="T26" fmla="*/ 100 w 109"/>
                  <a:gd name="T27" fmla="*/ 115 h 130"/>
                  <a:gd name="T28" fmla="*/ 84 w 109"/>
                  <a:gd name="T29" fmla="*/ 126 h 130"/>
                  <a:gd name="T30" fmla="*/ 50 w 109"/>
                  <a:gd name="T31" fmla="*/ 130 h 1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9" h="130">
                    <a:moveTo>
                      <a:pt x="50" y="130"/>
                    </a:moveTo>
                    <a:lnTo>
                      <a:pt x="17" y="126"/>
                    </a:lnTo>
                    <a:lnTo>
                      <a:pt x="8" y="115"/>
                    </a:lnTo>
                    <a:lnTo>
                      <a:pt x="0" y="104"/>
                    </a:lnTo>
                    <a:lnTo>
                      <a:pt x="0" y="85"/>
                    </a:lnTo>
                    <a:lnTo>
                      <a:pt x="8" y="63"/>
                    </a:lnTo>
                    <a:lnTo>
                      <a:pt x="21" y="33"/>
                    </a:lnTo>
                    <a:lnTo>
                      <a:pt x="42" y="0"/>
                    </a:lnTo>
                    <a:lnTo>
                      <a:pt x="67" y="14"/>
                    </a:lnTo>
                    <a:lnTo>
                      <a:pt x="84" y="37"/>
                    </a:lnTo>
                    <a:lnTo>
                      <a:pt x="96" y="56"/>
                    </a:lnTo>
                    <a:lnTo>
                      <a:pt x="109" y="78"/>
                    </a:lnTo>
                    <a:lnTo>
                      <a:pt x="109" y="100"/>
                    </a:lnTo>
                    <a:lnTo>
                      <a:pt x="100" y="115"/>
                    </a:lnTo>
                    <a:lnTo>
                      <a:pt x="84" y="126"/>
                    </a:lnTo>
                    <a:lnTo>
                      <a:pt x="50" y="13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0" name="Freeform 230"/>
              <p:cNvSpPr>
                <a:spLocks/>
              </p:cNvSpPr>
              <p:nvPr/>
            </p:nvSpPr>
            <p:spPr bwMode="auto">
              <a:xfrm>
                <a:off x="2291" y="3883"/>
                <a:ext cx="29" cy="75"/>
              </a:xfrm>
              <a:custGeom>
                <a:avLst/>
                <a:gdLst>
                  <a:gd name="T0" fmla="*/ 29 w 29"/>
                  <a:gd name="T1" fmla="*/ 0 h 75"/>
                  <a:gd name="T2" fmla="*/ 12 w 29"/>
                  <a:gd name="T3" fmla="*/ 26 h 75"/>
                  <a:gd name="T4" fmla="*/ 0 w 29"/>
                  <a:gd name="T5" fmla="*/ 49 h 75"/>
                  <a:gd name="T6" fmla="*/ 0 w 29"/>
                  <a:gd name="T7" fmla="*/ 64 h 75"/>
                  <a:gd name="T8" fmla="*/ 12 w 29"/>
                  <a:gd name="T9" fmla="*/ 75 h 75"/>
                  <a:gd name="T10" fmla="*/ 29 w 29"/>
                  <a:gd name="T11" fmla="*/ 0 h 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75">
                    <a:moveTo>
                      <a:pt x="29" y="0"/>
                    </a:moveTo>
                    <a:lnTo>
                      <a:pt x="12" y="26"/>
                    </a:lnTo>
                    <a:lnTo>
                      <a:pt x="0" y="49"/>
                    </a:lnTo>
                    <a:lnTo>
                      <a:pt x="0" y="64"/>
                    </a:lnTo>
                    <a:lnTo>
                      <a:pt x="12" y="75"/>
                    </a:lnTo>
                    <a:lnTo>
                      <a:pt x="29"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1" name="Freeform 231"/>
              <p:cNvSpPr>
                <a:spLocks/>
              </p:cNvSpPr>
              <p:nvPr/>
            </p:nvSpPr>
            <p:spPr bwMode="auto">
              <a:xfrm>
                <a:off x="2291" y="3883"/>
                <a:ext cx="29" cy="75"/>
              </a:xfrm>
              <a:custGeom>
                <a:avLst/>
                <a:gdLst>
                  <a:gd name="T0" fmla="*/ 29 w 29"/>
                  <a:gd name="T1" fmla="*/ 0 h 75"/>
                  <a:gd name="T2" fmla="*/ 12 w 29"/>
                  <a:gd name="T3" fmla="*/ 26 h 75"/>
                  <a:gd name="T4" fmla="*/ 0 w 29"/>
                  <a:gd name="T5" fmla="*/ 49 h 75"/>
                  <a:gd name="T6" fmla="*/ 0 w 29"/>
                  <a:gd name="T7" fmla="*/ 64 h 75"/>
                  <a:gd name="T8" fmla="*/ 12 w 29"/>
                  <a:gd name="T9" fmla="*/ 75 h 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75">
                    <a:moveTo>
                      <a:pt x="29" y="0"/>
                    </a:moveTo>
                    <a:lnTo>
                      <a:pt x="12" y="26"/>
                    </a:lnTo>
                    <a:lnTo>
                      <a:pt x="0" y="49"/>
                    </a:lnTo>
                    <a:lnTo>
                      <a:pt x="0" y="64"/>
                    </a:lnTo>
                    <a:lnTo>
                      <a:pt x="12" y="75"/>
                    </a:lnTo>
                  </a:path>
                </a:pathLst>
              </a:custGeom>
              <a:noFill/>
              <a:ln w="0">
                <a:solidFill>
                  <a:srgbClr val="BFDFB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2" name="Freeform 232"/>
              <p:cNvSpPr>
                <a:spLocks/>
              </p:cNvSpPr>
              <p:nvPr/>
            </p:nvSpPr>
            <p:spPr bwMode="auto">
              <a:xfrm>
                <a:off x="4079" y="3995"/>
                <a:ext cx="134" cy="30"/>
              </a:xfrm>
              <a:custGeom>
                <a:avLst/>
                <a:gdLst>
                  <a:gd name="T0" fmla="*/ 0 w 134"/>
                  <a:gd name="T1" fmla="*/ 0 h 30"/>
                  <a:gd name="T2" fmla="*/ 13 w 134"/>
                  <a:gd name="T3" fmla="*/ 4 h 30"/>
                  <a:gd name="T4" fmla="*/ 75 w 134"/>
                  <a:gd name="T5" fmla="*/ 0 h 30"/>
                  <a:gd name="T6" fmla="*/ 105 w 134"/>
                  <a:gd name="T7" fmla="*/ 8 h 30"/>
                  <a:gd name="T8" fmla="*/ 134 w 134"/>
                  <a:gd name="T9" fmla="*/ 19 h 30"/>
                  <a:gd name="T10" fmla="*/ 101 w 134"/>
                  <a:gd name="T11" fmla="*/ 30 h 30"/>
                  <a:gd name="T12" fmla="*/ 67 w 134"/>
                  <a:gd name="T13" fmla="*/ 30 h 30"/>
                  <a:gd name="T14" fmla="*/ 0 w 134"/>
                  <a:gd name="T15" fmla="*/ 11 h 30"/>
                  <a:gd name="T16" fmla="*/ 0 w 13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 h="30">
                    <a:moveTo>
                      <a:pt x="0" y="0"/>
                    </a:moveTo>
                    <a:lnTo>
                      <a:pt x="13" y="4"/>
                    </a:lnTo>
                    <a:lnTo>
                      <a:pt x="75" y="0"/>
                    </a:lnTo>
                    <a:lnTo>
                      <a:pt x="105" y="8"/>
                    </a:lnTo>
                    <a:lnTo>
                      <a:pt x="134" y="19"/>
                    </a:lnTo>
                    <a:lnTo>
                      <a:pt x="101" y="30"/>
                    </a:lnTo>
                    <a:lnTo>
                      <a:pt x="67" y="30"/>
                    </a:lnTo>
                    <a:lnTo>
                      <a:pt x="0" y="11"/>
                    </a:lnTo>
                    <a:lnTo>
                      <a:pt x="0" y="0"/>
                    </a:lnTo>
                    <a:close/>
                  </a:path>
                </a:pathLst>
              </a:custGeom>
              <a:solidFill>
                <a:srgbClr val="FFFF00"/>
              </a:solidFill>
              <a:ln w="0">
                <a:solidFill>
                  <a:srgbClr val="FFC700"/>
                </a:solidFill>
                <a:prstDash val="solid"/>
                <a:round/>
                <a:headEnd/>
                <a:tailEnd/>
              </a:ln>
            </p:spPr>
            <p:txBody>
              <a:bodyPr/>
              <a:lstStyle/>
              <a:p>
                <a:endParaRPr lang="en-US"/>
              </a:p>
            </p:txBody>
          </p:sp>
          <p:sp>
            <p:nvSpPr>
              <p:cNvPr id="3113" name="Freeform 233"/>
              <p:cNvSpPr>
                <a:spLocks/>
              </p:cNvSpPr>
              <p:nvPr/>
            </p:nvSpPr>
            <p:spPr bwMode="auto">
              <a:xfrm>
                <a:off x="4079" y="4010"/>
                <a:ext cx="130" cy="64"/>
              </a:xfrm>
              <a:custGeom>
                <a:avLst/>
                <a:gdLst>
                  <a:gd name="T0" fmla="*/ 42 w 130"/>
                  <a:gd name="T1" fmla="*/ 11 h 64"/>
                  <a:gd name="T2" fmla="*/ 117 w 130"/>
                  <a:gd name="T3" fmla="*/ 41 h 64"/>
                  <a:gd name="T4" fmla="*/ 130 w 130"/>
                  <a:gd name="T5" fmla="*/ 52 h 64"/>
                  <a:gd name="T6" fmla="*/ 126 w 130"/>
                  <a:gd name="T7" fmla="*/ 64 h 64"/>
                  <a:gd name="T8" fmla="*/ 105 w 130"/>
                  <a:gd name="T9" fmla="*/ 64 h 64"/>
                  <a:gd name="T10" fmla="*/ 80 w 130"/>
                  <a:gd name="T11" fmla="*/ 60 h 64"/>
                  <a:gd name="T12" fmla="*/ 59 w 130"/>
                  <a:gd name="T13" fmla="*/ 56 h 64"/>
                  <a:gd name="T14" fmla="*/ 38 w 130"/>
                  <a:gd name="T15" fmla="*/ 45 h 64"/>
                  <a:gd name="T16" fmla="*/ 17 w 130"/>
                  <a:gd name="T17" fmla="*/ 26 h 64"/>
                  <a:gd name="T18" fmla="*/ 0 w 130"/>
                  <a:gd name="T19" fmla="*/ 0 h 64"/>
                  <a:gd name="T20" fmla="*/ 4 w 130"/>
                  <a:gd name="T21" fmla="*/ 0 h 64"/>
                  <a:gd name="T22" fmla="*/ 42 w 130"/>
                  <a:gd name="T23" fmla="*/ 11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64">
                    <a:moveTo>
                      <a:pt x="42" y="11"/>
                    </a:moveTo>
                    <a:lnTo>
                      <a:pt x="117" y="41"/>
                    </a:lnTo>
                    <a:lnTo>
                      <a:pt x="130" y="52"/>
                    </a:lnTo>
                    <a:lnTo>
                      <a:pt x="126" y="64"/>
                    </a:lnTo>
                    <a:lnTo>
                      <a:pt x="105" y="64"/>
                    </a:lnTo>
                    <a:lnTo>
                      <a:pt x="80" y="60"/>
                    </a:lnTo>
                    <a:lnTo>
                      <a:pt x="59" y="56"/>
                    </a:lnTo>
                    <a:lnTo>
                      <a:pt x="38" y="45"/>
                    </a:lnTo>
                    <a:lnTo>
                      <a:pt x="17" y="26"/>
                    </a:lnTo>
                    <a:lnTo>
                      <a:pt x="0" y="0"/>
                    </a:lnTo>
                    <a:lnTo>
                      <a:pt x="4" y="0"/>
                    </a:lnTo>
                    <a:lnTo>
                      <a:pt x="42" y="11"/>
                    </a:lnTo>
                    <a:close/>
                  </a:path>
                </a:pathLst>
              </a:custGeom>
              <a:solidFill>
                <a:srgbClr val="FFFF00"/>
              </a:solidFill>
              <a:ln w="0">
                <a:solidFill>
                  <a:srgbClr val="FFC700"/>
                </a:solidFill>
                <a:prstDash val="solid"/>
                <a:round/>
                <a:headEnd/>
                <a:tailEnd/>
              </a:ln>
            </p:spPr>
            <p:txBody>
              <a:bodyPr/>
              <a:lstStyle/>
              <a:p>
                <a:endParaRPr lang="en-US"/>
              </a:p>
            </p:txBody>
          </p:sp>
          <p:sp>
            <p:nvSpPr>
              <p:cNvPr id="3114" name="Freeform 234"/>
              <p:cNvSpPr>
                <a:spLocks/>
              </p:cNvSpPr>
              <p:nvPr/>
            </p:nvSpPr>
            <p:spPr bwMode="auto">
              <a:xfrm>
                <a:off x="4071" y="3943"/>
                <a:ext cx="125" cy="56"/>
              </a:xfrm>
              <a:custGeom>
                <a:avLst/>
                <a:gdLst>
                  <a:gd name="T0" fmla="*/ 4 w 125"/>
                  <a:gd name="T1" fmla="*/ 56 h 56"/>
                  <a:gd name="T2" fmla="*/ 54 w 125"/>
                  <a:gd name="T3" fmla="*/ 48 h 56"/>
                  <a:gd name="T4" fmla="*/ 109 w 125"/>
                  <a:gd name="T5" fmla="*/ 26 h 56"/>
                  <a:gd name="T6" fmla="*/ 125 w 125"/>
                  <a:gd name="T7" fmla="*/ 7 h 56"/>
                  <a:gd name="T8" fmla="*/ 121 w 125"/>
                  <a:gd name="T9" fmla="*/ 4 h 56"/>
                  <a:gd name="T10" fmla="*/ 109 w 125"/>
                  <a:gd name="T11" fmla="*/ 0 h 56"/>
                  <a:gd name="T12" fmla="*/ 75 w 125"/>
                  <a:gd name="T13" fmla="*/ 4 h 56"/>
                  <a:gd name="T14" fmla="*/ 37 w 125"/>
                  <a:gd name="T15" fmla="*/ 15 h 56"/>
                  <a:gd name="T16" fmla="*/ 21 w 125"/>
                  <a:gd name="T17" fmla="*/ 22 h 56"/>
                  <a:gd name="T18" fmla="*/ 8 w 125"/>
                  <a:gd name="T19" fmla="*/ 37 h 56"/>
                  <a:gd name="T20" fmla="*/ 0 w 125"/>
                  <a:gd name="T21" fmla="*/ 48 h 56"/>
                  <a:gd name="T22" fmla="*/ 4 w 125"/>
                  <a:gd name="T23" fmla="*/ 56 h 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5" h="56">
                    <a:moveTo>
                      <a:pt x="4" y="56"/>
                    </a:moveTo>
                    <a:lnTo>
                      <a:pt x="54" y="48"/>
                    </a:lnTo>
                    <a:lnTo>
                      <a:pt x="109" y="26"/>
                    </a:lnTo>
                    <a:lnTo>
                      <a:pt x="125" y="7"/>
                    </a:lnTo>
                    <a:lnTo>
                      <a:pt x="121" y="4"/>
                    </a:lnTo>
                    <a:lnTo>
                      <a:pt x="109" y="0"/>
                    </a:lnTo>
                    <a:lnTo>
                      <a:pt x="75" y="4"/>
                    </a:lnTo>
                    <a:lnTo>
                      <a:pt x="37" y="15"/>
                    </a:lnTo>
                    <a:lnTo>
                      <a:pt x="21" y="22"/>
                    </a:lnTo>
                    <a:lnTo>
                      <a:pt x="8" y="37"/>
                    </a:lnTo>
                    <a:lnTo>
                      <a:pt x="0" y="48"/>
                    </a:lnTo>
                    <a:lnTo>
                      <a:pt x="4" y="56"/>
                    </a:lnTo>
                    <a:close/>
                  </a:path>
                </a:pathLst>
              </a:custGeom>
              <a:solidFill>
                <a:srgbClr val="FFFF00"/>
              </a:solidFill>
              <a:ln w="0">
                <a:solidFill>
                  <a:srgbClr val="FFC700"/>
                </a:solidFill>
                <a:prstDash val="solid"/>
                <a:round/>
                <a:headEnd/>
                <a:tailEnd/>
              </a:ln>
            </p:spPr>
            <p:txBody>
              <a:bodyPr/>
              <a:lstStyle/>
              <a:p>
                <a:endParaRPr lang="en-US"/>
              </a:p>
            </p:txBody>
          </p:sp>
          <p:sp>
            <p:nvSpPr>
              <p:cNvPr id="3115" name="Freeform 235"/>
              <p:cNvSpPr>
                <a:spLocks/>
              </p:cNvSpPr>
              <p:nvPr/>
            </p:nvSpPr>
            <p:spPr bwMode="auto">
              <a:xfrm>
                <a:off x="4062" y="3891"/>
                <a:ext cx="92" cy="93"/>
              </a:xfrm>
              <a:custGeom>
                <a:avLst/>
                <a:gdLst>
                  <a:gd name="T0" fmla="*/ 0 w 92"/>
                  <a:gd name="T1" fmla="*/ 89 h 93"/>
                  <a:gd name="T2" fmla="*/ 9 w 92"/>
                  <a:gd name="T3" fmla="*/ 78 h 93"/>
                  <a:gd name="T4" fmla="*/ 42 w 92"/>
                  <a:gd name="T5" fmla="*/ 33 h 93"/>
                  <a:gd name="T6" fmla="*/ 67 w 92"/>
                  <a:gd name="T7" fmla="*/ 15 h 93"/>
                  <a:gd name="T8" fmla="*/ 92 w 92"/>
                  <a:gd name="T9" fmla="*/ 0 h 93"/>
                  <a:gd name="T10" fmla="*/ 84 w 92"/>
                  <a:gd name="T11" fmla="*/ 30 h 93"/>
                  <a:gd name="T12" fmla="*/ 63 w 92"/>
                  <a:gd name="T13" fmla="*/ 56 h 93"/>
                  <a:gd name="T14" fmla="*/ 9 w 92"/>
                  <a:gd name="T15" fmla="*/ 93 h 93"/>
                  <a:gd name="T16" fmla="*/ 0 w 92"/>
                  <a:gd name="T17" fmla="*/ 89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 h="93">
                    <a:moveTo>
                      <a:pt x="0" y="89"/>
                    </a:moveTo>
                    <a:lnTo>
                      <a:pt x="9" y="78"/>
                    </a:lnTo>
                    <a:lnTo>
                      <a:pt x="42" y="33"/>
                    </a:lnTo>
                    <a:lnTo>
                      <a:pt x="67" y="15"/>
                    </a:lnTo>
                    <a:lnTo>
                      <a:pt x="92" y="0"/>
                    </a:lnTo>
                    <a:lnTo>
                      <a:pt x="84" y="30"/>
                    </a:lnTo>
                    <a:lnTo>
                      <a:pt x="63" y="56"/>
                    </a:lnTo>
                    <a:lnTo>
                      <a:pt x="9" y="93"/>
                    </a:lnTo>
                    <a:lnTo>
                      <a:pt x="0" y="89"/>
                    </a:lnTo>
                    <a:close/>
                  </a:path>
                </a:pathLst>
              </a:custGeom>
              <a:solidFill>
                <a:srgbClr val="FFFF00"/>
              </a:solidFill>
              <a:ln w="0">
                <a:solidFill>
                  <a:srgbClr val="FFC700"/>
                </a:solidFill>
                <a:prstDash val="solid"/>
                <a:round/>
                <a:headEnd/>
                <a:tailEnd/>
              </a:ln>
            </p:spPr>
            <p:txBody>
              <a:bodyPr/>
              <a:lstStyle/>
              <a:p>
                <a:endParaRPr lang="en-US"/>
              </a:p>
            </p:txBody>
          </p:sp>
          <p:sp>
            <p:nvSpPr>
              <p:cNvPr id="3116" name="Freeform 236"/>
              <p:cNvSpPr>
                <a:spLocks/>
              </p:cNvSpPr>
              <p:nvPr/>
            </p:nvSpPr>
            <p:spPr bwMode="auto">
              <a:xfrm>
                <a:off x="4054" y="3861"/>
                <a:ext cx="71" cy="116"/>
              </a:xfrm>
              <a:custGeom>
                <a:avLst/>
                <a:gdLst>
                  <a:gd name="T0" fmla="*/ 29 w 71"/>
                  <a:gd name="T1" fmla="*/ 89 h 116"/>
                  <a:gd name="T2" fmla="*/ 54 w 71"/>
                  <a:gd name="T3" fmla="*/ 56 h 116"/>
                  <a:gd name="T4" fmla="*/ 71 w 71"/>
                  <a:gd name="T5" fmla="*/ 26 h 116"/>
                  <a:gd name="T6" fmla="*/ 71 w 71"/>
                  <a:gd name="T7" fmla="*/ 7 h 116"/>
                  <a:gd name="T8" fmla="*/ 67 w 71"/>
                  <a:gd name="T9" fmla="*/ 4 h 116"/>
                  <a:gd name="T10" fmla="*/ 63 w 71"/>
                  <a:gd name="T11" fmla="*/ 0 h 116"/>
                  <a:gd name="T12" fmla="*/ 42 w 71"/>
                  <a:gd name="T13" fmla="*/ 11 h 116"/>
                  <a:gd name="T14" fmla="*/ 25 w 71"/>
                  <a:gd name="T15" fmla="*/ 26 h 116"/>
                  <a:gd name="T16" fmla="*/ 12 w 71"/>
                  <a:gd name="T17" fmla="*/ 45 h 116"/>
                  <a:gd name="T18" fmla="*/ 4 w 71"/>
                  <a:gd name="T19" fmla="*/ 63 h 116"/>
                  <a:gd name="T20" fmla="*/ 0 w 71"/>
                  <a:gd name="T21" fmla="*/ 89 h 116"/>
                  <a:gd name="T22" fmla="*/ 4 w 71"/>
                  <a:gd name="T23" fmla="*/ 116 h 116"/>
                  <a:gd name="T24" fmla="*/ 8 w 71"/>
                  <a:gd name="T25" fmla="*/ 116 h 116"/>
                  <a:gd name="T26" fmla="*/ 29 w 71"/>
                  <a:gd name="T27" fmla="*/ 89 h 1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1" h="116">
                    <a:moveTo>
                      <a:pt x="29" y="89"/>
                    </a:moveTo>
                    <a:lnTo>
                      <a:pt x="54" y="56"/>
                    </a:lnTo>
                    <a:lnTo>
                      <a:pt x="71" y="26"/>
                    </a:lnTo>
                    <a:lnTo>
                      <a:pt x="71" y="7"/>
                    </a:lnTo>
                    <a:lnTo>
                      <a:pt x="67" y="4"/>
                    </a:lnTo>
                    <a:lnTo>
                      <a:pt x="63" y="0"/>
                    </a:lnTo>
                    <a:lnTo>
                      <a:pt x="42" y="11"/>
                    </a:lnTo>
                    <a:lnTo>
                      <a:pt x="25" y="26"/>
                    </a:lnTo>
                    <a:lnTo>
                      <a:pt x="12" y="45"/>
                    </a:lnTo>
                    <a:lnTo>
                      <a:pt x="4" y="63"/>
                    </a:lnTo>
                    <a:lnTo>
                      <a:pt x="0" y="89"/>
                    </a:lnTo>
                    <a:lnTo>
                      <a:pt x="4" y="116"/>
                    </a:lnTo>
                    <a:lnTo>
                      <a:pt x="8" y="116"/>
                    </a:lnTo>
                    <a:lnTo>
                      <a:pt x="29" y="89"/>
                    </a:lnTo>
                    <a:close/>
                  </a:path>
                </a:pathLst>
              </a:custGeom>
              <a:solidFill>
                <a:srgbClr val="FFFF00"/>
              </a:solidFill>
              <a:ln w="0">
                <a:solidFill>
                  <a:srgbClr val="FFC700"/>
                </a:solidFill>
                <a:prstDash val="solid"/>
                <a:round/>
                <a:headEnd/>
                <a:tailEnd/>
              </a:ln>
            </p:spPr>
            <p:txBody>
              <a:bodyPr/>
              <a:lstStyle/>
              <a:p>
                <a:endParaRPr lang="en-US"/>
              </a:p>
            </p:txBody>
          </p:sp>
          <p:sp>
            <p:nvSpPr>
              <p:cNvPr id="3117" name="Freeform 237"/>
              <p:cNvSpPr>
                <a:spLocks/>
              </p:cNvSpPr>
              <p:nvPr/>
            </p:nvSpPr>
            <p:spPr bwMode="auto">
              <a:xfrm>
                <a:off x="4079" y="4025"/>
                <a:ext cx="109" cy="78"/>
              </a:xfrm>
              <a:custGeom>
                <a:avLst/>
                <a:gdLst>
                  <a:gd name="T0" fmla="*/ 8 w 109"/>
                  <a:gd name="T1" fmla="*/ 0 h 78"/>
                  <a:gd name="T2" fmla="*/ 17 w 109"/>
                  <a:gd name="T3" fmla="*/ 11 h 78"/>
                  <a:gd name="T4" fmla="*/ 71 w 109"/>
                  <a:gd name="T5" fmla="*/ 37 h 78"/>
                  <a:gd name="T6" fmla="*/ 92 w 109"/>
                  <a:gd name="T7" fmla="*/ 56 h 78"/>
                  <a:gd name="T8" fmla="*/ 109 w 109"/>
                  <a:gd name="T9" fmla="*/ 78 h 78"/>
                  <a:gd name="T10" fmla="*/ 75 w 109"/>
                  <a:gd name="T11" fmla="*/ 75 h 78"/>
                  <a:gd name="T12" fmla="*/ 46 w 109"/>
                  <a:gd name="T13" fmla="*/ 56 h 78"/>
                  <a:gd name="T14" fmla="*/ 0 w 109"/>
                  <a:gd name="T15" fmla="*/ 11 h 78"/>
                  <a:gd name="T16" fmla="*/ 8 w 109"/>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 h="78">
                    <a:moveTo>
                      <a:pt x="8" y="0"/>
                    </a:moveTo>
                    <a:lnTo>
                      <a:pt x="17" y="11"/>
                    </a:lnTo>
                    <a:lnTo>
                      <a:pt x="71" y="37"/>
                    </a:lnTo>
                    <a:lnTo>
                      <a:pt x="92" y="56"/>
                    </a:lnTo>
                    <a:lnTo>
                      <a:pt x="109" y="78"/>
                    </a:lnTo>
                    <a:lnTo>
                      <a:pt x="75" y="75"/>
                    </a:lnTo>
                    <a:lnTo>
                      <a:pt x="46" y="56"/>
                    </a:lnTo>
                    <a:lnTo>
                      <a:pt x="0" y="11"/>
                    </a:lnTo>
                    <a:lnTo>
                      <a:pt x="8" y="0"/>
                    </a:lnTo>
                    <a:close/>
                  </a:path>
                </a:pathLst>
              </a:custGeom>
              <a:solidFill>
                <a:srgbClr val="FFFF00"/>
              </a:solidFill>
              <a:ln w="0">
                <a:solidFill>
                  <a:srgbClr val="FFC700"/>
                </a:solidFill>
                <a:prstDash val="solid"/>
                <a:round/>
                <a:headEnd/>
                <a:tailEnd/>
              </a:ln>
            </p:spPr>
            <p:txBody>
              <a:bodyPr/>
              <a:lstStyle/>
              <a:p>
                <a:endParaRPr lang="en-US"/>
              </a:p>
            </p:txBody>
          </p:sp>
          <p:sp>
            <p:nvSpPr>
              <p:cNvPr id="3118" name="Freeform 238"/>
              <p:cNvSpPr>
                <a:spLocks/>
              </p:cNvSpPr>
              <p:nvPr/>
            </p:nvSpPr>
            <p:spPr bwMode="auto">
              <a:xfrm>
                <a:off x="4079" y="4036"/>
                <a:ext cx="71" cy="105"/>
              </a:xfrm>
              <a:custGeom>
                <a:avLst/>
                <a:gdLst>
                  <a:gd name="T0" fmla="*/ 0 w 71"/>
                  <a:gd name="T1" fmla="*/ 0 h 105"/>
                  <a:gd name="T2" fmla="*/ 0 w 71"/>
                  <a:gd name="T3" fmla="*/ 15 h 105"/>
                  <a:gd name="T4" fmla="*/ 13 w 71"/>
                  <a:gd name="T5" fmla="*/ 53 h 105"/>
                  <a:gd name="T6" fmla="*/ 21 w 71"/>
                  <a:gd name="T7" fmla="*/ 71 h 105"/>
                  <a:gd name="T8" fmla="*/ 29 w 71"/>
                  <a:gd name="T9" fmla="*/ 82 h 105"/>
                  <a:gd name="T10" fmla="*/ 50 w 71"/>
                  <a:gd name="T11" fmla="*/ 97 h 105"/>
                  <a:gd name="T12" fmla="*/ 71 w 71"/>
                  <a:gd name="T13" fmla="*/ 105 h 105"/>
                  <a:gd name="T14" fmla="*/ 67 w 71"/>
                  <a:gd name="T15" fmla="*/ 79 h 105"/>
                  <a:gd name="T16" fmla="*/ 38 w 71"/>
                  <a:gd name="T17" fmla="*/ 41 h 105"/>
                  <a:gd name="T18" fmla="*/ 8 w 71"/>
                  <a:gd name="T19" fmla="*/ 8 h 105"/>
                  <a:gd name="T20" fmla="*/ 0 w 71"/>
                  <a:gd name="T21" fmla="*/ 0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1" h="105">
                    <a:moveTo>
                      <a:pt x="0" y="0"/>
                    </a:moveTo>
                    <a:lnTo>
                      <a:pt x="0" y="15"/>
                    </a:lnTo>
                    <a:lnTo>
                      <a:pt x="13" y="53"/>
                    </a:lnTo>
                    <a:lnTo>
                      <a:pt x="21" y="71"/>
                    </a:lnTo>
                    <a:lnTo>
                      <a:pt x="29" y="82"/>
                    </a:lnTo>
                    <a:lnTo>
                      <a:pt x="50" y="97"/>
                    </a:lnTo>
                    <a:lnTo>
                      <a:pt x="71" y="105"/>
                    </a:lnTo>
                    <a:lnTo>
                      <a:pt x="67" y="79"/>
                    </a:lnTo>
                    <a:lnTo>
                      <a:pt x="38" y="41"/>
                    </a:lnTo>
                    <a:lnTo>
                      <a:pt x="8" y="8"/>
                    </a:lnTo>
                    <a:lnTo>
                      <a:pt x="0" y="0"/>
                    </a:lnTo>
                    <a:close/>
                  </a:path>
                </a:pathLst>
              </a:custGeom>
              <a:solidFill>
                <a:srgbClr val="FFFF00"/>
              </a:solidFill>
              <a:ln w="0">
                <a:solidFill>
                  <a:srgbClr val="FFC700"/>
                </a:solidFill>
                <a:prstDash val="solid"/>
                <a:round/>
                <a:headEnd/>
                <a:tailEnd/>
              </a:ln>
            </p:spPr>
            <p:txBody>
              <a:bodyPr/>
              <a:lstStyle/>
              <a:p>
                <a:endParaRPr lang="en-US"/>
              </a:p>
            </p:txBody>
          </p:sp>
          <p:sp>
            <p:nvSpPr>
              <p:cNvPr id="3119" name="Freeform 239"/>
              <p:cNvSpPr>
                <a:spLocks/>
              </p:cNvSpPr>
              <p:nvPr/>
            </p:nvSpPr>
            <p:spPr bwMode="auto">
              <a:xfrm>
                <a:off x="4012" y="3861"/>
                <a:ext cx="46" cy="116"/>
              </a:xfrm>
              <a:custGeom>
                <a:avLst/>
                <a:gdLst>
                  <a:gd name="T0" fmla="*/ 38 w 46"/>
                  <a:gd name="T1" fmla="*/ 116 h 116"/>
                  <a:gd name="T2" fmla="*/ 46 w 46"/>
                  <a:gd name="T3" fmla="*/ 101 h 116"/>
                  <a:gd name="T4" fmla="*/ 42 w 46"/>
                  <a:gd name="T5" fmla="*/ 63 h 116"/>
                  <a:gd name="T6" fmla="*/ 34 w 46"/>
                  <a:gd name="T7" fmla="*/ 26 h 116"/>
                  <a:gd name="T8" fmla="*/ 0 w 46"/>
                  <a:gd name="T9" fmla="*/ 0 h 116"/>
                  <a:gd name="T10" fmla="*/ 0 w 46"/>
                  <a:gd name="T11" fmla="*/ 26 h 116"/>
                  <a:gd name="T12" fmla="*/ 13 w 46"/>
                  <a:gd name="T13" fmla="*/ 71 h 116"/>
                  <a:gd name="T14" fmla="*/ 34 w 46"/>
                  <a:gd name="T15" fmla="*/ 108 h 116"/>
                  <a:gd name="T16" fmla="*/ 38 w 46"/>
                  <a:gd name="T17" fmla="*/ 116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116">
                    <a:moveTo>
                      <a:pt x="38" y="116"/>
                    </a:moveTo>
                    <a:lnTo>
                      <a:pt x="46" y="101"/>
                    </a:lnTo>
                    <a:lnTo>
                      <a:pt x="42" y="63"/>
                    </a:lnTo>
                    <a:lnTo>
                      <a:pt x="34" y="26"/>
                    </a:lnTo>
                    <a:lnTo>
                      <a:pt x="0" y="0"/>
                    </a:lnTo>
                    <a:lnTo>
                      <a:pt x="0" y="26"/>
                    </a:lnTo>
                    <a:lnTo>
                      <a:pt x="13" y="71"/>
                    </a:lnTo>
                    <a:lnTo>
                      <a:pt x="34" y="108"/>
                    </a:lnTo>
                    <a:lnTo>
                      <a:pt x="38" y="116"/>
                    </a:lnTo>
                    <a:close/>
                  </a:path>
                </a:pathLst>
              </a:custGeom>
              <a:solidFill>
                <a:srgbClr val="FFFF00"/>
              </a:solidFill>
              <a:ln w="0">
                <a:solidFill>
                  <a:srgbClr val="FFC700"/>
                </a:solidFill>
                <a:prstDash val="solid"/>
                <a:round/>
                <a:headEnd/>
                <a:tailEnd/>
              </a:ln>
            </p:spPr>
            <p:txBody>
              <a:bodyPr/>
              <a:lstStyle/>
              <a:p>
                <a:endParaRPr lang="en-US"/>
              </a:p>
            </p:txBody>
          </p:sp>
          <p:sp>
            <p:nvSpPr>
              <p:cNvPr id="3120" name="Freeform 240"/>
              <p:cNvSpPr>
                <a:spLocks/>
              </p:cNvSpPr>
              <p:nvPr/>
            </p:nvSpPr>
            <p:spPr bwMode="auto">
              <a:xfrm>
                <a:off x="4033" y="3965"/>
                <a:ext cx="54" cy="90"/>
              </a:xfrm>
              <a:custGeom>
                <a:avLst/>
                <a:gdLst>
                  <a:gd name="T0" fmla="*/ 8 w 54"/>
                  <a:gd name="T1" fmla="*/ 53 h 90"/>
                  <a:gd name="T2" fmla="*/ 25 w 54"/>
                  <a:gd name="T3" fmla="*/ 82 h 90"/>
                  <a:gd name="T4" fmla="*/ 33 w 54"/>
                  <a:gd name="T5" fmla="*/ 90 h 90"/>
                  <a:gd name="T6" fmla="*/ 46 w 54"/>
                  <a:gd name="T7" fmla="*/ 90 h 90"/>
                  <a:gd name="T8" fmla="*/ 50 w 54"/>
                  <a:gd name="T9" fmla="*/ 82 h 90"/>
                  <a:gd name="T10" fmla="*/ 54 w 54"/>
                  <a:gd name="T11" fmla="*/ 71 h 90"/>
                  <a:gd name="T12" fmla="*/ 46 w 54"/>
                  <a:gd name="T13" fmla="*/ 38 h 90"/>
                  <a:gd name="T14" fmla="*/ 29 w 54"/>
                  <a:gd name="T15" fmla="*/ 8 h 90"/>
                  <a:gd name="T16" fmla="*/ 17 w 54"/>
                  <a:gd name="T17" fmla="*/ 0 h 90"/>
                  <a:gd name="T18" fmla="*/ 8 w 54"/>
                  <a:gd name="T19" fmla="*/ 0 h 90"/>
                  <a:gd name="T20" fmla="*/ 4 w 54"/>
                  <a:gd name="T21" fmla="*/ 8 h 90"/>
                  <a:gd name="T22" fmla="*/ 0 w 54"/>
                  <a:gd name="T23" fmla="*/ 19 h 90"/>
                  <a:gd name="T24" fmla="*/ 8 w 54"/>
                  <a:gd name="T25" fmla="*/ 53 h 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90">
                    <a:moveTo>
                      <a:pt x="8" y="53"/>
                    </a:moveTo>
                    <a:lnTo>
                      <a:pt x="25" y="82"/>
                    </a:lnTo>
                    <a:lnTo>
                      <a:pt x="33" y="90"/>
                    </a:lnTo>
                    <a:lnTo>
                      <a:pt x="46" y="90"/>
                    </a:lnTo>
                    <a:lnTo>
                      <a:pt x="50" y="82"/>
                    </a:lnTo>
                    <a:lnTo>
                      <a:pt x="54" y="71"/>
                    </a:lnTo>
                    <a:lnTo>
                      <a:pt x="46" y="38"/>
                    </a:lnTo>
                    <a:lnTo>
                      <a:pt x="29" y="8"/>
                    </a:lnTo>
                    <a:lnTo>
                      <a:pt x="17" y="0"/>
                    </a:lnTo>
                    <a:lnTo>
                      <a:pt x="8" y="0"/>
                    </a:lnTo>
                    <a:lnTo>
                      <a:pt x="4" y="8"/>
                    </a:lnTo>
                    <a:lnTo>
                      <a:pt x="0" y="19"/>
                    </a:lnTo>
                    <a:lnTo>
                      <a:pt x="8" y="53"/>
                    </a:lnTo>
                    <a:close/>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1" name="Freeform 241"/>
              <p:cNvSpPr>
                <a:spLocks/>
              </p:cNvSpPr>
              <p:nvPr/>
            </p:nvSpPr>
            <p:spPr bwMode="auto">
              <a:xfrm>
                <a:off x="3991" y="3906"/>
                <a:ext cx="50" cy="74"/>
              </a:xfrm>
              <a:custGeom>
                <a:avLst/>
                <a:gdLst>
                  <a:gd name="T0" fmla="*/ 50 w 50"/>
                  <a:gd name="T1" fmla="*/ 56 h 74"/>
                  <a:gd name="T2" fmla="*/ 25 w 50"/>
                  <a:gd name="T3" fmla="*/ 15 h 74"/>
                  <a:gd name="T4" fmla="*/ 17 w 50"/>
                  <a:gd name="T5" fmla="*/ 3 h 74"/>
                  <a:gd name="T6" fmla="*/ 4 w 50"/>
                  <a:gd name="T7" fmla="*/ 0 h 74"/>
                  <a:gd name="T8" fmla="*/ 0 w 50"/>
                  <a:gd name="T9" fmla="*/ 0 h 74"/>
                  <a:gd name="T10" fmla="*/ 0 w 50"/>
                  <a:gd name="T11" fmla="*/ 3 h 74"/>
                  <a:gd name="T12" fmla="*/ 0 w 50"/>
                  <a:gd name="T13" fmla="*/ 37 h 74"/>
                  <a:gd name="T14" fmla="*/ 17 w 50"/>
                  <a:gd name="T15" fmla="*/ 63 h 74"/>
                  <a:gd name="T16" fmla="*/ 38 w 50"/>
                  <a:gd name="T17" fmla="*/ 74 h 74"/>
                  <a:gd name="T18" fmla="*/ 46 w 50"/>
                  <a:gd name="T19" fmla="*/ 63 h 74"/>
                  <a:gd name="T20" fmla="*/ 50 w 50"/>
                  <a:gd name="T21" fmla="*/ 56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 h="74">
                    <a:moveTo>
                      <a:pt x="50" y="56"/>
                    </a:moveTo>
                    <a:lnTo>
                      <a:pt x="25" y="15"/>
                    </a:lnTo>
                    <a:lnTo>
                      <a:pt x="17" y="3"/>
                    </a:lnTo>
                    <a:lnTo>
                      <a:pt x="4" y="0"/>
                    </a:lnTo>
                    <a:lnTo>
                      <a:pt x="0" y="0"/>
                    </a:lnTo>
                    <a:lnTo>
                      <a:pt x="0" y="3"/>
                    </a:lnTo>
                    <a:lnTo>
                      <a:pt x="0" y="37"/>
                    </a:lnTo>
                    <a:lnTo>
                      <a:pt x="17" y="63"/>
                    </a:lnTo>
                    <a:lnTo>
                      <a:pt x="38" y="74"/>
                    </a:lnTo>
                    <a:lnTo>
                      <a:pt x="46" y="63"/>
                    </a:lnTo>
                    <a:lnTo>
                      <a:pt x="50" y="56"/>
                    </a:lnTo>
                    <a:close/>
                  </a:path>
                </a:pathLst>
              </a:custGeom>
              <a:solidFill>
                <a:srgbClr val="FFFF00"/>
              </a:solidFill>
              <a:ln w="0">
                <a:solidFill>
                  <a:srgbClr val="FFC700"/>
                </a:solidFill>
                <a:prstDash val="solid"/>
                <a:round/>
                <a:headEnd/>
                <a:tailEnd/>
              </a:ln>
            </p:spPr>
            <p:txBody>
              <a:bodyPr/>
              <a:lstStyle/>
              <a:p>
                <a:endParaRPr lang="en-US"/>
              </a:p>
            </p:txBody>
          </p:sp>
          <p:sp>
            <p:nvSpPr>
              <p:cNvPr id="3122" name="Freeform 242"/>
              <p:cNvSpPr>
                <a:spLocks/>
              </p:cNvSpPr>
              <p:nvPr/>
            </p:nvSpPr>
            <p:spPr bwMode="auto">
              <a:xfrm>
                <a:off x="3987" y="3962"/>
                <a:ext cx="50" cy="44"/>
              </a:xfrm>
              <a:custGeom>
                <a:avLst/>
                <a:gdLst>
                  <a:gd name="T0" fmla="*/ 46 w 50"/>
                  <a:gd name="T1" fmla="*/ 18 h 44"/>
                  <a:gd name="T2" fmla="*/ 25 w 50"/>
                  <a:gd name="T3" fmla="*/ 11 h 44"/>
                  <a:gd name="T4" fmla="*/ 12 w 50"/>
                  <a:gd name="T5" fmla="*/ 3 h 44"/>
                  <a:gd name="T6" fmla="*/ 4 w 50"/>
                  <a:gd name="T7" fmla="*/ 0 h 44"/>
                  <a:gd name="T8" fmla="*/ 0 w 50"/>
                  <a:gd name="T9" fmla="*/ 3 h 44"/>
                  <a:gd name="T10" fmla="*/ 8 w 50"/>
                  <a:gd name="T11" fmla="*/ 22 h 44"/>
                  <a:gd name="T12" fmla="*/ 17 w 50"/>
                  <a:gd name="T13" fmla="*/ 33 h 44"/>
                  <a:gd name="T14" fmla="*/ 25 w 50"/>
                  <a:gd name="T15" fmla="*/ 37 h 44"/>
                  <a:gd name="T16" fmla="*/ 33 w 50"/>
                  <a:gd name="T17" fmla="*/ 41 h 44"/>
                  <a:gd name="T18" fmla="*/ 46 w 50"/>
                  <a:gd name="T19" fmla="*/ 44 h 44"/>
                  <a:gd name="T20" fmla="*/ 50 w 50"/>
                  <a:gd name="T21" fmla="*/ 37 h 44"/>
                  <a:gd name="T22" fmla="*/ 46 w 50"/>
                  <a:gd name="T23" fmla="*/ 18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 h="44">
                    <a:moveTo>
                      <a:pt x="46" y="18"/>
                    </a:moveTo>
                    <a:lnTo>
                      <a:pt x="25" y="11"/>
                    </a:lnTo>
                    <a:lnTo>
                      <a:pt x="12" y="3"/>
                    </a:lnTo>
                    <a:lnTo>
                      <a:pt x="4" y="0"/>
                    </a:lnTo>
                    <a:lnTo>
                      <a:pt x="0" y="3"/>
                    </a:lnTo>
                    <a:lnTo>
                      <a:pt x="8" y="22"/>
                    </a:lnTo>
                    <a:lnTo>
                      <a:pt x="17" y="33"/>
                    </a:lnTo>
                    <a:lnTo>
                      <a:pt x="25" y="37"/>
                    </a:lnTo>
                    <a:lnTo>
                      <a:pt x="33" y="41"/>
                    </a:lnTo>
                    <a:lnTo>
                      <a:pt x="46" y="44"/>
                    </a:lnTo>
                    <a:lnTo>
                      <a:pt x="50" y="37"/>
                    </a:lnTo>
                    <a:lnTo>
                      <a:pt x="46" y="18"/>
                    </a:lnTo>
                    <a:close/>
                  </a:path>
                </a:pathLst>
              </a:custGeom>
              <a:solidFill>
                <a:srgbClr val="FFFF00"/>
              </a:solidFill>
              <a:ln w="0">
                <a:solidFill>
                  <a:srgbClr val="FFC700"/>
                </a:solidFill>
                <a:prstDash val="solid"/>
                <a:round/>
                <a:headEnd/>
                <a:tailEnd/>
              </a:ln>
            </p:spPr>
            <p:txBody>
              <a:bodyPr/>
              <a:lstStyle/>
              <a:p>
                <a:endParaRPr lang="en-US"/>
              </a:p>
            </p:txBody>
          </p:sp>
          <p:sp>
            <p:nvSpPr>
              <p:cNvPr id="3123" name="Freeform 243"/>
              <p:cNvSpPr>
                <a:spLocks/>
              </p:cNvSpPr>
              <p:nvPr/>
            </p:nvSpPr>
            <p:spPr bwMode="auto">
              <a:xfrm>
                <a:off x="3999" y="4010"/>
                <a:ext cx="51" cy="37"/>
              </a:xfrm>
              <a:custGeom>
                <a:avLst/>
                <a:gdLst>
                  <a:gd name="T0" fmla="*/ 38 w 51"/>
                  <a:gd name="T1" fmla="*/ 0 h 37"/>
                  <a:gd name="T2" fmla="*/ 26 w 51"/>
                  <a:gd name="T3" fmla="*/ 0 h 37"/>
                  <a:gd name="T4" fmla="*/ 17 w 51"/>
                  <a:gd name="T5" fmla="*/ 8 h 37"/>
                  <a:gd name="T6" fmla="*/ 13 w 51"/>
                  <a:gd name="T7" fmla="*/ 11 h 37"/>
                  <a:gd name="T8" fmla="*/ 5 w 51"/>
                  <a:gd name="T9" fmla="*/ 19 h 37"/>
                  <a:gd name="T10" fmla="*/ 0 w 51"/>
                  <a:gd name="T11" fmla="*/ 30 h 37"/>
                  <a:gd name="T12" fmla="*/ 5 w 51"/>
                  <a:gd name="T13" fmla="*/ 37 h 37"/>
                  <a:gd name="T14" fmla="*/ 21 w 51"/>
                  <a:gd name="T15" fmla="*/ 37 h 37"/>
                  <a:gd name="T16" fmla="*/ 38 w 51"/>
                  <a:gd name="T17" fmla="*/ 37 h 37"/>
                  <a:gd name="T18" fmla="*/ 51 w 51"/>
                  <a:gd name="T19" fmla="*/ 26 h 37"/>
                  <a:gd name="T20" fmla="*/ 47 w 51"/>
                  <a:gd name="T21" fmla="*/ 15 h 37"/>
                  <a:gd name="T22" fmla="*/ 38 w 51"/>
                  <a:gd name="T23" fmla="*/ 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1" h="37">
                    <a:moveTo>
                      <a:pt x="38" y="0"/>
                    </a:moveTo>
                    <a:lnTo>
                      <a:pt x="26" y="0"/>
                    </a:lnTo>
                    <a:lnTo>
                      <a:pt x="17" y="8"/>
                    </a:lnTo>
                    <a:lnTo>
                      <a:pt x="13" y="11"/>
                    </a:lnTo>
                    <a:lnTo>
                      <a:pt x="5" y="19"/>
                    </a:lnTo>
                    <a:lnTo>
                      <a:pt x="0" y="30"/>
                    </a:lnTo>
                    <a:lnTo>
                      <a:pt x="5" y="37"/>
                    </a:lnTo>
                    <a:lnTo>
                      <a:pt x="21" y="37"/>
                    </a:lnTo>
                    <a:lnTo>
                      <a:pt x="38" y="37"/>
                    </a:lnTo>
                    <a:lnTo>
                      <a:pt x="51" y="26"/>
                    </a:lnTo>
                    <a:lnTo>
                      <a:pt x="47" y="15"/>
                    </a:lnTo>
                    <a:lnTo>
                      <a:pt x="38" y="0"/>
                    </a:lnTo>
                    <a:close/>
                  </a:path>
                </a:pathLst>
              </a:custGeom>
              <a:solidFill>
                <a:srgbClr val="FFFF00"/>
              </a:solidFill>
              <a:ln w="0">
                <a:solidFill>
                  <a:srgbClr val="FFC700"/>
                </a:solidFill>
                <a:prstDash val="solid"/>
                <a:round/>
                <a:headEnd/>
                <a:tailEnd/>
              </a:ln>
            </p:spPr>
            <p:txBody>
              <a:bodyPr/>
              <a:lstStyle/>
              <a:p>
                <a:endParaRPr lang="en-US"/>
              </a:p>
            </p:txBody>
          </p:sp>
          <p:sp>
            <p:nvSpPr>
              <p:cNvPr id="3124" name="Freeform 244"/>
              <p:cNvSpPr>
                <a:spLocks/>
              </p:cNvSpPr>
              <p:nvPr/>
            </p:nvSpPr>
            <p:spPr bwMode="auto">
              <a:xfrm>
                <a:off x="4033" y="4040"/>
                <a:ext cx="33" cy="45"/>
              </a:xfrm>
              <a:custGeom>
                <a:avLst/>
                <a:gdLst>
                  <a:gd name="T0" fmla="*/ 21 w 33"/>
                  <a:gd name="T1" fmla="*/ 0 h 45"/>
                  <a:gd name="T2" fmla="*/ 17 w 33"/>
                  <a:gd name="T3" fmla="*/ 0 h 45"/>
                  <a:gd name="T4" fmla="*/ 8 w 33"/>
                  <a:gd name="T5" fmla="*/ 7 h 45"/>
                  <a:gd name="T6" fmla="*/ 0 w 33"/>
                  <a:gd name="T7" fmla="*/ 26 h 45"/>
                  <a:gd name="T8" fmla="*/ 0 w 33"/>
                  <a:gd name="T9" fmla="*/ 41 h 45"/>
                  <a:gd name="T10" fmla="*/ 4 w 33"/>
                  <a:gd name="T11" fmla="*/ 45 h 45"/>
                  <a:gd name="T12" fmla="*/ 13 w 33"/>
                  <a:gd name="T13" fmla="*/ 37 h 45"/>
                  <a:gd name="T14" fmla="*/ 33 w 33"/>
                  <a:gd name="T15" fmla="*/ 19 h 45"/>
                  <a:gd name="T16" fmla="*/ 29 w 33"/>
                  <a:gd name="T17" fmla="*/ 4 h 45"/>
                  <a:gd name="T18" fmla="*/ 21 w 33"/>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45">
                    <a:moveTo>
                      <a:pt x="21" y="0"/>
                    </a:moveTo>
                    <a:lnTo>
                      <a:pt x="17" y="0"/>
                    </a:lnTo>
                    <a:lnTo>
                      <a:pt x="8" y="7"/>
                    </a:lnTo>
                    <a:lnTo>
                      <a:pt x="0" y="26"/>
                    </a:lnTo>
                    <a:lnTo>
                      <a:pt x="0" y="41"/>
                    </a:lnTo>
                    <a:lnTo>
                      <a:pt x="4" y="45"/>
                    </a:lnTo>
                    <a:lnTo>
                      <a:pt x="13" y="37"/>
                    </a:lnTo>
                    <a:lnTo>
                      <a:pt x="33" y="19"/>
                    </a:lnTo>
                    <a:lnTo>
                      <a:pt x="29" y="4"/>
                    </a:lnTo>
                    <a:lnTo>
                      <a:pt x="21" y="0"/>
                    </a:lnTo>
                    <a:close/>
                  </a:path>
                </a:pathLst>
              </a:custGeom>
              <a:solidFill>
                <a:srgbClr val="FFFF00"/>
              </a:solidFill>
              <a:ln w="0">
                <a:solidFill>
                  <a:srgbClr val="FFC700"/>
                </a:solidFill>
                <a:prstDash val="solid"/>
                <a:round/>
                <a:headEnd/>
                <a:tailEnd/>
              </a:ln>
            </p:spPr>
            <p:txBody>
              <a:bodyPr/>
              <a:lstStyle/>
              <a:p>
                <a:endParaRPr lang="en-US"/>
              </a:p>
            </p:txBody>
          </p:sp>
          <p:sp>
            <p:nvSpPr>
              <p:cNvPr id="3125" name="Freeform 245"/>
              <p:cNvSpPr>
                <a:spLocks/>
              </p:cNvSpPr>
              <p:nvPr/>
            </p:nvSpPr>
            <p:spPr bwMode="auto">
              <a:xfrm>
                <a:off x="4062" y="4055"/>
                <a:ext cx="34" cy="78"/>
              </a:xfrm>
              <a:custGeom>
                <a:avLst/>
                <a:gdLst>
                  <a:gd name="T0" fmla="*/ 13 w 34"/>
                  <a:gd name="T1" fmla="*/ 0 h 78"/>
                  <a:gd name="T2" fmla="*/ 13 w 34"/>
                  <a:gd name="T3" fmla="*/ 0 h 78"/>
                  <a:gd name="T4" fmla="*/ 9 w 34"/>
                  <a:gd name="T5" fmla="*/ 0 h 78"/>
                  <a:gd name="T6" fmla="*/ 0 w 34"/>
                  <a:gd name="T7" fmla="*/ 15 h 78"/>
                  <a:gd name="T8" fmla="*/ 4 w 34"/>
                  <a:gd name="T9" fmla="*/ 30 h 78"/>
                  <a:gd name="T10" fmla="*/ 4 w 34"/>
                  <a:gd name="T11" fmla="*/ 45 h 78"/>
                  <a:gd name="T12" fmla="*/ 9 w 34"/>
                  <a:gd name="T13" fmla="*/ 56 h 78"/>
                  <a:gd name="T14" fmla="*/ 21 w 34"/>
                  <a:gd name="T15" fmla="*/ 71 h 78"/>
                  <a:gd name="T16" fmla="*/ 34 w 34"/>
                  <a:gd name="T17" fmla="*/ 78 h 78"/>
                  <a:gd name="T18" fmla="*/ 34 w 34"/>
                  <a:gd name="T19" fmla="*/ 78 h 78"/>
                  <a:gd name="T20" fmla="*/ 34 w 34"/>
                  <a:gd name="T21" fmla="*/ 37 h 78"/>
                  <a:gd name="T22" fmla="*/ 13 w 34"/>
                  <a:gd name="T23" fmla="*/ 0 h 78"/>
                  <a:gd name="T24" fmla="*/ 13 w 34"/>
                  <a:gd name="T25" fmla="*/ 0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78">
                    <a:moveTo>
                      <a:pt x="13" y="0"/>
                    </a:moveTo>
                    <a:lnTo>
                      <a:pt x="13" y="0"/>
                    </a:lnTo>
                    <a:lnTo>
                      <a:pt x="9" y="0"/>
                    </a:lnTo>
                    <a:lnTo>
                      <a:pt x="0" y="15"/>
                    </a:lnTo>
                    <a:lnTo>
                      <a:pt x="4" y="30"/>
                    </a:lnTo>
                    <a:lnTo>
                      <a:pt x="4" y="45"/>
                    </a:lnTo>
                    <a:lnTo>
                      <a:pt x="9" y="56"/>
                    </a:lnTo>
                    <a:lnTo>
                      <a:pt x="21" y="71"/>
                    </a:lnTo>
                    <a:lnTo>
                      <a:pt x="34" y="78"/>
                    </a:lnTo>
                    <a:lnTo>
                      <a:pt x="34" y="37"/>
                    </a:lnTo>
                    <a:lnTo>
                      <a:pt x="13" y="0"/>
                    </a:lnTo>
                    <a:close/>
                  </a:path>
                </a:pathLst>
              </a:custGeom>
              <a:solidFill>
                <a:srgbClr val="FFFF00"/>
              </a:solidFill>
              <a:ln w="0">
                <a:solidFill>
                  <a:srgbClr val="FFC700"/>
                </a:solidFill>
                <a:prstDash val="solid"/>
                <a:round/>
                <a:headEnd/>
                <a:tailEnd/>
              </a:ln>
            </p:spPr>
            <p:txBody>
              <a:bodyPr/>
              <a:lstStyle/>
              <a:p>
                <a:endParaRPr lang="en-US"/>
              </a:p>
            </p:txBody>
          </p:sp>
          <p:sp>
            <p:nvSpPr>
              <p:cNvPr id="3126" name="Freeform 246"/>
              <p:cNvSpPr>
                <a:spLocks/>
              </p:cNvSpPr>
              <p:nvPr/>
            </p:nvSpPr>
            <p:spPr bwMode="auto">
              <a:xfrm>
                <a:off x="4041" y="3984"/>
                <a:ext cx="9" cy="11"/>
              </a:xfrm>
              <a:custGeom>
                <a:avLst/>
                <a:gdLst>
                  <a:gd name="T0" fmla="*/ 0 w 9"/>
                  <a:gd name="T1" fmla="*/ 4 h 11"/>
                  <a:gd name="T2" fmla="*/ 9 w 9"/>
                  <a:gd name="T3" fmla="*/ 11 h 11"/>
                  <a:gd name="T4" fmla="*/ 5 w 9"/>
                  <a:gd name="T5" fmla="*/ 4 h 11"/>
                  <a:gd name="T6" fmla="*/ 0 w 9"/>
                  <a:gd name="T7" fmla="*/ 0 h 11"/>
                  <a:gd name="T8" fmla="*/ 0 w 9"/>
                  <a:gd name="T9" fmla="*/ 4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1">
                    <a:moveTo>
                      <a:pt x="0" y="4"/>
                    </a:moveTo>
                    <a:lnTo>
                      <a:pt x="9" y="11"/>
                    </a:lnTo>
                    <a:lnTo>
                      <a:pt x="5" y="4"/>
                    </a:lnTo>
                    <a:lnTo>
                      <a:pt x="0" y="0"/>
                    </a:lnTo>
                    <a:lnTo>
                      <a:pt x="0" y="4"/>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7" name="Freeform 247"/>
              <p:cNvSpPr>
                <a:spLocks/>
              </p:cNvSpPr>
              <p:nvPr/>
            </p:nvSpPr>
            <p:spPr bwMode="auto">
              <a:xfrm>
                <a:off x="4046" y="3973"/>
                <a:ext cx="8" cy="11"/>
              </a:xfrm>
              <a:custGeom>
                <a:avLst/>
                <a:gdLst>
                  <a:gd name="T0" fmla="*/ 4 w 8"/>
                  <a:gd name="T1" fmla="*/ 7 h 11"/>
                  <a:gd name="T2" fmla="*/ 8 w 8"/>
                  <a:gd name="T3" fmla="*/ 11 h 11"/>
                  <a:gd name="T4" fmla="*/ 8 w 8"/>
                  <a:gd name="T5" fmla="*/ 4 h 11"/>
                  <a:gd name="T6" fmla="*/ 0 w 8"/>
                  <a:gd name="T7" fmla="*/ 0 h 11"/>
                  <a:gd name="T8" fmla="*/ 4 w 8"/>
                  <a:gd name="T9" fmla="*/ 7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1">
                    <a:moveTo>
                      <a:pt x="4" y="7"/>
                    </a:moveTo>
                    <a:lnTo>
                      <a:pt x="8" y="11"/>
                    </a:lnTo>
                    <a:lnTo>
                      <a:pt x="8" y="4"/>
                    </a:lnTo>
                    <a:lnTo>
                      <a:pt x="0" y="0"/>
                    </a:lnTo>
                    <a:lnTo>
                      <a:pt x="4" y="7"/>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8" name="Freeform 248"/>
              <p:cNvSpPr>
                <a:spLocks/>
              </p:cNvSpPr>
              <p:nvPr/>
            </p:nvSpPr>
            <p:spPr bwMode="auto">
              <a:xfrm>
                <a:off x="4046" y="3999"/>
                <a:ext cx="8" cy="11"/>
              </a:xfrm>
              <a:custGeom>
                <a:avLst/>
                <a:gdLst>
                  <a:gd name="T0" fmla="*/ 0 w 8"/>
                  <a:gd name="T1" fmla="*/ 7 h 11"/>
                  <a:gd name="T2" fmla="*/ 8 w 8"/>
                  <a:gd name="T3" fmla="*/ 11 h 11"/>
                  <a:gd name="T4" fmla="*/ 4 w 8"/>
                  <a:gd name="T5" fmla="*/ 4 h 11"/>
                  <a:gd name="T6" fmla="*/ 0 w 8"/>
                  <a:gd name="T7" fmla="*/ 0 h 11"/>
                  <a:gd name="T8" fmla="*/ 0 w 8"/>
                  <a:gd name="T9" fmla="*/ 7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1">
                    <a:moveTo>
                      <a:pt x="0" y="7"/>
                    </a:moveTo>
                    <a:lnTo>
                      <a:pt x="8" y="11"/>
                    </a:lnTo>
                    <a:lnTo>
                      <a:pt x="4" y="4"/>
                    </a:lnTo>
                    <a:lnTo>
                      <a:pt x="0" y="0"/>
                    </a:lnTo>
                    <a:lnTo>
                      <a:pt x="0" y="7"/>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9" name="Freeform 249"/>
              <p:cNvSpPr>
                <a:spLocks/>
              </p:cNvSpPr>
              <p:nvPr/>
            </p:nvSpPr>
            <p:spPr bwMode="auto">
              <a:xfrm>
                <a:off x="4058" y="3991"/>
                <a:ext cx="8" cy="12"/>
              </a:xfrm>
              <a:custGeom>
                <a:avLst/>
                <a:gdLst>
                  <a:gd name="T0" fmla="*/ 4 w 8"/>
                  <a:gd name="T1" fmla="*/ 8 h 12"/>
                  <a:gd name="T2" fmla="*/ 8 w 8"/>
                  <a:gd name="T3" fmla="*/ 12 h 12"/>
                  <a:gd name="T4" fmla="*/ 8 w 8"/>
                  <a:gd name="T5" fmla="*/ 4 h 12"/>
                  <a:gd name="T6" fmla="*/ 0 w 8"/>
                  <a:gd name="T7" fmla="*/ 0 h 12"/>
                  <a:gd name="T8" fmla="*/ 4 w 8"/>
                  <a:gd name="T9" fmla="*/ 8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2">
                    <a:moveTo>
                      <a:pt x="4" y="8"/>
                    </a:moveTo>
                    <a:lnTo>
                      <a:pt x="8" y="12"/>
                    </a:lnTo>
                    <a:lnTo>
                      <a:pt x="8" y="4"/>
                    </a:lnTo>
                    <a:lnTo>
                      <a:pt x="0" y="0"/>
                    </a:lnTo>
                    <a:lnTo>
                      <a:pt x="4" y="8"/>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0" name="Freeform 250"/>
              <p:cNvSpPr>
                <a:spLocks/>
              </p:cNvSpPr>
              <p:nvPr/>
            </p:nvSpPr>
            <p:spPr bwMode="auto">
              <a:xfrm>
                <a:off x="4046" y="4018"/>
                <a:ext cx="12" cy="3"/>
              </a:xfrm>
              <a:custGeom>
                <a:avLst/>
                <a:gdLst>
                  <a:gd name="T0" fmla="*/ 4 w 12"/>
                  <a:gd name="T1" fmla="*/ 3 h 3"/>
                  <a:gd name="T2" fmla="*/ 12 w 12"/>
                  <a:gd name="T3" fmla="*/ 3 h 3"/>
                  <a:gd name="T4" fmla="*/ 8 w 12"/>
                  <a:gd name="T5" fmla="*/ 0 h 3"/>
                  <a:gd name="T6" fmla="*/ 0 w 12"/>
                  <a:gd name="T7" fmla="*/ 0 h 3"/>
                  <a:gd name="T8" fmla="*/ 4 w 12"/>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
                    <a:moveTo>
                      <a:pt x="4" y="3"/>
                    </a:moveTo>
                    <a:lnTo>
                      <a:pt x="12" y="3"/>
                    </a:lnTo>
                    <a:lnTo>
                      <a:pt x="8" y="0"/>
                    </a:lnTo>
                    <a:lnTo>
                      <a:pt x="0" y="0"/>
                    </a:lnTo>
                    <a:lnTo>
                      <a:pt x="4" y="3"/>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1" name="Freeform 251"/>
              <p:cNvSpPr>
                <a:spLocks/>
              </p:cNvSpPr>
              <p:nvPr/>
            </p:nvSpPr>
            <p:spPr bwMode="auto">
              <a:xfrm>
                <a:off x="4066" y="4010"/>
                <a:ext cx="13" cy="4"/>
              </a:xfrm>
              <a:custGeom>
                <a:avLst/>
                <a:gdLst>
                  <a:gd name="T0" fmla="*/ 5 w 13"/>
                  <a:gd name="T1" fmla="*/ 4 h 4"/>
                  <a:gd name="T2" fmla="*/ 13 w 13"/>
                  <a:gd name="T3" fmla="*/ 4 h 4"/>
                  <a:gd name="T4" fmla="*/ 9 w 13"/>
                  <a:gd name="T5" fmla="*/ 0 h 4"/>
                  <a:gd name="T6" fmla="*/ 0 w 13"/>
                  <a:gd name="T7" fmla="*/ 0 h 4"/>
                  <a:gd name="T8" fmla="*/ 5 w 13"/>
                  <a:gd name="T9" fmla="*/ 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4">
                    <a:moveTo>
                      <a:pt x="5" y="4"/>
                    </a:moveTo>
                    <a:lnTo>
                      <a:pt x="13" y="4"/>
                    </a:lnTo>
                    <a:lnTo>
                      <a:pt x="9" y="0"/>
                    </a:lnTo>
                    <a:lnTo>
                      <a:pt x="0" y="0"/>
                    </a:lnTo>
                    <a:lnTo>
                      <a:pt x="5" y="4"/>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2" name="Freeform 252"/>
              <p:cNvSpPr>
                <a:spLocks/>
              </p:cNvSpPr>
              <p:nvPr/>
            </p:nvSpPr>
            <p:spPr bwMode="auto">
              <a:xfrm>
                <a:off x="4058" y="4025"/>
                <a:ext cx="8" cy="15"/>
              </a:xfrm>
              <a:custGeom>
                <a:avLst/>
                <a:gdLst>
                  <a:gd name="T0" fmla="*/ 0 w 8"/>
                  <a:gd name="T1" fmla="*/ 8 h 15"/>
                  <a:gd name="T2" fmla="*/ 4 w 8"/>
                  <a:gd name="T3" fmla="*/ 15 h 15"/>
                  <a:gd name="T4" fmla="*/ 8 w 8"/>
                  <a:gd name="T5" fmla="*/ 8 h 15"/>
                  <a:gd name="T6" fmla="*/ 4 w 8"/>
                  <a:gd name="T7" fmla="*/ 0 h 15"/>
                  <a:gd name="T8" fmla="*/ 0 w 8"/>
                  <a:gd name="T9" fmla="*/ 8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5">
                    <a:moveTo>
                      <a:pt x="0" y="8"/>
                    </a:moveTo>
                    <a:lnTo>
                      <a:pt x="4" y="15"/>
                    </a:lnTo>
                    <a:lnTo>
                      <a:pt x="8" y="8"/>
                    </a:lnTo>
                    <a:lnTo>
                      <a:pt x="4" y="0"/>
                    </a:lnTo>
                    <a:lnTo>
                      <a:pt x="0" y="8"/>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3" name="Freeform 253"/>
              <p:cNvSpPr>
                <a:spLocks/>
              </p:cNvSpPr>
              <p:nvPr/>
            </p:nvSpPr>
            <p:spPr bwMode="auto">
              <a:xfrm>
                <a:off x="4071" y="4036"/>
                <a:ext cx="8" cy="11"/>
              </a:xfrm>
              <a:custGeom>
                <a:avLst/>
                <a:gdLst>
                  <a:gd name="T0" fmla="*/ 4 w 8"/>
                  <a:gd name="T1" fmla="*/ 8 h 11"/>
                  <a:gd name="T2" fmla="*/ 8 w 8"/>
                  <a:gd name="T3" fmla="*/ 11 h 11"/>
                  <a:gd name="T4" fmla="*/ 8 w 8"/>
                  <a:gd name="T5" fmla="*/ 4 h 11"/>
                  <a:gd name="T6" fmla="*/ 0 w 8"/>
                  <a:gd name="T7" fmla="*/ 0 h 11"/>
                  <a:gd name="T8" fmla="*/ 4 w 8"/>
                  <a:gd name="T9" fmla="*/ 8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1">
                    <a:moveTo>
                      <a:pt x="4" y="8"/>
                    </a:moveTo>
                    <a:lnTo>
                      <a:pt x="8" y="11"/>
                    </a:lnTo>
                    <a:lnTo>
                      <a:pt x="8" y="4"/>
                    </a:lnTo>
                    <a:lnTo>
                      <a:pt x="0" y="0"/>
                    </a:lnTo>
                    <a:lnTo>
                      <a:pt x="4" y="8"/>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4" name="Freeform 254"/>
              <p:cNvSpPr>
                <a:spLocks/>
              </p:cNvSpPr>
              <p:nvPr/>
            </p:nvSpPr>
            <p:spPr bwMode="auto">
              <a:xfrm>
                <a:off x="4071" y="4018"/>
                <a:ext cx="8" cy="11"/>
              </a:xfrm>
              <a:custGeom>
                <a:avLst/>
                <a:gdLst>
                  <a:gd name="T0" fmla="*/ 0 w 8"/>
                  <a:gd name="T1" fmla="*/ 7 h 11"/>
                  <a:gd name="T2" fmla="*/ 4 w 8"/>
                  <a:gd name="T3" fmla="*/ 11 h 11"/>
                  <a:gd name="T4" fmla="*/ 8 w 8"/>
                  <a:gd name="T5" fmla="*/ 7 h 11"/>
                  <a:gd name="T6" fmla="*/ 4 w 8"/>
                  <a:gd name="T7" fmla="*/ 0 h 11"/>
                  <a:gd name="T8" fmla="*/ 0 w 8"/>
                  <a:gd name="T9" fmla="*/ 7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1">
                    <a:moveTo>
                      <a:pt x="0" y="7"/>
                    </a:moveTo>
                    <a:lnTo>
                      <a:pt x="4" y="11"/>
                    </a:lnTo>
                    <a:lnTo>
                      <a:pt x="8" y="7"/>
                    </a:lnTo>
                    <a:lnTo>
                      <a:pt x="4" y="0"/>
                    </a:lnTo>
                    <a:lnTo>
                      <a:pt x="0" y="7"/>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5" name="Freeform 255"/>
              <p:cNvSpPr>
                <a:spLocks/>
              </p:cNvSpPr>
              <p:nvPr/>
            </p:nvSpPr>
            <p:spPr bwMode="auto">
              <a:xfrm>
                <a:off x="1813" y="3782"/>
                <a:ext cx="134" cy="97"/>
              </a:xfrm>
              <a:custGeom>
                <a:avLst/>
                <a:gdLst>
                  <a:gd name="T0" fmla="*/ 13 w 134"/>
                  <a:gd name="T1" fmla="*/ 0 h 97"/>
                  <a:gd name="T2" fmla="*/ 25 w 134"/>
                  <a:gd name="T3" fmla="*/ 12 h 97"/>
                  <a:gd name="T4" fmla="*/ 88 w 134"/>
                  <a:gd name="T5" fmla="*/ 53 h 97"/>
                  <a:gd name="T6" fmla="*/ 113 w 134"/>
                  <a:gd name="T7" fmla="*/ 75 h 97"/>
                  <a:gd name="T8" fmla="*/ 134 w 134"/>
                  <a:gd name="T9" fmla="*/ 97 h 97"/>
                  <a:gd name="T10" fmla="*/ 84 w 134"/>
                  <a:gd name="T11" fmla="*/ 86 h 97"/>
                  <a:gd name="T12" fmla="*/ 51 w 134"/>
                  <a:gd name="T13" fmla="*/ 64 h 97"/>
                  <a:gd name="T14" fmla="*/ 0 w 134"/>
                  <a:gd name="T15" fmla="*/ 8 h 97"/>
                  <a:gd name="T16" fmla="*/ 13 w 134"/>
                  <a:gd name="T17" fmla="*/ 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 h="97">
                    <a:moveTo>
                      <a:pt x="13" y="0"/>
                    </a:moveTo>
                    <a:lnTo>
                      <a:pt x="25" y="12"/>
                    </a:lnTo>
                    <a:lnTo>
                      <a:pt x="88" y="53"/>
                    </a:lnTo>
                    <a:lnTo>
                      <a:pt x="113" y="75"/>
                    </a:lnTo>
                    <a:lnTo>
                      <a:pt x="134" y="97"/>
                    </a:lnTo>
                    <a:lnTo>
                      <a:pt x="84" y="86"/>
                    </a:lnTo>
                    <a:lnTo>
                      <a:pt x="51" y="64"/>
                    </a:lnTo>
                    <a:lnTo>
                      <a:pt x="0" y="8"/>
                    </a:lnTo>
                    <a:lnTo>
                      <a:pt x="13" y="0"/>
                    </a:lnTo>
                    <a:close/>
                  </a:path>
                </a:pathLst>
              </a:custGeom>
              <a:solidFill>
                <a:srgbClr val="FFFF00"/>
              </a:solidFill>
              <a:ln w="0">
                <a:solidFill>
                  <a:srgbClr val="FFC700"/>
                </a:solidFill>
                <a:prstDash val="solid"/>
                <a:round/>
                <a:headEnd/>
                <a:tailEnd/>
              </a:ln>
            </p:spPr>
            <p:txBody>
              <a:bodyPr/>
              <a:lstStyle/>
              <a:p>
                <a:endParaRPr lang="en-US"/>
              </a:p>
            </p:txBody>
          </p:sp>
          <p:sp>
            <p:nvSpPr>
              <p:cNvPr id="3136" name="Freeform 256"/>
              <p:cNvSpPr>
                <a:spLocks/>
              </p:cNvSpPr>
              <p:nvPr/>
            </p:nvSpPr>
            <p:spPr bwMode="auto">
              <a:xfrm>
                <a:off x="1797" y="3794"/>
                <a:ext cx="88" cy="123"/>
              </a:xfrm>
              <a:custGeom>
                <a:avLst/>
                <a:gdLst>
                  <a:gd name="T0" fmla="*/ 46 w 88"/>
                  <a:gd name="T1" fmla="*/ 33 h 123"/>
                  <a:gd name="T2" fmla="*/ 67 w 88"/>
                  <a:gd name="T3" fmla="*/ 67 h 123"/>
                  <a:gd name="T4" fmla="*/ 88 w 88"/>
                  <a:gd name="T5" fmla="*/ 100 h 123"/>
                  <a:gd name="T6" fmla="*/ 88 w 88"/>
                  <a:gd name="T7" fmla="*/ 119 h 123"/>
                  <a:gd name="T8" fmla="*/ 83 w 88"/>
                  <a:gd name="T9" fmla="*/ 123 h 123"/>
                  <a:gd name="T10" fmla="*/ 75 w 88"/>
                  <a:gd name="T11" fmla="*/ 123 h 123"/>
                  <a:gd name="T12" fmla="*/ 46 w 88"/>
                  <a:gd name="T13" fmla="*/ 108 h 123"/>
                  <a:gd name="T14" fmla="*/ 29 w 88"/>
                  <a:gd name="T15" fmla="*/ 89 h 123"/>
                  <a:gd name="T16" fmla="*/ 8 w 88"/>
                  <a:gd name="T17" fmla="*/ 71 h 123"/>
                  <a:gd name="T18" fmla="*/ 0 w 88"/>
                  <a:gd name="T19" fmla="*/ 52 h 123"/>
                  <a:gd name="T20" fmla="*/ 0 w 88"/>
                  <a:gd name="T21" fmla="*/ 26 h 123"/>
                  <a:gd name="T22" fmla="*/ 12 w 88"/>
                  <a:gd name="T23" fmla="*/ 0 h 123"/>
                  <a:gd name="T24" fmla="*/ 21 w 88"/>
                  <a:gd name="T25" fmla="*/ 0 h 123"/>
                  <a:gd name="T26" fmla="*/ 46 w 88"/>
                  <a:gd name="T27" fmla="*/ 33 h 1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8" h="123">
                    <a:moveTo>
                      <a:pt x="46" y="33"/>
                    </a:moveTo>
                    <a:lnTo>
                      <a:pt x="67" y="67"/>
                    </a:lnTo>
                    <a:lnTo>
                      <a:pt x="88" y="100"/>
                    </a:lnTo>
                    <a:lnTo>
                      <a:pt x="88" y="119"/>
                    </a:lnTo>
                    <a:lnTo>
                      <a:pt x="83" y="123"/>
                    </a:lnTo>
                    <a:lnTo>
                      <a:pt x="75" y="123"/>
                    </a:lnTo>
                    <a:lnTo>
                      <a:pt x="46" y="108"/>
                    </a:lnTo>
                    <a:lnTo>
                      <a:pt x="29" y="89"/>
                    </a:lnTo>
                    <a:lnTo>
                      <a:pt x="8" y="71"/>
                    </a:lnTo>
                    <a:lnTo>
                      <a:pt x="0" y="52"/>
                    </a:lnTo>
                    <a:lnTo>
                      <a:pt x="0" y="26"/>
                    </a:lnTo>
                    <a:lnTo>
                      <a:pt x="12" y="0"/>
                    </a:lnTo>
                    <a:lnTo>
                      <a:pt x="21" y="0"/>
                    </a:lnTo>
                    <a:lnTo>
                      <a:pt x="46" y="33"/>
                    </a:lnTo>
                    <a:close/>
                  </a:path>
                </a:pathLst>
              </a:custGeom>
              <a:solidFill>
                <a:srgbClr val="FFFF00"/>
              </a:solidFill>
              <a:ln w="0">
                <a:solidFill>
                  <a:srgbClr val="FFC700"/>
                </a:solidFill>
                <a:prstDash val="solid"/>
                <a:round/>
                <a:headEnd/>
                <a:tailEnd/>
              </a:ln>
            </p:spPr>
            <p:txBody>
              <a:bodyPr/>
              <a:lstStyle/>
              <a:p>
                <a:endParaRPr lang="en-US"/>
              </a:p>
            </p:txBody>
          </p:sp>
          <p:sp>
            <p:nvSpPr>
              <p:cNvPr id="3137" name="Freeform 257"/>
              <p:cNvSpPr>
                <a:spLocks/>
              </p:cNvSpPr>
              <p:nvPr/>
            </p:nvSpPr>
            <p:spPr bwMode="auto">
              <a:xfrm>
                <a:off x="1818" y="3775"/>
                <a:ext cx="180" cy="56"/>
              </a:xfrm>
              <a:custGeom>
                <a:avLst/>
                <a:gdLst>
                  <a:gd name="T0" fmla="*/ 0 w 180"/>
                  <a:gd name="T1" fmla="*/ 7 h 56"/>
                  <a:gd name="T2" fmla="*/ 25 w 180"/>
                  <a:gd name="T3" fmla="*/ 22 h 56"/>
                  <a:gd name="T4" fmla="*/ 58 w 180"/>
                  <a:gd name="T5" fmla="*/ 34 h 56"/>
                  <a:gd name="T6" fmla="*/ 142 w 180"/>
                  <a:gd name="T7" fmla="*/ 52 h 56"/>
                  <a:gd name="T8" fmla="*/ 180 w 180"/>
                  <a:gd name="T9" fmla="*/ 56 h 56"/>
                  <a:gd name="T10" fmla="*/ 180 w 180"/>
                  <a:gd name="T11" fmla="*/ 52 h 56"/>
                  <a:gd name="T12" fmla="*/ 180 w 180"/>
                  <a:gd name="T13" fmla="*/ 48 h 56"/>
                  <a:gd name="T14" fmla="*/ 167 w 180"/>
                  <a:gd name="T15" fmla="*/ 37 h 56"/>
                  <a:gd name="T16" fmla="*/ 163 w 180"/>
                  <a:gd name="T17" fmla="*/ 30 h 56"/>
                  <a:gd name="T18" fmla="*/ 150 w 180"/>
                  <a:gd name="T19" fmla="*/ 26 h 56"/>
                  <a:gd name="T20" fmla="*/ 129 w 180"/>
                  <a:gd name="T21" fmla="*/ 19 h 56"/>
                  <a:gd name="T22" fmla="*/ 79 w 180"/>
                  <a:gd name="T23" fmla="*/ 4 h 56"/>
                  <a:gd name="T24" fmla="*/ 54 w 180"/>
                  <a:gd name="T25" fmla="*/ 0 h 56"/>
                  <a:gd name="T26" fmla="*/ 25 w 180"/>
                  <a:gd name="T27" fmla="*/ 0 h 56"/>
                  <a:gd name="T28" fmla="*/ 4 w 180"/>
                  <a:gd name="T29" fmla="*/ 4 h 56"/>
                  <a:gd name="T30" fmla="*/ 0 w 180"/>
                  <a:gd name="T31" fmla="*/ 7 h 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0" h="56">
                    <a:moveTo>
                      <a:pt x="0" y="7"/>
                    </a:moveTo>
                    <a:lnTo>
                      <a:pt x="25" y="22"/>
                    </a:lnTo>
                    <a:lnTo>
                      <a:pt x="58" y="34"/>
                    </a:lnTo>
                    <a:lnTo>
                      <a:pt x="142" y="52"/>
                    </a:lnTo>
                    <a:lnTo>
                      <a:pt x="180" y="56"/>
                    </a:lnTo>
                    <a:lnTo>
                      <a:pt x="180" y="52"/>
                    </a:lnTo>
                    <a:lnTo>
                      <a:pt x="180" y="48"/>
                    </a:lnTo>
                    <a:lnTo>
                      <a:pt x="167" y="37"/>
                    </a:lnTo>
                    <a:lnTo>
                      <a:pt x="163" y="30"/>
                    </a:lnTo>
                    <a:lnTo>
                      <a:pt x="150" y="26"/>
                    </a:lnTo>
                    <a:lnTo>
                      <a:pt x="129" y="19"/>
                    </a:lnTo>
                    <a:lnTo>
                      <a:pt x="79" y="4"/>
                    </a:lnTo>
                    <a:lnTo>
                      <a:pt x="54" y="0"/>
                    </a:lnTo>
                    <a:lnTo>
                      <a:pt x="25" y="0"/>
                    </a:lnTo>
                    <a:lnTo>
                      <a:pt x="4" y="4"/>
                    </a:lnTo>
                    <a:lnTo>
                      <a:pt x="0" y="7"/>
                    </a:lnTo>
                    <a:close/>
                  </a:path>
                </a:pathLst>
              </a:custGeom>
              <a:solidFill>
                <a:srgbClr val="FFFF00"/>
              </a:solidFill>
              <a:ln w="0">
                <a:solidFill>
                  <a:srgbClr val="FFC700"/>
                </a:solidFill>
                <a:prstDash val="solid"/>
                <a:round/>
                <a:headEnd/>
                <a:tailEnd/>
              </a:ln>
            </p:spPr>
            <p:txBody>
              <a:bodyPr/>
              <a:lstStyle/>
              <a:p>
                <a:endParaRPr lang="en-US"/>
              </a:p>
            </p:txBody>
          </p:sp>
          <p:sp>
            <p:nvSpPr>
              <p:cNvPr id="3138" name="Freeform 258"/>
              <p:cNvSpPr>
                <a:spLocks/>
              </p:cNvSpPr>
              <p:nvPr/>
            </p:nvSpPr>
            <p:spPr bwMode="auto">
              <a:xfrm>
                <a:off x="1826" y="3756"/>
                <a:ext cx="193" cy="26"/>
              </a:xfrm>
              <a:custGeom>
                <a:avLst/>
                <a:gdLst>
                  <a:gd name="T0" fmla="*/ 0 w 193"/>
                  <a:gd name="T1" fmla="*/ 4 h 26"/>
                  <a:gd name="T2" fmla="*/ 21 w 193"/>
                  <a:gd name="T3" fmla="*/ 8 h 26"/>
                  <a:gd name="T4" fmla="*/ 105 w 193"/>
                  <a:gd name="T5" fmla="*/ 0 h 26"/>
                  <a:gd name="T6" fmla="*/ 147 w 193"/>
                  <a:gd name="T7" fmla="*/ 0 h 26"/>
                  <a:gd name="T8" fmla="*/ 193 w 193"/>
                  <a:gd name="T9" fmla="*/ 8 h 26"/>
                  <a:gd name="T10" fmla="*/ 151 w 193"/>
                  <a:gd name="T11" fmla="*/ 23 h 26"/>
                  <a:gd name="T12" fmla="*/ 100 w 193"/>
                  <a:gd name="T13" fmla="*/ 26 h 26"/>
                  <a:gd name="T14" fmla="*/ 4 w 193"/>
                  <a:gd name="T15" fmla="*/ 15 h 26"/>
                  <a:gd name="T16" fmla="*/ 0 w 193"/>
                  <a:gd name="T17" fmla="*/ 4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3" h="26">
                    <a:moveTo>
                      <a:pt x="0" y="4"/>
                    </a:moveTo>
                    <a:lnTo>
                      <a:pt x="21" y="8"/>
                    </a:lnTo>
                    <a:lnTo>
                      <a:pt x="105" y="0"/>
                    </a:lnTo>
                    <a:lnTo>
                      <a:pt x="147" y="0"/>
                    </a:lnTo>
                    <a:lnTo>
                      <a:pt x="193" y="8"/>
                    </a:lnTo>
                    <a:lnTo>
                      <a:pt x="151" y="23"/>
                    </a:lnTo>
                    <a:lnTo>
                      <a:pt x="100" y="26"/>
                    </a:lnTo>
                    <a:lnTo>
                      <a:pt x="4" y="15"/>
                    </a:lnTo>
                    <a:lnTo>
                      <a:pt x="0" y="4"/>
                    </a:lnTo>
                    <a:close/>
                  </a:path>
                </a:pathLst>
              </a:custGeom>
              <a:solidFill>
                <a:srgbClr val="FFFF00"/>
              </a:solidFill>
              <a:ln w="0">
                <a:solidFill>
                  <a:srgbClr val="FFC700"/>
                </a:solidFill>
                <a:prstDash val="solid"/>
                <a:round/>
                <a:headEnd/>
                <a:tailEnd/>
              </a:ln>
            </p:spPr>
            <p:txBody>
              <a:bodyPr/>
              <a:lstStyle/>
              <a:p>
                <a:endParaRPr lang="en-US"/>
              </a:p>
            </p:txBody>
          </p:sp>
          <p:sp>
            <p:nvSpPr>
              <p:cNvPr id="3139" name="Freeform 259"/>
              <p:cNvSpPr>
                <a:spLocks/>
              </p:cNvSpPr>
              <p:nvPr/>
            </p:nvSpPr>
            <p:spPr bwMode="auto">
              <a:xfrm>
                <a:off x="1822" y="3711"/>
                <a:ext cx="192" cy="49"/>
              </a:xfrm>
              <a:custGeom>
                <a:avLst/>
                <a:gdLst>
                  <a:gd name="T0" fmla="*/ 63 w 192"/>
                  <a:gd name="T1" fmla="*/ 45 h 49"/>
                  <a:gd name="T2" fmla="*/ 171 w 192"/>
                  <a:gd name="T3" fmla="*/ 30 h 49"/>
                  <a:gd name="T4" fmla="*/ 192 w 192"/>
                  <a:gd name="T5" fmla="*/ 19 h 49"/>
                  <a:gd name="T6" fmla="*/ 192 w 192"/>
                  <a:gd name="T7" fmla="*/ 12 h 49"/>
                  <a:gd name="T8" fmla="*/ 188 w 192"/>
                  <a:gd name="T9" fmla="*/ 8 h 49"/>
                  <a:gd name="T10" fmla="*/ 159 w 192"/>
                  <a:gd name="T11" fmla="*/ 0 h 49"/>
                  <a:gd name="T12" fmla="*/ 121 w 192"/>
                  <a:gd name="T13" fmla="*/ 0 h 49"/>
                  <a:gd name="T14" fmla="*/ 92 w 192"/>
                  <a:gd name="T15" fmla="*/ 4 h 49"/>
                  <a:gd name="T16" fmla="*/ 63 w 192"/>
                  <a:gd name="T17" fmla="*/ 12 h 49"/>
                  <a:gd name="T18" fmla="*/ 29 w 192"/>
                  <a:gd name="T19" fmla="*/ 27 h 49"/>
                  <a:gd name="T20" fmla="*/ 0 w 192"/>
                  <a:gd name="T21" fmla="*/ 45 h 49"/>
                  <a:gd name="T22" fmla="*/ 8 w 192"/>
                  <a:gd name="T23" fmla="*/ 49 h 49"/>
                  <a:gd name="T24" fmla="*/ 63 w 192"/>
                  <a:gd name="T25" fmla="*/ 45 h 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2" h="49">
                    <a:moveTo>
                      <a:pt x="63" y="45"/>
                    </a:moveTo>
                    <a:lnTo>
                      <a:pt x="171" y="30"/>
                    </a:lnTo>
                    <a:lnTo>
                      <a:pt x="192" y="19"/>
                    </a:lnTo>
                    <a:lnTo>
                      <a:pt x="192" y="12"/>
                    </a:lnTo>
                    <a:lnTo>
                      <a:pt x="188" y="8"/>
                    </a:lnTo>
                    <a:lnTo>
                      <a:pt x="159" y="0"/>
                    </a:lnTo>
                    <a:lnTo>
                      <a:pt x="121" y="0"/>
                    </a:lnTo>
                    <a:lnTo>
                      <a:pt x="92" y="4"/>
                    </a:lnTo>
                    <a:lnTo>
                      <a:pt x="63" y="12"/>
                    </a:lnTo>
                    <a:lnTo>
                      <a:pt x="29" y="27"/>
                    </a:lnTo>
                    <a:lnTo>
                      <a:pt x="0" y="45"/>
                    </a:lnTo>
                    <a:lnTo>
                      <a:pt x="8" y="49"/>
                    </a:lnTo>
                    <a:lnTo>
                      <a:pt x="63" y="45"/>
                    </a:lnTo>
                    <a:close/>
                  </a:path>
                </a:pathLst>
              </a:custGeom>
              <a:solidFill>
                <a:srgbClr val="FFFF00"/>
              </a:solidFill>
              <a:ln w="0">
                <a:solidFill>
                  <a:srgbClr val="FFC700"/>
                </a:solidFill>
                <a:prstDash val="solid"/>
                <a:round/>
                <a:headEnd/>
                <a:tailEnd/>
              </a:ln>
            </p:spPr>
            <p:txBody>
              <a:bodyPr/>
              <a:lstStyle/>
              <a:p>
                <a:endParaRPr lang="en-US"/>
              </a:p>
            </p:txBody>
          </p:sp>
          <p:sp>
            <p:nvSpPr>
              <p:cNvPr id="3140" name="Freeform 260"/>
              <p:cNvSpPr>
                <a:spLocks/>
              </p:cNvSpPr>
              <p:nvPr/>
            </p:nvSpPr>
            <p:spPr bwMode="auto">
              <a:xfrm>
                <a:off x="1780" y="3809"/>
                <a:ext cx="46" cy="119"/>
              </a:xfrm>
              <a:custGeom>
                <a:avLst/>
                <a:gdLst>
                  <a:gd name="T0" fmla="*/ 21 w 46"/>
                  <a:gd name="T1" fmla="*/ 0 h 119"/>
                  <a:gd name="T2" fmla="*/ 21 w 46"/>
                  <a:gd name="T3" fmla="*/ 11 h 119"/>
                  <a:gd name="T4" fmla="*/ 46 w 46"/>
                  <a:gd name="T5" fmla="*/ 63 h 119"/>
                  <a:gd name="T6" fmla="*/ 46 w 46"/>
                  <a:gd name="T7" fmla="*/ 89 h 119"/>
                  <a:gd name="T8" fmla="*/ 38 w 46"/>
                  <a:gd name="T9" fmla="*/ 119 h 119"/>
                  <a:gd name="T10" fmla="*/ 21 w 46"/>
                  <a:gd name="T11" fmla="*/ 104 h 119"/>
                  <a:gd name="T12" fmla="*/ 12 w 46"/>
                  <a:gd name="T13" fmla="*/ 89 h 119"/>
                  <a:gd name="T14" fmla="*/ 0 w 46"/>
                  <a:gd name="T15" fmla="*/ 59 h 119"/>
                  <a:gd name="T16" fmla="*/ 4 w 46"/>
                  <a:gd name="T17" fmla="*/ 0 h 119"/>
                  <a:gd name="T18" fmla="*/ 21 w 46"/>
                  <a:gd name="T19" fmla="*/ 0 h 1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119">
                    <a:moveTo>
                      <a:pt x="21" y="0"/>
                    </a:moveTo>
                    <a:lnTo>
                      <a:pt x="21" y="11"/>
                    </a:lnTo>
                    <a:lnTo>
                      <a:pt x="46" y="63"/>
                    </a:lnTo>
                    <a:lnTo>
                      <a:pt x="46" y="89"/>
                    </a:lnTo>
                    <a:lnTo>
                      <a:pt x="38" y="119"/>
                    </a:lnTo>
                    <a:lnTo>
                      <a:pt x="21" y="104"/>
                    </a:lnTo>
                    <a:lnTo>
                      <a:pt x="12" y="89"/>
                    </a:lnTo>
                    <a:lnTo>
                      <a:pt x="0" y="59"/>
                    </a:lnTo>
                    <a:lnTo>
                      <a:pt x="4" y="0"/>
                    </a:lnTo>
                    <a:lnTo>
                      <a:pt x="21" y="0"/>
                    </a:lnTo>
                    <a:close/>
                  </a:path>
                </a:pathLst>
              </a:custGeom>
              <a:solidFill>
                <a:srgbClr val="FFFF00"/>
              </a:solidFill>
              <a:ln w="0">
                <a:solidFill>
                  <a:srgbClr val="FFC700"/>
                </a:solidFill>
                <a:prstDash val="solid"/>
                <a:round/>
                <a:headEnd/>
                <a:tailEnd/>
              </a:ln>
            </p:spPr>
            <p:txBody>
              <a:bodyPr/>
              <a:lstStyle/>
              <a:p>
                <a:endParaRPr lang="en-US"/>
              </a:p>
            </p:txBody>
          </p:sp>
          <p:sp>
            <p:nvSpPr>
              <p:cNvPr id="3141" name="Freeform 261"/>
              <p:cNvSpPr>
                <a:spLocks/>
              </p:cNvSpPr>
              <p:nvPr/>
            </p:nvSpPr>
            <p:spPr bwMode="auto">
              <a:xfrm>
                <a:off x="1721" y="3809"/>
                <a:ext cx="63" cy="115"/>
              </a:xfrm>
              <a:custGeom>
                <a:avLst/>
                <a:gdLst>
                  <a:gd name="T0" fmla="*/ 63 w 63"/>
                  <a:gd name="T1" fmla="*/ 0 h 115"/>
                  <a:gd name="T2" fmla="*/ 42 w 63"/>
                  <a:gd name="T3" fmla="*/ 11 h 115"/>
                  <a:gd name="T4" fmla="*/ 13 w 63"/>
                  <a:gd name="T5" fmla="*/ 41 h 115"/>
                  <a:gd name="T6" fmla="*/ 4 w 63"/>
                  <a:gd name="T7" fmla="*/ 59 h 115"/>
                  <a:gd name="T8" fmla="*/ 0 w 63"/>
                  <a:gd name="T9" fmla="*/ 74 h 115"/>
                  <a:gd name="T10" fmla="*/ 4 w 63"/>
                  <a:gd name="T11" fmla="*/ 97 h 115"/>
                  <a:gd name="T12" fmla="*/ 17 w 63"/>
                  <a:gd name="T13" fmla="*/ 115 h 115"/>
                  <a:gd name="T14" fmla="*/ 42 w 63"/>
                  <a:gd name="T15" fmla="*/ 93 h 115"/>
                  <a:gd name="T16" fmla="*/ 55 w 63"/>
                  <a:gd name="T17" fmla="*/ 52 h 115"/>
                  <a:gd name="T18" fmla="*/ 63 w 63"/>
                  <a:gd name="T19" fmla="*/ 11 h 115"/>
                  <a:gd name="T20" fmla="*/ 63 w 63"/>
                  <a:gd name="T21" fmla="*/ 0 h 1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3" h="115">
                    <a:moveTo>
                      <a:pt x="63" y="0"/>
                    </a:moveTo>
                    <a:lnTo>
                      <a:pt x="42" y="11"/>
                    </a:lnTo>
                    <a:lnTo>
                      <a:pt x="13" y="41"/>
                    </a:lnTo>
                    <a:lnTo>
                      <a:pt x="4" y="59"/>
                    </a:lnTo>
                    <a:lnTo>
                      <a:pt x="0" y="74"/>
                    </a:lnTo>
                    <a:lnTo>
                      <a:pt x="4" y="97"/>
                    </a:lnTo>
                    <a:lnTo>
                      <a:pt x="17" y="115"/>
                    </a:lnTo>
                    <a:lnTo>
                      <a:pt x="42" y="93"/>
                    </a:lnTo>
                    <a:lnTo>
                      <a:pt x="55" y="52"/>
                    </a:lnTo>
                    <a:lnTo>
                      <a:pt x="63" y="11"/>
                    </a:lnTo>
                    <a:lnTo>
                      <a:pt x="63" y="0"/>
                    </a:lnTo>
                    <a:close/>
                  </a:path>
                </a:pathLst>
              </a:custGeom>
              <a:solidFill>
                <a:srgbClr val="FFFF00"/>
              </a:solidFill>
              <a:ln w="0">
                <a:solidFill>
                  <a:srgbClr val="FFC700"/>
                </a:solidFill>
                <a:prstDash val="solid"/>
                <a:round/>
                <a:headEnd/>
                <a:tailEnd/>
              </a:ln>
            </p:spPr>
            <p:txBody>
              <a:bodyPr/>
              <a:lstStyle/>
              <a:p>
                <a:endParaRPr lang="en-US"/>
              </a:p>
            </p:txBody>
          </p:sp>
          <p:sp>
            <p:nvSpPr>
              <p:cNvPr id="3142" name="Freeform 262"/>
              <p:cNvSpPr>
                <a:spLocks/>
              </p:cNvSpPr>
              <p:nvPr/>
            </p:nvSpPr>
            <p:spPr bwMode="auto">
              <a:xfrm>
                <a:off x="1818" y="3652"/>
                <a:ext cx="96" cy="101"/>
              </a:xfrm>
              <a:custGeom>
                <a:avLst/>
                <a:gdLst>
                  <a:gd name="T0" fmla="*/ 0 w 96"/>
                  <a:gd name="T1" fmla="*/ 101 h 101"/>
                  <a:gd name="T2" fmla="*/ 25 w 96"/>
                  <a:gd name="T3" fmla="*/ 93 h 101"/>
                  <a:gd name="T4" fmla="*/ 62 w 96"/>
                  <a:gd name="T5" fmla="*/ 67 h 101"/>
                  <a:gd name="T6" fmla="*/ 79 w 96"/>
                  <a:gd name="T7" fmla="*/ 56 h 101"/>
                  <a:gd name="T8" fmla="*/ 92 w 96"/>
                  <a:gd name="T9" fmla="*/ 41 h 101"/>
                  <a:gd name="T10" fmla="*/ 96 w 96"/>
                  <a:gd name="T11" fmla="*/ 22 h 101"/>
                  <a:gd name="T12" fmla="*/ 92 w 96"/>
                  <a:gd name="T13" fmla="*/ 0 h 101"/>
                  <a:gd name="T14" fmla="*/ 58 w 96"/>
                  <a:gd name="T15" fmla="*/ 15 h 101"/>
                  <a:gd name="T16" fmla="*/ 25 w 96"/>
                  <a:gd name="T17" fmla="*/ 52 h 101"/>
                  <a:gd name="T18" fmla="*/ 0 w 96"/>
                  <a:gd name="T19" fmla="*/ 93 h 101"/>
                  <a:gd name="T20" fmla="*/ 0 w 96"/>
                  <a:gd name="T21" fmla="*/ 101 h 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6" h="101">
                    <a:moveTo>
                      <a:pt x="0" y="101"/>
                    </a:moveTo>
                    <a:lnTo>
                      <a:pt x="25" y="93"/>
                    </a:lnTo>
                    <a:lnTo>
                      <a:pt x="62" y="67"/>
                    </a:lnTo>
                    <a:lnTo>
                      <a:pt x="79" y="56"/>
                    </a:lnTo>
                    <a:lnTo>
                      <a:pt x="92" y="41"/>
                    </a:lnTo>
                    <a:lnTo>
                      <a:pt x="96" y="22"/>
                    </a:lnTo>
                    <a:lnTo>
                      <a:pt x="92" y="0"/>
                    </a:lnTo>
                    <a:lnTo>
                      <a:pt x="58" y="15"/>
                    </a:lnTo>
                    <a:lnTo>
                      <a:pt x="25" y="52"/>
                    </a:lnTo>
                    <a:lnTo>
                      <a:pt x="0" y="93"/>
                    </a:lnTo>
                    <a:lnTo>
                      <a:pt x="0" y="101"/>
                    </a:lnTo>
                    <a:close/>
                  </a:path>
                </a:pathLst>
              </a:custGeom>
              <a:solidFill>
                <a:srgbClr val="FFFF00"/>
              </a:solidFill>
              <a:ln w="0">
                <a:solidFill>
                  <a:srgbClr val="FFC700"/>
                </a:solidFill>
                <a:prstDash val="solid"/>
                <a:round/>
                <a:headEnd/>
                <a:tailEnd/>
              </a:ln>
            </p:spPr>
            <p:txBody>
              <a:bodyPr/>
              <a:lstStyle/>
              <a:p>
                <a:endParaRPr lang="en-US"/>
              </a:p>
            </p:txBody>
          </p:sp>
          <p:sp>
            <p:nvSpPr>
              <p:cNvPr id="3143" name="Freeform 263"/>
              <p:cNvSpPr>
                <a:spLocks/>
              </p:cNvSpPr>
              <p:nvPr/>
            </p:nvSpPr>
            <p:spPr bwMode="auto">
              <a:xfrm>
                <a:off x="1751" y="3741"/>
                <a:ext cx="79" cy="79"/>
              </a:xfrm>
              <a:custGeom>
                <a:avLst/>
                <a:gdLst>
                  <a:gd name="T0" fmla="*/ 12 w 79"/>
                  <a:gd name="T1" fmla="*/ 30 h 79"/>
                  <a:gd name="T2" fmla="*/ 4 w 79"/>
                  <a:gd name="T3" fmla="*/ 49 h 79"/>
                  <a:gd name="T4" fmla="*/ 0 w 79"/>
                  <a:gd name="T5" fmla="*/ 60 h 79"/>
                  <a:gd name="T6" fmla="*/ 0 w 79"/>
                  <a:gd name="T7" fmla="*/ 75 h 79"/>
                  <a:gd name="T8" fmla="*/ 8 w 79"/>
                  <a:gd name="T9" fmla="*/ 79 h 79"/>
                  <a:gd name="T10" fmla="*/ 20 w 79"/>
                  <a:gd name="T11" fmla="*/ 79 h 79"/>
                  <a:gd name="T12" fmla="*/ 37 w 79"/>
                  <a:gd name="T13" fmla="*/ 75 h 79"/>
                  <a:gd name="T14" fmla="*/ 54 w 79"/>
                  <a:gd name="T15" fmla="*/ 64 h 79"/>
                  <a:gd name="T16" fmla="*/ 67 w 79"/>
                  <a:gd name="T17" fmla="*/ 49 h 79"/>
                  <a:gd name="T18" fmla="*/ 75 w 79"/>
                  <a:gd name="T19" fmla="*/ 30 h 79"/>
                  <a:gd name="T20" fmla="*/ 79 w 79"/>
                  <a:gd name="T21" fmla="*/ 15 h 79"/>
                  <a:gd name="T22" fmla="*/ 79 w 79"/>
                  <a:gd name="T23" fmla="*/ 4 h 79"/>
                  <a:gd name="T24" fmla="*/ 71 w 79"/>
                  <a:gd name="T25" fmla="*/ 0 h 79"/>
                  <a:gd name="T26" fmla="*/ 58 w 79"/>
                  <a:gd name="T27" fmla="*/ 0 h 79"/>
                  <a:gd name="T28" fmla="*/ 41 w 79"/>
                  <a:gd name="T29" fmla="*/ 4 h 79"/>
                  <a:gd name="T30" fmla="*/ 29 w 79"/>
                  <a:gd name="T31" fmla="*/ 15 h 79"/>
                  <a:gd name="T32" fmla="*/ 12 w 79"/>
                  <a:gd name="T33" fmla="*/ 30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9" h="79">
                    <a:moveTo>
                      <a:pt x="12" y="30"/>
                    </a:moveTo>
                    <a:lnTo>
                      <a:pt x="4" y="49"/>
                    </a:lnTo>
                    <a:lnTo>
                      <a:pt x="0" y="60"/>
                    </a:lnTo>
                    <a:lnTo>
                      <a:pt x="0" y="75"/>
                    </a:lnTo>
                    <a:lnTo>
                      <a:pt x="8" y="79"/>
                    </a:lnTo>
                    <a:lnTo>
                      <a:pt x="20" y="79"/>
                    </a:lnTo>
                    <a:lnTo>
                      <a:pt x="37" y="75"/>
                    </a:lnTo>
                    <a:lnTo>
                      <a:pt x="54" y="64"/>
                    </a:lnTo>
                    <a:lnTo>
                      <a:pt x="67" y="49"/>
                    </a:lnTo>
                    <a:lnTo>
                      <a:pt x="75" y="30"/>
                    </a:lnTo>
                    <a:lnTo>
                      <a:pt x="79" y="15"/>
                    </a:lnTo>
                    <a:lnTo>
                      <a:pt x="79" y="4"/>
                    </a:lnTo>
                    <a:lnTo>
                      <a:pt x="71" y="0"/>
                    </a:lnTo>
                    <a:lnTo>
                      <a:pt x="58" y="0"/>
                    </a:lnTo>
                    <a:lnTo>
                      <a:pt x="41" y="4"/>
                    </a:lnTo>
                    <a:lnTo>
                      <a:pt x="29" y="15"/>
                    </a:lnTo>
                    <a:lnTo>
                      <a:pt x="12" y="30"/>
                    </a:lnTo>
                    <a:close/>
                  </a:path>
                </a:pathLst>
              </a:custGeom>
              <a:solidFill>
                <a:srgbClr val="FFA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4" name="Freeform 264"/>
              <p:cNvSpPr>
                <a:spLocks/>
              </p:cNvSpPr>
              <p:nvPr/>
            </p:nvSpPr>
            <p:spPr bwMode="auto">
              <a:xfrm>
                <a:off x="1784" y="3670"/>
                <a:ext cx="67" cy="71"/>
              </a:xfrm>
              <a:custGeom>
                <a:avLst/>
                <a:gdLst>
                  <a:gd name="T0" fmla="*/ 46 w 67"/>
                  <a:gd name="T1" fmla="*/ 64 h 71"/>
                  <a:gd name="T2" fmla="*/ 63 w 67"/>
                  <a:gd name="T3" fmla="*/ 23 h 71"/>
                  <a:gd name="T4" fmla="*/ 67 w 67"/>
                  <a:gd name="T5" fmla="*/ 12 h 71"/>
                  <a:gd name="T6" fmla="*/ 63 w 67"/>
                  <a:gd name="T7" fmla="*/ 0 h 71"/>
                  <a:gd name="T8" fmla="*/ 46 w 67"/>
                  <a:gd name="T9" fmla="*/ 0 h 71"/>
                  <a:gd name="T10" fmla="*/ 29 w 67"/>
                  <a:gd name="T11" fmla="*/ 8 h 71"/>
                  <a:gd name="T12" fmla="*/ 17 w 67"/>
                  <a:gd name="T13" fmla="*/ 19 h 71"/>
                  <a:gd name="T14" fmla="*/ 4 w 67"/>
                  <a:gd name="T15" fmla="*/ 49 h 71"/>
                  <a:gd name="T16" fmla="*/ 0 w 67"/>
                  <a:gd name="T17" fmla="*/ 60 h 71"/>
                  <a:gd name="T18" fmla="*/ 8 w 67"/>
                  <a:gd name="T19" fmla="*/ 68 h 71"/>
                  <a:gd name="T20" fmla="*/ 21 w 67"/>
                  <a:gd name="T21" fmla="*/ 71 h 71"/>
                  <a:gd name="T22" fmla="*/ 34 w 67"/>
                  <a:gd name="T23" fmla="*/ 68 h 71"/>
                  <a:gd name="T24" fmla="*/ 46 w 67"/>
                  <a:gd name="T25" fmla="*/ 68 h 71"/>
                  <a:gd name="T26" fmla="*/ 46 w 67"/>
                  <a:gd name="T27" fmla="*/ 64 h 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71">
                    <a:moveTo>
                      <a:pt x="46" y="64"/>
                    </a:moveTo>
                    <a:lnTo>
                      <a:pt x="63" y="23"/>
                    </a:lnTo>
                    <a:lnTo>
                      <a:pt x="67" y="12"/>
                    </a:lnTo>
                    <a:lnTo>
                      <a:pt x="63" y="0"/>
                    </a:lnTo>
                    <a:lnTo>
                      <a:pt x="46" y="0"/>
                    </a:lnTo>
                    <a:lnTo>
                      <a:pt x="29" y="8"/>
                    </a:lnTo>
                    <a:lnTo>
                      <a:pt x="17" y="19"/>
                    </a:lnTo>
                    <a:lnTo>
                      <a:pt x="4" y="49"/>
                    </a:lnTo>
                    <a:lnTo>
                      <a:pt x="0" y="60"/>
                    </a:lnTo>
                    <a:lnTo>
                      <a:pt x="8" y="68"/>
                    </a:lnTo>
                    <a:lnTo>
                      <a:pt x="21" y="71"/>
                    </a:lnTo>
                    <a:lnTo>
                      <a:pt x="34" y="68"/>
                    </a:lnTo>
                    <a:lnTo>
                      <a:pt x="46" y="68"/>
                    </a:lnTo>
                    <a:lnTo>
                      <a:pt x="46" y="64"/>
                    </a:lnTo>
                    <a:close/>
                  </a:path>
                </a:pathLst>
              </a:custGeom>
              <a:solidFill>
                <a:srgbClr val="FFFF00"/>
              </a:solidFill>
              <a:ln w="0">
                <a:solidFill>
                  <a:srgbClr val="FFC700"/>
                </a:solidFill>
                <a:prstDash val="solid"/>
                <a:round/>
                <a:headEnd/>
                <a:tailEnd/>
              </a:ln>
            </p:spPr>
            <p:txBody>
              <a:bodyPr/>
              <a:lstStyle/>
              <a:p>
                <a:endParaRPr lang="en-US"/>
              </a:p>
            </p:txBody>
          </p:sp>
          <p:sp>
            <p:nvSpPr>
              <p:cNvPr id="3145" name="Freeform 265"/>
              <p:cNvSpPr>
                <a:spLocks/>
              </p:cNvSpPr>
              <p:nvPr/>
            </p:nvSpPr>
            <p:spPr bwMode="auto">
              <a:xfrm>
                <a:off x="1751" y="3704"/>
                <a:ext cx="50" cy="56"/>
              </a:xfrm>
              <a:custGeom>
                <a:avLst/>
                <a:gdLst>
                  <a:gd name="T0" fmla="*/ 50 w 50"/>
                  <a:gd name="T1" fmla="*/ 37 h 56"/>
                  <a:gd name="T2" fmla="*/ 33 w 50"/>
                  <a:gd name="T3" fmla="*/ 22 h 56"/>
                  <a:gd name="T4" fmla="*/ 29 w 50"/>
                  <a:gd name="T5" fmla="*/ 7 h 56"/>
                  <a:gd name="T6" fmla="*/ 25 w 50"/>
                  <a:gd name="T7" fmla="*/ 0 h 56"/>
                  <a:gd name="T8" fmla="*/ 16 w 50"/>
                  <a:gd name="T9" fmla="*/ 0 h 56"/>
                  <a:gd name="T10" fmla="*/ 4 w 50"/>
                  <a:gd name="T11" fmla="*/ 15 h 56"/>
                  <a:gd name="T12" fmla="*/ 0 w 50"/>
                  <a:gd name="T13" fmla="*/ 30 h 56"/>
                  <a:gd name="T14" fmla="*/ 4 w 50"/>
                  <a:gd name="T15" fmla="*/ 37 h 56"/>
                  <a:gd name="T16" fmla="*/ 8 w 50"/>
                  <a:gd name="T17" fmla="*/ 45 h 56"/>
                  <a:gd name="T18" fmla="*/ 16 w 50"/>
                  <a:gd name="T19" fmla="*/ 56 h 56"/>
                  <a:gd name="T20" fmla="*/ 25 w 50"/>
                  <a:gd name="T21" fmla="*/ 56 h 56"/>
                  <a:gd name="T22" fmla="*/ 29 w 50"/>
                  <a:gd name="T23" fmla="*/ 52 h 56"/>
                  <a:gd name="T24" fmla="*/ 46 w 50"/>
                  <a:gd name="T25" fmla="*/ 41 h 56"/>
                  <a:gd name="T26" fmla="*/ 50 w 50"/>
                  <a:gd name="T27" fmla="*/ 37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56">
                    <a:moveTo>
                      <a:pt x="50" y="37"/>
                    </a:moveTo>
                    <a:lnTo>
                      <a:pt x="33" y="22"/>
                    </a:lnTo>
                    <a:lnTo>
                      <a:pt x="29" y="7"/>
                    </a:lnTo>
                    <a:lnTo>
                      <a:pt x="25" y="0"/>
                    </a:lnTo>
                    <a:lnTo>
                      <a:pt x="16" y="0"/>
                    </a:lnTo>
                    <a:lnTo>
                      <a:pt x="4" y="15"/>
                    </a:lnTo>
                    <a:lnTo>
                      <a:pt x="0" y="30"/>
                    </a:lnTo>
                    <a:lnTo>
                      <a:pt x="4" y="37"/>
                    </a:lnTo>
                    <a:lnTo>
                      <a:pt x="8" y="45"/>
                    </a:lnTo>
                    <a:lnTo>
                      <a:pt x="16" y="56"/>
                    </a:lnTo>
                    <a:lnTo>
                      <a:pt x="25" y="56"/>
                    </a:lnTo>
                    <a:lnTo>
                      <a:pt x="29" y="52"/>
                    </a:lnTo>
                    <a:lnTo>
                      <a:pt x="46" y="41"/>
                    </a:lnTo>
                    <a:lnTo>
                      <a:pt x="50" y="37"/>
                    </a:lnTo>
                    <a:close/>
                  </a:path>
                </a:pathLst>
              </a:custGeom>
              <a:solidFill>
                <a:srgbClr val="FFFF00"/>
              </a:solidFill>
              <a:ln w="0">
                <a:solidFill>
                  <a:srgbClr val="FFC700"/>
                </a:solidFill>
                <a:prstDash val="solid"/>
                <a:round/>
                <a:headEnd/>
                <a:tailEnd/>
              </a:ln>
            </p:spPr>
            <p:txBody>
              <a:bodyPr/>
              <a:lstStyle/>
              <a:p>
                <a:endParaRPr lang="en-US"/>
              </a:p>
            </p:txBody>
          </p:sp>
          <p:sp>
            <p:nvSpPr>
              <p:cNvPr id="3146" name="Freeform 266"/>
              <p:cNvSpPr>
                <a:spLocks/>
              </p:cNvSpPr>
              <p:nvPr/>
            </p:nvSpPr>
            <p:spPr bwMode="auto">
              <a:xfrm>
                <a:off x="1696" y="3756"/>
                <a:ext cx="75" cy="34"/>
              </a:xfrm>
              <a:custGeom>
                <a:avLst/>
                <a:gdLst>
                  <a:gd name="T0" fmla="*/ 75 w 75"/>
                  <a:gd name="T1" fmla="*/ 8 h 34"/>
                  <a:gd name="T2" fmla="*/ 42 w 75"/>
                  <a:gd name="T3" fmla="*/ 0 h 34"/>
                  <a:gd name="T4" fmla="*/ 38 w 75"/>
                  <a:gd name="T5" fmla="*/ 0 h 34"/>
                  <a:gd name="T6" fmla="*/ 21 w 75"/>
                  <a:gd name="T7" fmla="*/ 0 h 34"/>
                  <a:gd name="T8" fmla="*/ 8 w 75"/>
                  <a:gd name="T9" fmla="*/ 4 h 34"/>
                  <a:gd name="T10" fmla="*/ 0 w 75"/>
                  <a:gd name="T11" fmla="*/ 4 h 34"/>
                  <a:gd name="T12" fmla="*/ 0 w 75"/>
                  <a:gd name="T13" fmla="*/ 11 h 34"/>
                  <a:gd name="T14" fmla="*/ 17 w 75"/>
                  <a:gd name="T15" fmla="*/ 23 h 34"/>
                  <a:gd name="T16" fmla="*/ 34 w 75"/>
                  <a:gd name="T17" fmla="*/ 30 h 34"/>
                  <a:gd name="T18" fmla="*/ 55 w 75"/>
                  <a:gd name="T19" fmla="*/ 34 h 34"/>
                  <a:gd name="T20" fmla="*/ 63 w 75"/>
                  <a:gd name="T21" fmla="*/ 26 h 34"/>
                  <a:gd name="T22" fmla="*/ 75 w 75"/>
                  <a:gd name="T23" fmla="*/ 8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5" h="34">
                    <a:moveTo>
                      <a:pt x="75" y="8"/>
                    </a:moveTo>
                    <a:lnTo>
                      <a:pt x="42" y="0"/>
                    </a:lnTo>
                    <a:lnTo>
                      <a:pt x="38" y="0"/>
                    </a:lnTo>
                    <a:lnTo>
                      <a:pt x="21" y="0"/>
                    </a:lnTo>
                    <a:lnTo>
                      <a:pt x="8" y="4"/>
                    </a:lnTo>
                    <a:lnTo>
                      <a:pt x="0" y="4"/>
                    </a:lnTo>
                    <a:lnTo>
                      <a:pt x="0" y="11"/>
                    </a:lnTo>
                    <a:lnTo>
                      <a:pt x="17" y="23"/>
                    </a:lnTo>
                    <a:lnTo>
                      <a:pt x="34" y="30"/>
                    </a:lnTo>
                    <a:lnTo>
                      <a:pt x="55" y="34"/>
                    </a:lnTo>
                    <a:lnTo>
                      <a:pt x="63" y="26"/>
                    </a:lnTo>
                    <a:lnTo>
                      <a:pt x="75" y="8"/>
                    </a:lnTo>
                    <a:close/>
                  </a:path>
                </a:pathLst>
              </a:custGeom>
              <a:solidFill>
                <a:srgbClr val="FFFF00"/>
              </a:solidFill>
              <a:ln w="0">
                <a:solidFill>
                  <a:srgbClr val="FFC700"/>
                </a:solidFill>
                <a:prstDash val="solid"/>
                <a:round/>
                <a:headEnd/>
                <a:tailEnd/>
              </a:ln>
            </p:spPr>
            <p:txBody>
              <a:bodyPr/>
              <a:lstStyle/>
              <a:p>
                <a:endParaRPr lang="en-US"/>
              </a:p>
            </p:txBody>
          </p:sp>
          <p:sp>
            <p:nvSpPr>
              <p:cNvPr id="3147" name="Freeform 267"/>
              <p:cNvSpPr>
                <a:spLocks/>
              </p:cNvSpPr>
              <p:nvPr/>
            </p:nvSpPr>
            <p:spPr bwMode="auto">
              <a:xfrm>
                <a:off x="1688" y="3790"/>
                <a:ext cx="67" cy="26"/>
              </a:xfrm>
              <a:custGeom>
                <a:avLst/>
                <a:gdLst>
                  <a:gd name="T0" fmla="*/ 67 w 67"/>
                  <a:gd name="T1" fmla="*/ 7 h 26"/>
                  <a:gd name="T2" fmla="*/ 58 w 67"/>
                  <a:gd name="T3" fmla="*/ 4 h 26"/>
                  <a:gd name="T4" fmla="*/ 46 w 67"/>
                  <a:gd name="T5" fmla="*/ 0 h 26"/>
                  <a:gd name="T6" fmla="*/ 29 w 67"/>
                  <a:gd name="T7" fmla="*/ 4 h 26"/>
                  <a:gd name="T8" fmla="*/ 16 w 67"/>
                  <a:gd name="T9" fmla="*/ 7 h 26"/>
                  <a:gd name="T10" fmla="*/ 0 w 67"/>
                  <a:gd name="T11" fmla="*/ 19 h 26"/>
                  <a:gd name="T12" fmla="*/ 0 w 67"/>
                  <a:gd name="T13" fmla="*/ 19 h 26"/>
                  <a:gd name="T14" fmla="*/ 4 w 67"/>
                  <a:gd name="T15" fmla="*/ 22 h 26"/>
                  <a:gd name="T16" fmla="*/ 12 w 67"/>
                  <a:gd name="T17" fmla="*/ 26 h 26"/>
                  <a:gd name="T18" fmla="*/ 58 w 67"/>
                  <a:gd name="T19" fmla="*/ 26 h 26"/>
                  <a:gd name="T20" fmla="*/ 67 w 67"/>
                  <a:gd name="T21" fmla="*/ 15 h 26"/>
                  <a:gd name="T22" fmla="*/ 67 w 67"/>
                  <a:gd name="T23" fmla="*/ 7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7" h="26">
                    <a:moveTo>
                      <a:pt x="67" y="7"/>
                    </a:moveTo>
                    <a:lnTo>
                      <a:pt x="58" y="4"/>
                    </a:lnTo>
                    <a:lnTo>
                      <a:pt x="46" y="0"/>
                    </a:lnTo>
                    <a:lnTo>
                      <a:pt x="29" y="4"/>
                    </a:lnTo>
                    <a:lnTo>
                      <a:pt x="16" y="7"/>
                    </a:lnTo>
                    <a:lnTo>
                      <a:pt x="0" y="19"/>
                    </a:lnTo>
                    <a:lnTo>
                      <a:pt x="4" y="22"/>
                    </a:lnTo>
                    <a:lnTo>
                      <a:pt x="12" y="26"/>
                    </a:lnTo>
                    <a:lnTo>
                      <a:pt x="58" y="26"/>
                    </a:lnTo>
                    <a:lnTo>
                      <a:pt x="67" y="15"/>
                    </a:lnTo>
                    <a:lnTo>
                      <a:pt x="67" y="7"/>
                    </a:lnTo>
                    <a:close/>
                  </a:path>
                </a:pathLst>
              </a:custGeom>
              <a:solidFill>
                <a:srgbClr val="FFFF00"/>
              </a:solidFill>
              <a:ln w="0">
                <a:solidFill>
                  <a:srgbClr val="FFC700"/>
                </a:solidFill>
                <a:prstDash val="solid"/>
                <a:round/>
                <a:headEnd/>
                <a:tailEnd/>
              </a:ln>
            </p:spPr>
            <p:txBody>
              <a:bodyPr/>
              <a:lstStyle/>
              <a:p>
                <a:endParaRPr lang="en-US"/>
              </a:p>
            </p:txBody>
          </p:sp>
          <p:sp>
            <p:nvSpPr>
              <p:cNvPr id="3148" name="Freeform 268"/>
              <p:cNvSpPr>
                <a:spLocks/>
              </p:cNvSpPr>
              <p:nvPr/>
            </p:nvSpPr>
            <p:spPr bwMode="auto">
              <a:xfrm>
                <a:off x="1692" y="3816"/>
                <a:ext cx="67" cy="67"/>
              </a:xfrm>
              <a:custGeom>
                <a:avLst/>
                <a:gdLst>
                  <a:gd name="T0" fmla="*/ 67 w 67"/>
                  <a:gd name="T1" fmla="*/ 4 h 67"/>
                  <a:gd name="T2" fmla="*/ 67 w 67"/>
                  <a:gd name="T3" fmla="*/ 4 h 67"/>
                  <a:gd name="T4" fmla="*/ 59 w 67"/>
                  <a:gd name="T5" fmla="*/ 0 h 67"/>
                  <a:gd name="T6" fmla="*/ 38 w 67"/>
                  <a:gd name="T7" fmla="*/ 4 h 67"/>
                  <a:gd name="T8" fmla="*/ 21 w 67"/>
                  <a:gd name="T9" fmla="*/ 19 h 67"/>
                  <a:gd name="T10" fmla="*/ 8 w 67"/>
                  <a:gd name="T11" fmla="*/ 26 h 67"/>
                  <a:gd name="T12" fmla="*/ 0 w 67"/>
                  <a:gd name="T13" fmla="*/ 37 h 67"/>
                  <a:gd name="T14" fmla="*/ 0 w 67"/>
                  <a:gd name="T15" fmla="*/ 56 h 67"/>
                  <a:gd name="T16" fmla="*/ 0 w 67"/>
                  <a:gd name="T17" fmla="*/ 67 h 67"/>
                  <a:gd name="T18" fmla="*/ 4 w 67"/>
                  <a:gd name="T19" fmla="*/ 67 h 67"/>
                  <a:gd name="T20" fmla="*/ 42 w 67"/>
                  <a:gd name="T21" fmla="*/ 41 h 67"/>
                  <a:gd name="T22" fmla="*/ 67 w 67"/>
                  <a:gd name="T23" fmla="*/ 4 h 67"/>
                  <a:gd name="T24" fmla="*/ 67 w 67"/>
                  <a:gd name="T25" fmla="*/ 4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 h="67">
                    <a:moveTo>
                      <a:pt x="67" y="4"/>
                    </a:moveTo>
                    <a:lnTo>
                      <a:pt x="67" y="4"/>
                    </a:lnTo>
                    <a:lnTo>
                      <a:pt x="59" y="0"/>
                    </a:lnTo>
                    <a:lnTo>
                      <a:pt x="38" y="4"/>
                    </a:lnTo>
                    <a:lnTo>
                      <a:pt x="21" y="19"/>
                    </a:lnTo>
                    <a:lnTo>
                      <a:pt x="8" y="26"/>
                    </a:lnTo>
                    <a:lnTo>
                      <a:pt x="0" y="37"/>
                    </a:lnTo>
                    <a:lnTo>
                      <a:pt x="0" y="56"/>
                    </a:lnTo>
                    <a:lnTo>
                      <a:pt x="0" y="67"/>
                    </a:lnTo>
                    <a:lnTo>
                      <a:pt x="4" y="67"/>
                    </a:lnTo>
                    <a:lnTo>
                      <a:pt x="42" y="41"/>
                    </a:lnTo>
                    <a:lnTo>
                      <a:pt x="67" y="4"/>
                    </a:lnTo>
                    <a:close/>
                  </a:path>
                </a:pathLst>
              </a:custGeom>
              <a:solidFill>
                <a:srgbClr val="FFFF00"/>
              </a:solidFill>
              <a:ln w="0">
                <a:solidFill>
                  <a:srgbClr val="FFC700"/>
                </a:solidFill>
                <a:prstDash val="solid"/>
                <a:round/>
                <a:headEnd/>
                <a:tailEnd/>
              </a:ln>
            </p:spPr>
            <p:txBody>
              <a:bodyPr/>
              <a:lstStyle/>
              <a:p>
                <a:endParaRPr lang="en-US"/>
              </a:p>
            </p:txBody>
          </p:sp>
          <p:sp>
            <p:nvSpPr>
              <p:cNvPr id="3149" name="Freeform 269"/>
              <p:cNvSpPr>
                <a:spLocks/>
              </p:cNvSpPr>
              <p:nvPr/>
            </p:nvSpPr>
            <p:spPr bwMode="auto">
              <a:xfrm>
                <a:off x="1792" y="3749"/>
                <a:ext cx="13" cy="15"/>
              </a:xfrm>
              <a:custGeom>
                <a:avLst/>
                <a:gdLst>
                  <a:gd name="T0" fmla="*/ 0 w 13"/>
                  <a:gd name="T1" fmla="*/ 7 h 15"/>
                  <a:gd name="T2" fmla="*/ 5 w 13"/>
                  <a:gd name="T3" fmla="*/ 15 h 15"/>
                  <a:gd name="T4" fmla="*/ 13 w 13"/>
                  <a:gd name="T5" fmla="*/ 7 h 15"/>
                  <a:gd name="T6" fmla="*/ 9 w 13"/>
                  <a:gd name="T7" fmla="*/ 0 h 15"/>
                  <a:gd name="T8" fmla="*/ 0 w 13"/>
                  <a:gd name="T9" fmla="*/ 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5">
                    <a:moveTo>
                      <a:pt x="0" y="7"/>
                    </a:moveTo>
                    <a:lnTo>
                      <a:pt x="5" y="15"/>
                    </a:lnTo>
                    <a:lnTo>
                      <a:pt x="13" y="7"/>
                    </a:lnTo>
                    <a:lnTo>
                      <a:pt x="9" y="0"/>
                    </a:lnTo>
                    <a:lnTo>
                      <a:pt x="0" y="7"/>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0" name="Freeform 270"/>
              <p:cNvSpPr>
                <a:spLocks/>
              </p:cNvSpPr>
              <p:nvPr/>
            </p:nvSpPr>
            <p:spPr bwMode="auto">
              <a:xfrm>
                <a:off x="1809" y="3749"/>
                <a:ext cx="13" cy="11"/>
              </a:xfrm>
              <a:custGeom>
                <a:avLst/>
                <a:gdLst>
                  <a:gd name="T0" fmla="*/ 0 w 13"/>
                  <a:gd name="T1" fmla="*/ 4 h 11"/>
                  <a:gd name="T2" fmla="*/ 4 w 13"/>
                  <a:gd name="T3" fmla="*/ 11 h 11"/>
                  <a:gd name="T4" fmla="*/ 13 w 13"/>
                  <a:gd name="T5" fmla="*/ 7 h 11"/>
                  <a:gd name="T6" fmla="*/ 9 w 13"/>
                  <a:gd name="T7" fmla="*/ 0 h 11"/>
                  <a:gd name="T8" fmla="*/ 0 w 13"/>
                  <a:gd name="T9" fmla="*/ 4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1">
                    <a:moveTo>
                      <a:pt x="0" y="4"/>
                    </a:moveTo>
                    <a:lnTo>
                      <a:pt x="4" y="11"/>
                    </a:lnTo>
                    <a:lnTo>
                      <a:pt x="13" y="7"/>
                    </a:lnTo>
                    <a:lnTo>
                      <a:pt x="9" y="0"/>
                    </a:lnTo>
                    <a:lnTo>
                      <a:pt x="0" y="4"/>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1" name="Freeform 271"/>
              <p:cNvSpPr>
                <a:spLocks/>
              </p:cNvSpPr>
              <p:nvPr/>
            </p:nvSpPr>
            <p:spPr bwMode="auto">
              <a:xfrm>
                <a:off x="1780" y="3764"/>
                <a:ext cx="8" cy="11"/>
              </a:xfrm>
              <a:custGeom>
                <a:avLst/>
                <a:gdLst>
                  <a:gd name="T0" fmla="*/ 0 w 8"/>
                  <a:gd name="T1" fmla="*/ 3 h 11"/>
                  <a:gd name="T2" fmla="*/ 4 w 8"/>
                  <a:gd name="T3" fmla="*/ 11 h 11"/>
                  <a:gd name="T4" fmla="*/ 8 w 8"/>
                  <a:gd name="T5" fmla="*/ 7 h 11"/>
                  <a:gd name="T6" fmla="*/ 4 w 8"/>
                  <a:gd name="T7" fmla="*/ 0 h 11"/>
                  <a:gd name="T8" fmla="*/ 0 w 8"/>
                  <a:gd name="T9" fmla="*/ 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1">
                    <a:moveTo>
                      <a:pt x="0" y="3"/>
                    </a:moveTo>
                    <a:lnTo>
                      <a:pt x="4" y="11"/>
                    </a:lnTo>
                    <a:lnTo>
                      <a:pt x="8" y="7"/>
                    </a:lnTo>
                    <a:lnTo>
                      <a:pt x="4" y="0"/>
                    </a:lnTo>
                    <a:lnTo>
                      <a:pt x="0" y="3"/>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2" name="Freeform 272"/>
              <p:cNvSpPr>
                <a:spLocks/>
              </p:cNvSpPr>
              <p:nvPr/>
            </p:nvSpPr>
            <p:spPr bwMode="auto">
              <a:xfrm>
                <a:off x="1805" y="3767"/>
                <a:ext cx="13" cy="12"/>
              </a:xfrm>
              <a:custGeom>
                <a:avLst/>
                <a:gdLst>
                  <a:gd name="T0" fmla="*/ 0 w 13"/>
                  <a:gd name="T1" fmla="*/ 4 h 12"/>
                  <a:gd name="T2" fmla="*/ 4 w 13"/>
                  <a:gd name="T3" fmla="*/ 12 h 12"/>
                  <a:gd name="T4" fmla="*/ 13 w 13"/>
                  <a:gd name="T5" fmla="*/ 8 h 12"/>
                  <a:gd name="T6" fmla="*/ 8 w 13"/>
                  <a:gd name="T7" fmla="*/ 0 h 12"/>
                  <a:gd name="T8" fmla="*/ 0 w 13"/>
                  <a:gd name="T9" fmla="*/ 4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2">
                    <a:moveTo>
                      <a:pt x="0" y="4"/>
                    </a:moveTo>
                    <a:lnTo>
                      <a:pt x="4" y="12"/>
                    </a:lnTo>
                    <a:lnTo>
                      <a:pt x="13" y="8"/>
                    </a:lnTo>
                    <a:lnTo>
                      <a:pt x="8" y="0"/>
                    </a:lnTo>
                    <a:lnTo>
                      <a:pt x="0" y="4"/>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3" name="Freeform 273"/>
              <p:cNvSpPr>
                <a:spLocks/>
              </p:cNvSpPr>
              <p:nvPr/>
            </p:nvSpPr>
            <p:spPr bwMode="auto">
              <a:xfrm>
                <a:off x="1767" y="3775"/>
                <a:ext cx="13" cy="15"/>
              </a:xfrm>
              <a:custGeom>
                <a:avLst/>
                <a:gdLst>
                  <a:gd name="T0" fmla="*/ 0 w 13"/>
                  <a:gd name="T1" fmla="*/ 7 h 15"/>
                  <a:gd name="T2" fmla="*/ 13 w 13"/>
                  <a:gd name="T3" fmla="*/ 15 h 15"/>
                  <a:gd name="T4" fmla="*/ 13 w 13"/>
                  <a:gd name="T5" fmla="*/ 7 h 15"/>
                  <a:gd name="T6" fmla="*/ 0 w 13"/>
                  <a:gd name="T7" fmla="*/ 0 h 15"/>
                  <a:gd name="T8" fmla="*/ 0 w 13"/>
                  <a:gd name="T9" fmla="*/ 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5">
                    <a:moveTo>
                      <a:pt x="0" y="7"/>
                    </a:moveTo>
                    <a:lnTo>
                      <a:pt x="13" y="15"/>
                    </a:lnTo>
                    <a:lnTo>
                      <a:pt x="13" y="7"/>
                    </a:lnTo>
                    <a:lnTo>
                      <a:pt x="0" y="0"/>
                    </a:lnTo>
                    <a:lnTo>
                      <a:pt x="0" y="7"/>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4" name="Freeform 274"/>
              <p:cNvSpPr>
                <a:spLocks/>
              </p:cNvSpPr>
              <p:nvPr/>
            </p:nvSpPr>
            <p:spPr bwMode="auto">
              <a:xfrm>
                <a:off x="1797" y="3782"/>
                <a:ext cx="8" cy="12"/>
              </a:xfrm>
              <a:custGeom>
                <a:avLst/>
                <a:gdLst>
                  <a:gd name="T0" fmla="*/ 0 w 8"/>
                  <a:gd name="T1" fmla="*/ 8 h 12"/>
                  <a:gd name="T2" fmla="*/ 8 w 8"/>
                  <a:gd name="T3" fmla="*/ 12 h 12"/>
                  <a:gd name="T4" fmla="*/ 8 w 8"/>
                  <a:gd name="T5" fmla="*/ 8 h 12"/>
                  <a:gd name="T6" fmla="*/ 0 w 8"/>
                  <a:gd name="T7" fmla="*/ 0 h 12"/>
                  <a:gd name="T8" fmla="*/ 0 w 8"/>
                  <a:gd name="T9" fmla="*/ 8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2">
                    <a:moveTo>
                      <a:pt x="0" y="8"/>
                    </a:moveTo>
                    <a:lnTo>
                      <a:pt x="8" y="12"/>
                    </a:lnTo>
                    <a:lnTo>
                      <a:pt x="8" y="8"/>
                    </a:lnTo>
                    <a:lnTo>
                      <a:pt x="0" y="0"/>
                    </a:lnTo>
                    <a:lnTo>
                      <a:pt x="0" y="8"/>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5" name="Freeform 275"/>
              <p:cNvSpPr>
                <a:spLocks/>
              </p:cNvSpPr>
              <p:nvPr/>
            </p:nvSpPr>
            <p:spPr bwMode="auto">
              <a:xfrm>
                <a:off x="1759" y="3794"/>
                <a:ext cx="17" cy="7"/>
              </a:xfrm>
              <a:custGeom>
                <a:avLst/>
                <a:gdLst>
                  <a:gd name="T0" fmla="*/ 8 w 17"/>
                  <a:gd name="T1" fmla="*/ 0 h 7"/>
                  <a:gd name="T2" fmla="*/ 0 w 17"/>
                  <a:gd name="T3" fmla="*/ 3 h 7"/>
                  <a:gd name="T4" fmla="*/ 0 w 17"/>
                  <a:gd name="T5" fmla="*/ 7 h 7"/>
                  <a:gd name="T6" fmla="*/ 12 w 17"/>
                  <a:gd name="T7" fmla="*/ 3 h 7"/>
                  <a:gd name="T8" fmla="*/ 17 w 17"/>
                  <a:gd name="T9" fmla="*/ 3 h 7"/>
                  <a:gd name="T10" fmla="*/ 17 w 17"/>
                  <a:gd name="T11" fmla="*/ 0 h 7"/>
                  <a:gd name="T12" fmla="*/ 8 w 17"/>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7">
                    <a:moveTo>
                      <a:pt x="8" y="0"/>
                    </a:moveTo>
                    <a:lnTo>
                      <a:pt x="0" y="3"/>
                    </a:lnTo>
                    <a:lnTo>
                      <a:pt x="0" y="7"/>
                    </a:lnTo>
                    <a:lnTo>
                      <a:pt x="12" y="3"/>
                    </a:lnTo>
                    <a:lnTo>
                      <a:pt x="17" y="3"/>
                    </a:lnTo>
                    <a:lnTo>
                      <a:pt x="17" y="0"/>
                    </a:lnTo>
                    <a:lnTo>
                      <a:pt x="8" y="0"/>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6" name="Freeform 276"/>
              <p:cNvSpPr>
                <a:spLocks/>
              </p:cNvSpPr>
              <p:nvPr/>
            </p:nvSpPr>
            <p:spPr bwMode="auto">
              <a:xfrm>
                <a:off x="1767" y="3805"/>
                <a:ext cx="13" cy="11"/>
              </a:xfrm>
              <a:custGeom>
                <a:avLst/>
                <a:gdLst>
                  <a:gd name="T0" fmla="*/ 0 w 13"/>
                  <a:gd name="T1" fmla="*/ 4 h 11"/>
                  <a:gd name="T2" fmla="*/ 4 w 13"/>
                  <a:gd name="T3" fmla="*/ 11 h 11"/>
                  <a:gd name="T4" fmla="*/ 13 w 13"/>
                  <a:gd name="T5" fmla="*/ 7 h 11"/>
                  <a:gd name="T6" fmla="*/ 9 w 13"/>
                  <a:gd name="T7" fmla="*/ 0 h 11"/>
                  <a:gd name="T8" fmla="*/ 0 w 13"/>
                  <a:gd name="T9" fmla="*/ 4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1">
                    <a:moveTo>
                      <a:pt x="0" y="4"/>
                    </a:moveTo>
                    <a:lnTo>
                      <a:pt x="4" y="11"/>
                    </a:lnTo>
                    <a:lnTo>
                      <a:pt x="13" y="7"/>
                    </a:lnTo>
                    <a:lnTo>
                      <a:pt x="9" y="0"/>
                    </a:lnTo>
                    <a:lnTo>
                      <a:pt x="0" y="4"/>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7" name="Freeform 277"/>
              <p:cNvSpPr>
                <a:spLocks/>
              </p:cNvSpPr>
              <p:nvPr/>
            </p:nvSpPr>
            <p:spPr bwMode="auto">
              <a:xfrm>
                <a:off x="1784" y="3794"/>
                <a:ext cx="17" cy="11"/>
              </a:xfrm>
              <a:custGeom>
                <a:avLst/>
                <a:gdLst>
                  <a:gd name="T0" fmla="*/ 4 w 17"/>
                  <a:gd name="T1" fmla="*/ 3 h 11"/>
                  <a:gd name="T2" fmla="*/ 0 w 17"/>
                  <a:gd name="T3" fmla="*/ 11 h 11"/>
                  <a:gd name="T4" fmla="*/ 8 w 17"/>
                  <a:gd name="T5" fmla="*/ 7 h 11"/>
                  <a:gd name="T6" fmla="*/ 17 w 17"/>
                  <a:gd name="T7" fmla="*/ 3 h 11"/>
                  <a:gd name="T8" fmla="*/ 13 w 17"/>
                  <a:gd name="T9" fmla="*/ 0 h 11"/>
                  <a:gd name="T10" fmla="*/ 4 w 17"/>
                  <a:gd name="T11" fmla="*/ 3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1">
                    <a:moveTo>
                      <a:pt x="4" y="3"/>
                    </a:moveTo>
                    <a:lnTo>
                      <a:pt x="0" y="11"/>
                    </a:lnTo>
                    <a:lnTo>
                      <a:pt x="8" y="7"/>
                    </a:lnTo>
                    <a:lnTo>
                      <a:pt x="17" y="3"/>
                    </a:lnTo>
                    <a:lnTo>
                      <a:pt x="13" y="0"/>
                    </a:lnTo>
                    <a:lnTo>
                      <a:pt x="4" y="3"/>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8" name="Freeform 278"/>
              <p:cNvSpPr>
                <a:spLocks/>
              </p:cNvSpPr>
              <p:nvPr/>
            </p:nvSpPr>
            <p:spPr bwMode="auto">
              <a:xfrm>
                <a:off x="322" y="2689"/>
                <a:ext cx="76" cy="89"/>
              </a:xfrm>
              <a:custGeom>
                <a:avLst/>
                <a:gdLst>
                  <a:gd name="T0" fmla="*/ 67 w 76"/>
                  <a:gd name="T1" fmla="*/ 89 h 89"/>
                  <a:gd name="T2" fmla="*/ 63 w 76"/>
                  <a:gd name="T3" fmla="*/ 78 h 89"/>
                  <a:gd name="T4" fmla="*/ 26 w 76"/>
                  <a:gd name="T5" fmla="*/ 44 h 89"/>
                  <a:gd name="T6" fmla="*/ 9 w 76"/>
                  <a:gd name="T7" fmla="*/ 22 h 89"/>
                  <a:gd name="T8" fmla="*/ 0 w 76"/>
                  <a:gd name="T9" fmla="*/ 0 h 89"/>
                  <a:gd name="T10" fmla="*/ 26 w 76"/>
                  <a:gd name="T11" fmla="*/ 11 h 89"/>
                  <a:gd name="T12" fmla="*/ 51 w 76"/>
                  <a:gd name="T13" fmla="*/ 33 h 89"/>
                  <a:gd name="T14" fmla="*/ 76 w 76"/>
                  <a:gd name="T15" fmla="*/ 82 h 89"/>
                  <a:gd name="T16" fmla="*/ 67 w 76"/>
                  <a:gd name="T17" fmla="*/ 89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 h="89">
                    <a:moveTo>
                      <a:pt x="67" y="89"/>
                    </a:moveTo>
                    <a:lnTo>
                      <a:pt x="63" y="78"/>
                    </a:lnTo>
                    <a:lnTo>
                      <a:pt x="26" y="44"/>
                    </a:lnTo>
                    <a:lnTo>
                      <a:pt x="9" y="22"/>
                    </a:lnTo>
                    <a:lnTo>
                      <a:pt x="0" y="0"/>
                    </a:lnTo>
                    <a:lnTo>
                      <a:pt x="26" y="11"/>
                    </a:lnTo>
                    <a:lnTo>
                      <a:pt x="51" y="33"/>
                    </a:lnTo>
                    <a:lnTo>
                      <a:pt x="76" y="82"/>
                    </a:lnTo>
                    <a:lnTo>
                      <a:pt x="67" y="89"/>
                    </a:lnTo>
                    <a:close/>
                  </a:path>
                </a:pathLst>
              </a:custGeom>
              <a:solidFill>
                <a:srgbClr val="FFFF00"/>
              </a:solidFill>
              <a:ln w="0">
                <a:solidFill>
                  <a:srgbClr val="FFC700"/>
                </a:solidFill>
                <a:prstDash val="solid"/>
                <a:round/>
                <a:headEnd/>
                <a:tailEnd/>
              </a:ln>
            </p:spPr>
            <p:txBody>
              <a:bodyPr/>
              <a:lstStyle/>
              <a:p>
                <a:endParaRPr lang="en-US"/>
              </a:p>
            </p:txBody>
          </p:sp>
          <p:sp>
            <p:nvSpPr>
              <p:cNvPr id="3159" name="Freeform 279"/>
              <p:cNvSpPr>
                <a:spLocks/>
              </p:cNvSpPr>
              <p:nvPr/>
            </p:nvSpPr>
            <p:spPr bwMode="auto">
              <a:xfrm>
                <a:off x="360" y="2655"/>
                <a:ext cx="55" cy="112"/>
              </a:xfrm>
              <a:custGeom>
                <a:avLst/>
                <a:gdLst>
                  <a:gd name="T0" fmla="*/ 25 w 55"/>
                  <a:gd name="T1" fmla="*/ 82 h 112"/>
                  <a:gd name="T2" fmla="*/ 9 w 55"/>
                  <a:gd name="T3" fmla="*/ 52 h 112"/>
                  <a:gd name="T4" fmla="*/ 0 w 55"/>
                  <a:gd name="T5" fmla="*/ 19 h 112"/>
                  <a:gd name="T6" fmla="*/ 0 w 55"/>
                  <a:gd name="T7" fmla="*/ 7 h 112"/>
                  <a:gd name="T8" fmla="*/ 4 w 55"/>
                  <a:gd name="T9" fmla="*/ 0 h 112"/>
                  <a:gd name="T10" fmla="*/ 13 w 55"/>
                  <a:gd name="T11" fmla="*/ 0 h 112"/>
                  <a:gd name="T12" fmla="*/ 25 w 55"/>
                  <a:gd name="T13" fmla="*/ 15 h 112"/>
                  <a:gd name="T14" fmla="*/ 38 w 55"/>
                  <a:gd name="T15" fmla="*/ 30 h 112"/>
                  <a:gd name="T16" fmla="*/ 46 w 55"/>
                  <a:gd name="T17" fmla="*/ 49 h 112"/>
                  <a:gd name="T18" fmla="*/ 55 w 55"/>
                  <a:gd name="T19" fmla="*/ 63 h 112"/>
                  <a:gd name="T20" fmla="*/ 50 w 55"/>
                  <a:gd name="T21" fmla="*/ 90 h 112"/>
                  <a:gd name="T22" fmla="*/ 42 w 55"/>
                  <a:gd name="T23" fmla="*/ 112 h 112"/>
                  <a:gd name="T24" fmla="*/ 38 w 55"/>
                  <a:gd name="T25" fmla="*/ 112 h 112"/>
                  <a:gd name="T26" fmla="*/ 25 w 55"/>
                  <a:gd name="T27" fmla="*/ 82 h 1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5" h="112">
                    <a:moveTo>
                      <a:pt x="25" y="82"/>
                    </a:moveTo>
                    <a:lnTo>
                      <a:pt x="9" y="52"/>
                    </a:lnTo>
                    <a:lnTo>
                      <a:pt x="0" y="19"/>
                    </a:lnTo>
                    <a:lnTo>
                      <a:pt x="0" y="7"/>
                    </a:lnTo>
                    <a:lnTo>
                      <a:pt x="4" y="0"/>
                    </a:lnTo>
                    <a:lnTo>
                      <a:pt x="13" y="0"/>
                    </a:lnTo>
                    <a:lnTo>
                      <a:pt x="25" y="15"/>
                    </a:lnTo>
                    <a:lnTo>
                      <a:pt x="38" y="30"/>
                    </a:lnTo>
                    <a:lnTo>
                      <a:pt x="46" y="49"/>
                    </a:lnTo>
                    <a:lnTo>
                      <a:pt x="55" y="63"/>
                    </a:lnTo>
                    <a:lnTo>
                      <a:pt x="50" y="90"/>
                    </a:lnTo>
                    <a:lnTo>
                      <a:pt x="42" y="112"/>
                    </a:lnTo>
                    <a:lnTo>
                      <a:pt x="38" y="112"/>
                    </a:lnTo>
                    <a:lnTo>
                      <a:pt x="25" y="82"/>
                    </a:lnTo>
                    <a:close/>
                  </a:path>
                </a:pathLst>
              </a:custGeom>
              <a:solidFill>
                <a:srgbClr val="FFFF00"/>
              </a:solidFill>
              <a:ln w="0">
                <a:solidFill>
                  <a:srgbClr val="FFC700"/>
                </a:solidFill>
                <a:prstDash val="solid"/>
                <a:round/>
                <a:headEnd/>
                <a:tailEnd/>
              </a:ln>
            </p:spPr>
            <p:txBody>
              <a:bodyPr/>
              <a:lstStyle/>
              <a:p>
                <a:endParaRPr lang="en-US"/>
              </a:p>
            </p:txBody>
          </p:sp>
          <p:sp>
            <p:nvSpPr>
              <p:cNvPr id="3160" name="Freeform 280"/>
              <p:cNvSpPr>
                <a:spLocks/>
              </p:cNvSpPr>
              <p:nvPr/>
            </p:nvSpPr>
            <p:spPr bwMode="auto">
              <a:xfrm>
                <a:off x="285" y="2733"/>
                <a:ext cx="109" cy="53"/>
              </a:xfrm>
              <a:custGeom>
                <a:avLst/>
                <a:gdLst>
                  <a:gd name="T0" fmla="*/ 109 w 109"/>
                  <a:gd name="T1" fmla="*/ 45 h 53"/>
                  <a:gd name="T2" fmla="*/ 75 w 109"/>
                  <a:gd name="T3" fmla="*/ 19 h 53"/>
                  <a:gd name="T4" fmla="*/ 25 w 109"/>
                  <a:gd name="T5" fmla="*/ 0 h 53"/>
                  <a:gd name="T6" fmla="*/ 0 w 109"/>
                  <a:gd name="T7" fmla="*/ 0 h 53"/>
                  <a:gd name="T8" fmla="*/ 0 w 109"/>
                  <a:gd name="T9" fmla="*/ 8 h 53"/>
                  <a:gd name="T10" fmla="*/ 4 w 109"/>
                  <a:gd name="T11" fmla="*/ 15 h 53"/>
                  <a:gd name="T12" fmla="*/ 25 w 109"/>
                  <a:gd name="T13" fmla="*/ 34 h 53"/>
                  <a:gd name="T14" fmla="*/ 58 w 109"/>
                  <a:gd name="T15" fmla="*/ 49 h 53"/>
                  <a:gd name="T16" fmla="*/ 92 w 109"/>
                  <a:gd name="T17" fmla="*/ 53 h 53"/>
                  <a:gd name="T18" fmla="*/ 109 w 109"/>
                  <a:gd name="T19" fmla="*/ 49 h 53"/>
                  <a:gd name="T20" fmla="*/ 109 w 109"/>
                  <a:gd name="T21" fmla="*/ 45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9" h="53">
                    <a:moveTo>
                      <a:pt x="109" y="45"/>
                    </a:moveTo>
                    <a:lnTo>
                      <a:pt x="75" y="19"/>
                    </a:lnTo>
                    <a:lnTo>
                      <a:pt x="25" y="0"/>
                    </a:lnTo>
                    <a:lnTo>
                      <a:pt x="0" y="0"/>
                    </a:lnTo>
                    <a:lnTo>
                      <a:pt x="0" y="8"/>
                    </a:lnTo>
                    <a:lnTo>
                      <a:pt x="4" y="15"/>
                    </a:lnTo>
                    <a:lnTo>
                      <a:pt x="25" y="34"/>
                    </a:lnTo>
                    <a:lnTo>
                      <a:pt x="58" y="49"/>
                    </a:lnTo>
                    <a:lnTo>
                      <a:pt x="92" y="53"/>
                    </a:lnTo>
                    <a:lnTo>
                      <a:pt x="109" y="49"/>
                    </a:lnTo>
                    <a:lnTo>
                      <a:pt x="109" y="45"/>
                    </a:lnTo>
                    <a:close/>
                  </a:path>
                </a:pathLst>
              </a:custGeom>
              <a:solidFill>
                <a:srgbClr val="FFFF00"/>
              </a:solidFill>
              <a:ln w="0">
                <a:solidFill>
                  <a:srgbClr val="FFC700"/>
                </a:solidFill>
                <a:prstDash val="solid"/>
                <a:round/>
                <a:headEnd/>
                <a:tailEnd/>
              </a:ln>
            </p:spPr>
            <p:txBody>
              <a:bodyPr/>
              <a:lstStyle/>
              <a:p>
                <a:endParaRPr lang="en-US"/>
              </a:p>
            </p:txBody>
          </p:sp>
          <p:sp>
            <p:nvSpPr>
              <p:cNvPr id="3161" name="Freeform 281"/>
              <p:cNvSpPr>
                <a:spLocks/>
              </p:cNvSpPr>
              <p:nvPr/>
            </p:nvSpPr>
            <p:spPr bwMode="auto">
              <a:xfrm>
                <a:off x="268" y="2778"/>
                <a:ext cx="121" cy="26"/>
              </a:xfrm>
              <a:custGeom>
                <a:avLst/>
                <a:gdLst>
                  <a:gd name="T0" fmla="*/ 121 w 121"/>
                  <a:gd name="T1" fmla="*/ 19 h 26"/>
                  <a:gd name="T2" fmla="*/ 109 w 121"/>
                  <a:gd name="T3" fmla="*/ 19 h 26"/>
                  <a:gd name="T4" fmla="*/ 54 w 121"/>
                  <a:gd name="T5" fmla="*/ 26 h 26"/>
                  <a:gd name="T6" fmla="*/ 25 w 121"/>
                  <a:gd name="T7" fmla="*/ 26 h 26"/>
                  <a:gd name="T8" fmla="*/ 0 w 121"/>
                  <a:gd name="T9" fmla="*/ 19 h 26"/>
                  <a:gd name="T10" fmla="*/ 25 w 121"/>
                  <a:gd name="T11" fmla="*/ 4 h 26"/>
                  <a:gd name="T12" fmla="*/ 59 w 121"/>
                  <a:gd name="T13" fmla="*/ 0 h 26"/>
                  <a:gd name="T14" fmla="*/ 117 w 121"/>
                  <a:gd name="T15" fmla="*/ 11 h 26"/>
                  <a:gd name="T16" fmla="*/ 121 w 121"/>
                  <a:gd name="T17" fmla="*/ 19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1" h="26">
                    <a:moveTo>
                      <a:pt x="121" y="19"/>
                    </a:moveTo>
                    <a:lnTo>
                      <a:pt x="109" y="19"/>
                    </a:lnTo>
                    <a:lnTo>
                      <a:pt x="54" y="26"/>
                    </a:lnTo>
                    <a:lnTo>
                      <a:pt x="25" y="26"/>
                    </a:lnTo>
                    <a:lnTo>
                      <a:pt x="0" y="19"/>
                    </a:lnTo>
                    <a:lnTo>
                      <a:pt x="25" y="4"/>
                    </a:lnTo>
                    <a:lnTo>
                      <a:pt x="59" y="0"/>
                    </a:lnTo>
                    <a:lnTo>
                      <a:pt x="117" y="11"/>
                    </a:lnTo>
                    <a:lnTo>
                      <a:pt x="121" y="19"/>
                    </a:lnTo>
                    <a:close/>
                  </a:path>
                </a:pathLst>
              </a:custGeom>
              <a:solidFill>
                <a:srgbClr val="FFFF00"/>
              </a:solidFill>
              <a:ln w="0">
                <a:solidFill>
                  <a:srgbClr val="FFC700"/>
                </a:solidFill>
                <a:prstDash val="solid"/>
                <a:round/>
                <a:headEnd/>
                <a:tailEnd/>
              </a:ln>
            </p:spPr>
            <p:txBody>
              <a:bodyPr/>
              <a:lstStyle/>
              <a:p>
                <a:endParaRPr lang="en-US"/>
              </a:p>
            </p:txBody>
          </p:sp>
          <p:sp>
            <p:nvSpPr>
              <p:cNvPr id="3162" name="Freeform 282"/>
              <p:cNvSpPr>
                <a:spLocks/>
              </p:cNvSpPr>
              <p:nvPr/>
            </p:nvSpPr>
            <p:spPr bwMode="auto">
              <a:xfrm>
                <a:off x="264" y="2797"/>
                <a:ext cx="125" cy="45"/>
              </a:xfrm>
              <a:custGeom>
                <a:avLst/>
                <a:gdLst>
                  <a:gd name="T0" fmla="*/ 88 w 125"/>
                  <a:gd name="T1" fmla="*/ 7 h 45"/>
                  <a:gd name="T2" fmla="*/ 17 w 125"/>
                  <a:gd name="T3" fmla="*/ 22 h 45"/>
                  <a:gd name="T4" fmla="*/ 0 w 125"/>
                  <a:gd name="T5" fmla="*/ 30 h 45"/>
                  <a:gd name="T6" fmla="*/ 0 w 125"/>
                  <a:gd name="T7" fmla="*/ 33 h 45"/>
                  <a:gd name="T8" fmla="*/ 4 w 125"/>
                  <a:gd name="T9" fmla="*/ 37 h 45"/>
                  <a:gd name="T10" fmla="*/ 25 w 125"/>
                  <a:gd name="T11" fmla="*/ 45 h 45"/>
                  <a:gd name="T12" fmla="*/ 46 w 125"/>
                  <a:gd name="T13" fmla="*/ 45 h 45"/>
                  <a:gd name="T14" fmla="*/ 67 w 125"/>
                  <a:gd name="T15" fmla="*/ 45 h 45"/>
                  <a:gd name="T16" fmla="*/ 84 w 125"/>
                  <a:gd name="T17" fmla="*/ 37 h 45"/>
                  <a:gd name="T18" fmla="*/ 109 w 125"/>
                  <a:gd name="T19" fmla="*/ 22 h 45"/>
                  <a:gd name="T20" fmla="*/ 125 w 125"/>
                  <a:gd name="T21" fmla="*/ 4 h 45"/>
                  <a:gd name="T22" fmla="*/ 121 w 125"/>
                  <a:gd name="T23" fmla="*/ 0 h 45"/>
                  <a:gd name="T24" fmla="*/ 88 w 125"/>
                  <a:gd name="T25" fmla="*/ 7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5" h="45">
                    <a:moveTo>
                      <a:pt x="88" y="7"/>
                    </a:moveTo>
                    <a:lnTo>
                      <a:pt x="17" y="22"/>
                    </a:lnTo>
                    <a:lnTo>
                      <a:pt x="0" y="30"/>
                    </a:lnTo>
                    <a:lnTo>
                      <a:pt x="0" y="33"/>
                    </a:lnTo>
                    <a:lnTo>
                      <a:pt x="4" y="37"/>
                    </a:lnTo>
                    <a:lnTo>
                      <a:pt x="25" y="45"/>
                    </a:lnTo>
                    <a:lnTo>
                      <a:pt x="46" y="45"/>
                    </a:lnTo>
                    <a:lnTo>
                      <a:pt x="67" y="45"/>
                    </a:lnTo>
                    <a:lnTo>
                      <a:pt x="84" y="37"/>
                    </a:lnTo>
                    <a:lnTo>
                      <a:pt x="109" y="22"/>
                    </a:lnTo>
                    <a:lnTo>
                      <a:pt x="125" y="4"/>
                    </a:lnTo>
                    <a:lnTo>
                      <a:pt x="121" y="0"/>
                    </a:lnTo>
                    <a:lnTo>
                      <a:pt x="88" y="7"/>
                    </a:lnTo>
                    <a:close/>
                  </a:path>
                </a:pathLst>
              </a:custGeom>
              <a:solidFill>
                <a:srgbClr val="FFFF00"/>
              </a:solidFill>
              <a:ln w="0">
                <a:solidFill>
                  <a:srgbClr val="FFC700"/>
                </a:solidFill>
                <a:prstDash val="solid"/>
                <a:round/>
                <a:headEnd/>
                <a:tailEnd/>
              </a:ln>
            </p:spPr>
            <p:txBody>
              <a:bodyPr/>
              <a:lstStyle/>
              <a:p>
                <a:endParaRPr lang="en-US"/>
              </a:p>
            </p:txBody>
          </p:sp>
          <p:sp>
            <p:nvSpPr>
              <p:cNvPr id="3163" name="Freeform 283"/>
              <p:cNvSpPr>
                <a:spLocks/>
              </p:cNvSpPr>
              <p:nvPr/>
            </p:nvSpPr>
            <p:spPr bwMode="auto">
              <a:xfrm>
                <a:off x="398" y="2648"/>
                <a:ext cx="29" cy="108"/>
              </a:xfrm>
              <a:custGeom>
                <a:avLst/>
                <a:gdLst>
                  <a:gd name="T0" fmla="*/ 12 w 29"/>
                  <a:gd name="T1" fmla="*/ 108 h 108"/>
                  <a:gd name="T2" fmla="*/ 12 w 29"/>
                  <a:gd name="T3" fmla="*/ 97 h 108"/>
                  <a:gd name="T4" fmla="*/ 0 w 29"/>
                  <a:gd name="T5" fmla="*/ 48 h 108"/>
                  <a:gd name="T6" fmla="*/ 0 w 29"/>
                  <a:gd name="T7" fmla="*/ 22 h 108"/>
                  <a:gd name="T8" fmla="*/ 8 w 29"/>
                  <a:gd name="T9" fmla="*/ 0 h 108"/>
                  <a:gd name="T10" fmla="*/ 25 w 29"/>
                  <a:gd name="T11" fmla="*/ 22 h 108"/>
                  <a:gd name="T12" fmla="*/ 29 w 29"/>
                  <a:gd name="T13" fmla="*/ 52 h 108"/>
                  <a:gd name="T14" fmla="*/ 21 w 29"/>
                  <a:gd name="T15" fmla="*/ 108 h 108"/>
                  <a:gd name="T16" fmla="*/ 12 w 29"/>
                  <a:gd name="T17" fmla="*/ 108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08">
                    <a:moveTo>
                      <a:pt x="12" y="108"/>
                    </a:moveTo>
                    <a:lnTo>
                      <a:pt x="12" y="97"/>
                    </a:lnTo>
                    <a:lnTo>
                      <a:pt x="0" y="48"/>
                    </a:lnTo>
                    <a:lnTo>
                      <a:pt x="0" y="22"/>
                    </a:lnTo>
                    <a:lnTo>
                      <a:pt x="8" y="0"/>
                    </a:lnTo>
                    <a:lnTo>
                      <a:pt x="25" y="22"/>
                    </a:lnTo>
                    <a:lnTo>
                      <a:pt x="29" y="52"/>
                    </a:lnTo>
                    <a:lnTo>
                      <a:pt x="21" y="108"/>
                    </a:lnTo>
                    <a:lnTo>
                      <a:pt x="12" y="108"/>
                    </a:lnTo>
                    <a:close/>
                  </a:path>
                </a:pathLst>
              </a:custGeom>
              <a:solidFill>
                <a:srgbClr val="FFFF00"/>
              </a:solidFill>
              <a:ln w="0">
                <a:solidFill>
                  <a:srgbClr val="FFC700"/>
                </a:solidFill>
                <a:prstDash val="solid"/>
                <a:round/>
                <a:headEnd/>
                <a:tailEnd/>
              </a:ln>
            </p:spPr>
            <p:txBody>
              <a:bodyPr/>
              <a:lstStyle/>
              <a:p>
                <a:endParaRPr lang="en-US"/>
              </a:p>
            </p:txBody>
          </p:sp>
          <p:sp>
            <p:nvSpPr>
              <p:cNvPr id="3164" name="Freeform 284"/>
              <p:cNvSpPr>
                <a:spLocks/>
              </p:cNvSpPr>
              <p:nvPr/>
            </p:nvSpPr>
            <p:spPr bwMode="auto">
              <a:xfrm>
                <a:off x="419" y="2648"/>
                <a:ext cx="46" cy="104"/>
              </a:xfrm>
              <a:custGeom>
                <a:avLst/>
                <a:gdLst>
                  <a:gd name="T0" fmla="*/ 4 w 46"/>
                  <a:gd name="T1" fmla="*/ 104 h 104"/>
                  <a:gd name="T2" fmla="*/ 17 w 46"/>
                  <a:gd name="T3" fmla="*/ 97 h 104"/>
                  <a:gd name="T4" fmla="*/ 33 w 46"/>
                  <a:gd name="T5" fmla="*/ 67 h 104"/>
                  <a:gd name="T6" fmla="*/ 46 w 46"/>
                  <a:gd name="T7" fmla="*/ 37 h 104"/>
                  <a:gd name="T8" fmla="*/ 42 w 46"/>
                  <a:gd name="T9" fmla="*/ 18 h 104"/>
                  <a:gd name="T10" fmla="*/ 37 w 46"/>
                  <a:gd name="T11" fmla="*/ 0 h 104"/>
                  <a:gd name="T12" fmla="*/ 21 w 46"/>
                  <a:gd name="T13" fmla="*/ 18 h 104"/>
                  <a:gd name="T14" fmla="*/ 8 w 46"/>
                  <a:gd name="T15" fmla="*/ 59 h 104"/>
                  <a:gd name="T16" fmla="*/ 0 w 46"/>
                  <a:gd name="T17" fmla="*/ 97 h 104"/>
                  <a:gd name="T18" fmla="*/ 4 w 46"/>
                  <a:gd name="T19" fmla="*/ 104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104">
                    <a:moveTo>
                      <a:pt x="4" y="104"/>
                    </a:moveTo>
                    <a:lnTo>
                      <a:pt x="17" y="97"/>
                    </a:lnTo>
                    <a:lnTo>
                      <a:pt x="33" y="67"/>
                    </a:lnTo>
                    <a:lnTo>
                      <a:pt x="46" y="37"/>
                    </a:lnTo>
                    <a:lnTo>
                      <a:pt x="42" y="18"/>
                    </a:lnTo>
                    <a:lnTo>
                      <a:pt x="37" y="0"/>
                    </a:lnTo>
                    <a:lnTo>
                      <a:pt x="21" y="18"/>
                    </a:lnTo>
                    <a:lnTo>
                      <a:pt x="8" y="59"/>
                    </a:lnTo>
                    <a:lnTo>
                      <a:pt x="0" y="97"/>
                    </a:lnTo>
                    <a:lnTo>
                      <a:pt x="4" y="104"/>
                    </a:lnTo>
                    <a:close/>
                  </a:path>
                </a:pathLst>
              </a:custGeom>
              <a:solidFill>
                <a:srgbClr val="FFFF00"/>
              </a:solidFill>
              <a:ln w="0">
                <a:solidFill>
                  <a:srgbClr val="FFC700"/>
                </a:solidFill>
                <a:prstDash val="solid"/>
                <a:round/>
                <a:headEnd/>
                <a:tailEnd/>
              </a:ln>
            </p:spPr>
            <p:txBody>
              <a:bodyPr/>
              <a:lstStyle/>
              <a:p>
                <a:endParaRPr lang="en-US"/>
              </a:p>
            </p:txBody>
          </p:sp>
          <p:sp>
            <p:nvSpPr>
              <p:cNvPr id="3165" name="Freeform 285"/>
              <p:cNvSpPr>
                <a:spLocks/>
              </p:cNvSpPr>
              <p:nvPr/>
            </p:nvSpPr>
            <p:spPr bwMode="auto">
              <a:xfrm>
                <a:off x="327" y="2808"/>
                <a:ext cx="67" cy="90"/>
              </a:xfrm>
              <a:custGeom>
                <a:avLst/>
                <a:gdLst>
                  <a:gd name="T0" fmla="*/ 67 w 67"/>
                  <a:gd name="T1" fmla="*/ 0 h 90"/>
                  <a:gd name="T2" fmla="*/ 50 w 67"/>
                  <a:gd name="T3" fmla="*/ 4 h 90"/>
                  <a:gd name="T4" fmla="*/ 25 w 67"/>
                  <a:gd name="T5" fmla="*/ 26 h 90"/>
                  <a:gd name="T6" fmla="*/ 12 w 67"/>
                  <a:gd name="T7" fmla="*/ 41 h 90"/>
                  <a:gd name="T8" fmla="*/ 4 w 67"/>
                  <a:gd name="T9" fmla="*/ 56 h 90"/>
                  <a:gd name="T10" fmla="*/ 0 w 67"/>
                  <a:gd name="T11" fmla="*/ 75 h 90"/>
                  <a:gd name="T12" fmla="*/ 0 w 67"/>
                  <a:gd name="T13" fmla="*/ 90 h 90"/>
                  <a:gd name="T14" fmla="*/ 21 w 67"/>
                  <a:gd name="T15" fmla="*/ 78 h 90"/>
                  <a:gd name="T16" fmla="*/ 62 w 67"/>
                  <a:gd name="T17" fmla="*/ 8 h 90"/>
                  <a:gd name="T18" fmla="*/ 67 w 67"/>
                  <a:gd name="T19" fmla="*/ 0 h 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90">
                    <a:moveTo>
                      <a:pt x="67" y="0"/>
                    </a:moveTo>
                    <a:lnTo>
                      <a:pt x="50" y="4"/>
                    </a:lnTo>
                    <a:lnTo>
                      <a:pt x="25" y="26"/>
                    </a:lnTo>
                    <a:lnTo>
                      <a:pt x="12" y="41"/>
                    </a:lnTo>
                    <a:lnTo>
                      <a:pt x="4" y="56"/>
                    </a:lnTo>
                    <a:lnTo>
                      <a:pt x="0" y="75"/>
                    </a:lnTo>
                    <a:lnTo>
                      <a:pt x="0" y="90"/>
                    </a:lnTo>
                    <a:lnTo>
                      <a:pt x="21" y="78"/>
                    </a:lnTo>
                    <a:lnTo>
                      <a:pt x="62" y="8"/>
                    </a:lnTo>
                    <a:lnTo>
                      <a:pt x="67" y="0"/>
                    </a:lnTo>
                    <a:close/>
                  </a:path>
                </a:pathLst>
              </a:custGeom>
              <a:solidFill>
                <a:srgbClr val="FFFF00"/>
              </a:solidFill>
              <a:ln w="0">
                <a:solidFill>
                  <a:srgbClr val="FFC700"/>
                </a:solidFill>
                <a:prstDash val="solid"/>
                <a:round/>
                <a:headEnd/>
                <a:tailEnd/>
              </a:ln>
            </p:spPr>
            <p:txBody>
              <a:bodyPr/>
              <a:lstStyle/>
              <a:p>
                <a:endParaRPr lang="en-US"/>
              </a:p>
            </p:txBody>
          </p:sp>
          <p:sp>
            <p:nvSpPr>
              <p:cNvPr id="3166" name="Freeform 286"/>
              <p:cNvSpPr>
                <a:spLocks/>
              </p:cNvSpPr>
              <p:nvPr/>
            </p:nvSpPr>
            <p:spPr bwMode="auto">
              <a:xfrm>
                <a:off x="385" y="2745"/>
                <a:ext cx="55" cy="74"/>
              </a:xfrm>
              <a:custGeom>
                <a:avLst/>
                <a:gdLst>
                  <a:gd name="T0" fmla="*/ 46 w 55"/>
                  <a:gd name="T1" fmla="*/ 44 h 74"/>
                  <a:gd name="T2" fmla="*/ 55 w 55"/>
                  <a:gd name="T3" fmla="*/ 15 h 74"/>
                  <a:gd name="T4" fmla="*/ 55 w 55"/>
                  <a:gd name="T5" fmla="*/ 3 h 74"/>
                  <a:gd name="T6" fmla="*/ 51 w 55"/>
                  <a:gd name="T7" fmla="*/ 0 h 74"/>
                  <a:gd name="T8" fmla="*/ 42 w 55"/>
                  <a:gd name="T9" fmla="*/ 0 h 74"/>
                  <a:gd name="T10" fmla="*/ 34 w 55"/>
                  <a:gd name="T11" fmla="*/ 3 h 74"/>
                  <a:gd name="T12" fmla="*/ 21 w 55"/>
                  <a:gd name="T13" fmla="*/ 15 h 74"/>
                  <a:gd name="T14" fmla="*/ 13 w 55"/>
                  <a:gd name="T15" fmla="*/ 29 h 74"/>
                  <a:gd name="T16" fmla="*/ 4 w 55"/>
                  <a:gd name="T17" fmla="*/ 44 h 74"/>
                  <a:gd name="T18" fmla="*/ 0 w 55"/>
                  <a:gd name="T19" fmla="*/ 56 h 74"/>
                  <a:gd name="T20" fmla="*/ 0 w 55"/>
                  <a:gd name="T21" fmla="*/ 67 h 74"/>
                  <a:gd name="T22" fmla="*/ 4 w 55"/>
                  <a:gd name="T23" fmla="*/ 74 h 74"/>
                  <a:gd name="T24" fmla="*/ 13 w 55"/>
                  <a:gd name="T25" fmla="*/ 74 h 74"/>
                  <a:gd name="T26" fmla="*/ 21 w 55"/>
                  <a:gd name="T27" fmla="*/ 67 h 74"/>
                  <a:gd name="T28" fmla="*/ 34 w 55"/>
                  <a:gd name="T29" fmla="*/ 59 h 74"/>
                  <a:gd name="T30" fmla="*/ 46 w 55"/>
                  <a:gd name="T31" fmla="*/ 44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5" h="74">
                    <a:moveTo>
                      <a:pt x="46" y="44"/>
                    </a:moveTo>
                    <a:lnTo>
                      <a:pt x="55" y="15"/>
                    </a:lnTo>
                    <a:lnTo>
                      <a:pt x="55" y="3"/>
                    </a:lnTo>
                    <a:lnTo>
                      <a:pt x="51" y="0"/>
                    </a:lnTo>
                    <a:lnTo>
                      <a:pt x="42" y="0"/>
                    </a:lnTo>
                    <a:lnTo>
                      <a:pt x="34" y="3"/>
                    </a:lnTo>
                    <a:lnTo>
                      <a:pt x="21" y="15"/>
                    </a:lnTo>
                    <a:lnTo>
                      <a:pt x="13" y="29"/>
                    </a:lnTo>
                    <a:lnTo>
                      <a:pt x="4" y="44"/>
                    </a:lnTo>
                    <a:lnTo>
                      <a:pt x="0" y="56"/>
                    </a:lnTo>
                    <a:lnTo>
                      <a:pt x="0" y="67"/>
                    </a:lnTo>
                    <a:lnTo>
                      <a:pt x="4" y="74"/>
                    </a:lnTo>
                    <a:lnTo>
                      <a:pt x="13" y="74"/>
                    </a:lnTo>
                    <a:lnTo>
                      <a:pt x="21" y="67"/>
                    </a:lnTo>
                    <a:lnTo>
                      <a:pt x="34" y="59"/>
                    </a:lnTo>
                    <a:lnTo>
                      <a:pt x="46" y="44"/>
                    </a:lnTo>
                    <a:close/>
                  </a:path>
                </a:pathLst>
              </a:custGeom>
              <a:solidFill>
                <a:srgbClr val="FFA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7" name="Freeform 287"/>
              <p:cNvSpPr>
                <a:spLocks/>
              </p:cNvSpPr>
              <p:nvPr/>
            </p:nvSpPr>
            <p:spPr bwMode="auto">
              <a:xfrm>
                <a:off x="436" y="2685"/>
                <a:ext cx="46" cy="63"/>
              </a:xfrm>
              <a:custGeom>
                <a:avLst/>
                <a:gdLst>
                  <a:gd name="T0" fmla="*/ 0 w 46"/>
                  <a:gd name="T1" fmla="*/ 60 h 63"/>
                  <a:gd name="T2" fmla="*/ 0 w 46"/>
                  <a:gd name="T3" fmla="*/ 60 h 63"/>
                  <a:gd name="T4" fmla="*/ 4 w 46"/>
                  <a:gd name="T5" fmla="*/ 63 h 63"/>
                  <a:gd name="T6" fmla="*/ 20 w 46"/>
                  <a:gd name="T7" fmla="*/ 60 h 63"/>
                  <a:gd name="T8" fmla="*/ 33 w 46"/>
                  <a:gd name="T9" fmla="*/ 48 h 63"/>
                  <a:gd name="T10" fmla="*/ 41 w 46"/>
                  <a:gd name="T11" fmla="*/ 37 h 63"/>
                  <a:gd name="T12" fmla="*/ 46 w 46"/>
                  <a:gd name="T13" fmla="*/ 26 h 63"/>
                  <a:gd name="T14" fmla="*/ 46 w 46"/>
                  <a:gd name="T15" fmla="*/ 11 h 63"/>
                  <a:gd name="T16" fmla="*/ 46 w 46"/>
                  <a:gd name="T17" fmla="*/ 0 h 63"/>
                  <a:gd name="T18" fmla="*/ 46 w 46"/>
                  <a:gd name="T19" fmla="*/ 0 h 63"/>
                  <a:gd name="T20" fmla="*/ 16 w 46"/>
                  <a:gd name="T21" fmla="*/ 26 h 63"/>
                  <a:gd name="T22" fmla="*/ 0 w 46"/>
                  <a:gd name="T23" fmla="*/ 60 h 63"/>
                  <a:gd name="T24" fmla="*/ 0 w 46"/>
                  <a:gd name="T25" fmla="*/ 6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63">
                    <a:moveTo>
                      <a:pt x="0" y="60"/>
                    </a:moveTo>
                    <a:lnTo>
                      <a:pt x="0" y="60"/>
                    </a:lnTo>
                    <a:lnTo>
                      <a:pt x="4" y="63"/>
                    </a:lnTo>
                    <a:lnTo>
                      <a:pt x="20" y="60"/>
                    </a:lnTo>
                    <a:lnTo>
                      <a:pt x="33" y="48"/>
                    </a:lnTo>
                    <a:lnTo>
                      <a:pt x="41" y="37"/>
                    </a:lnTo>
                    <a:lnTo>
                      <a:pt x="46" y="26"/>
                    </a:lnTo>
                    <a:lnTo>
                      <a:pt x="46" y="11"/>
                    </a:lnTo>
                    <a:lnTo>
                      <a:pt x="46" y="0"/>
                    </a:lnTo>
                    <a:lnTo>
                      <a:pt x="16" y="26"/>
                    </a:lnTo>
                    <a:lnTo>
                      <a:pt x="0" y="60"/>
                    </a:lnTo>
                    <a:close/>
                  </a:path>
                </a:pathLst>
              </a:custGeom>
              <a:solidFill>
                <a:srgbClr val="FFFF00"/>
              </a:solidFill>
              <a:ln w="0">
                <a:solidFill>
                  <a:srgbClr val="FFC700"/>
                </a:solidFill>
                <a:prstDash val="solid"/>
                <a:round/>
                <a:headEnd/>
                <a:tailEnd/>
              </a:ln>
            </p:spPr>
            <p:txBody>
              <a:bodyPr/>
              <a:lstStyle/>
              <a:p>
                <a:endParaRPr lang="en-US"/>
              </a:p>
            </p:txBody>
          </p:sp>
          <p:sp>
            <p:nvSpPr>
              <p:cNvPr id="3168" name="Freeform 288"/>
              <p:cNvSpPr>
                <a:spLocks/>
              </p:cNvSpPr>
              <p:nvPr/>
            </p:nvSpPr>
            <p:spPr bwMode="auto">
              <a:xfrm>
                <a:off x="402" y="2797"/>
                <a:ext cx="8" cy="11"/>
              </a:xfrm>
              <a:custGeom>
                <a:avLst/>
                <a:gdLst>
                  <a:gd name="T0" fmla="*/ 8 w 8"/>
                  <a:gd name="T1" fmla="*/ 7 h 11"/>
                  <a:gd name="T2" fmla="*/ 4 w 8"/>
                  <a:gd name="T3" fmla="*/ 0 h 11"/>
                  <a:gd name="T4" fmla="*/ 0 w 8"/>
                  <a:gd name="T5" fmla="*/ 7 h 11"/>
                  <a:gd name="T6" fmla="*/ 0 w 8"/>
                  <a:gd name="T7" fmla="*/ 11 h 11"/>
                  <a:gd name="T8" fmla="*/ 8 w 8"/>
                  <a:gd name="T9" fmla="*/ 7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1">
                    <a:moveTo>
                      <a:pt x="8" y="7"/>
                    </a:moveTo>
                    <a:lnTo>
                      <a:pt x="4" y="0"/>
                    </a:lnTo>
                    <a:lnTo>
                      <a:pt x="0" y="7"/>
                    </a:lnTo>
                    <a:lnTo>
                      <a:pt x="0" y="11"/>
                    </a:lnTo>
                    <a:lnTo>
                      <a:pt x="8" y="7"/>
                    </a:lnTo>
                    <a:close/>
                  </a:path>
                </a:pathLst>
              </a:custGeom>
              <a:solidFill>
                <a:srgbClr val="FF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9" name="Freeform 289"/>
              <p:cNvSpPr>
                <a:spLocks/>
              </p:cNvSpPr>
              <p:nvPr/>
            </p:nvSpPr>
            <p:spPr bwMode="auto">
              <a:xfrm>
                <a:off x="389" y="2797"/>
                <a:ext cx="9" cy="11"/>
              </a:xfrm>
              <a:custGeom>
                <a:avLst/>
                <a:gdLst>
                  <a:gd name="T0" fmla="*/ 9 w 9"/>
                  <a:gd name="T1" fmla="*/ 7 h 11"/>
                  <a:gd name="T2" fmla="*/ 9 w 9"/>
                  <a:gd name="T3" fmla="*/ 0 h 11"/>
                  <a:gd name="T4" fmla="*/ 0 w 9"/>
                  <a:gd name="T5" fmla="*/ 7 h 11"/>
                  <a:gd name="T6" fmla="*/ 5 w 9"/>
                  <a:gd name="T7" fmla="*/ 11 h 11"/>
                  <a:gd name="T8" fmla="*/ 9 w 9"/>
                  <a:gd name="T9" fmla="*/ 7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1">
                    <a:moveTo>
                      <a:pt x="9" y="7"/>
                    </a:moveTo>
                    <a:lnTo>
                      <a:pt x="9" y="0"/>
                    </a:lnTo>
                    <a:lnTo>
                      <a:pt x="0" y="7"/>
                    </a:lnTo>
                    <a:lnTo>
                      <a:pt x="5" y="11"/>
                    </a:lnTo>
                    <a:lnTo>
                      <a:pt x="9" y="7"/>
                    </a:lnTo>
                    <a:close/>
                  </a:path>
                </a:pathLst>
              </a:custGeom>
              <a:solidFill>
                <a:srgbClr val="FF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0" name="Freeform 290"/>
              <p:cNvSpPr>
                <a:spLocks/>
              </p:cNvSpPr>
              <p:nvPr/>
            </p:nvSpPr>
            <p:spPr bwMode="auto">
              <a:xfrm>
                <a:off x="415" y="2786"/>
                <a:ext cx="4" cy="11"/>
              </a:xfrm>
              <a:custGeom>
                <a:avLst/>
                <a:gdLst>
                  <a:gd name="T0" fmla="*/ 4 w 4"/>
                  <a:gd name="T1" fmla="*/ 3 h 11"/>
                  <a:gd name="T2" fmla="*/ 4 w 4"/>
                  <a:gd name="T3" fmla="*/ 0 h 11"/>
                  <a:gd name="T4" fmla="*/ 0 w 4"/>
                  <a:gd name="T5" fmla="*/ 3 h 11"/>
                  <a:gd name="T6" fmla="*/ 0 w 4"/>
                  <a:gd name="T7" fmla="*/ 11 h 11"/>
                  <a:gd name="T8" fmla="*/ 4 w 4"/>
                  <a:gd name="T9" fmla="*/ 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1">
                    <a:moveTo>
                      <a:pt x="4" y="3"/>
                    </a:moveTo>
                    <a:lnTo>
                      <a:pt x="4" y="0"/>
                    </a:lnTo>
                    <a:lnTo>
                      <a:pt x="0" y="3"/>
                    </a:lnTo>
                    <a:lnTo>
                      <a:pt x="0" y="11"/>
                    </a:lnTo>
                    <a:lnTo>
                      <a:pt x="4" y="3"/>
                    </a:lnTo>
                    <a:close/>
                  </a:path>
                </a:pathLst>
              </a:custGeom>
              <a:solidFill>
                <a:srgbClr val="FF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1" name="Freeform 291"/>
              <p:cNvSpPr>
                <a:spLocks/>
              </p:cNvSpPr>
              <p:nvPr/>
            </p:nvSpPr>
            <p:spPr bwMode="auto">
              <a:xfrm>
                <a:off x="398" y="2782"/>
                <a:ext cx="4" cy="11"/>
              </a:xfrm>
              <a:custGeom>
                <a:avLst/>
                <a:gdLst>
                  <a:gd name="T0" fmla="*/ 4 w 4"/>
                  <a:gd name="T1" fmla="*/ 7 h 11"/>
                  <a:gd name="T2" fmla="*/ 4 w 4"/>
                  <a:gd name="T3" fmla="*/ 0 h 11"/>
                  <a:gd name="T4" fmla="*/ 0 w 4"/>
                  <a:gd name="T5" fmla="*/ 4 h 11"/>
                  <a:gd name="T6" fmla="*/ 0 w 4"/>
                  <a:gd name="T7" fmla="*/ 11 h 11"/>
                  <a:gd name="T8" fmla="*/ 4 w 4"/>
                  <a:gd name="T9" fmla="*/ 7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1">
                    <a:moveTo>
                      <a:pt x="4" y="7"/>
                    </a:moveTo>
                    <a:lnTo>
                      <a:pt x="4" y="0"/>
                    </a:lnTo>
                    <a:lnTo>
                      <a:pt x="0" y="4"/>
                    </a:lnTo>
                    <a:lnTo>
                      <a:pt x="0" y="11"/>
                    </a:lnTo>
                    <a:lnTo>
                      <a:pt x="4" y="7"/>
                    </a:lnTo>
                    <a:close/>
                  </a:path>
                </a:pathLst>
              </a:custGeom>
              <a:solidFill>
                <a:srgbClr val="FF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2" name="Freeform 292"/>
              <p:cNvSpPr>
                <a:spLocks/>
              </p:cNvSpPr>
              <p:nvPr/>
            </p:nvSpPr>
            <p:spPr bwMode="auto">
              <a:xfrm>
                <a:off x="423" y="2774"/>
                <a:ext cx="4" cy="12"/>
              </a:xfrm>
              <a:custGeom>
                <a:avLst/>
                <a:gdLst>
                  <a:gd name="T0" fmla="*/ 4 w 4"/>
                  <a:gd name="T1" fmla="*/ 4 h 12"/>
                  <a:gd name="T2" fmla="*/ 0 w 4"/>
                  <a:gd name="T3" fmla="*/ 0 h 12"/>
                  <a:gd name="T4" fmla="*/ 0 w 4"/>
                  <a:gd name="T5" fmla="*/ 4 h 12"/>
                  <a:gd name="T6" fmla="*/ 4 w 4"/>
                  <a:gd name="T7" fmla="*/ 12 h 12"/>
                  <a:gd name="T8" fmla="*/ 4 w 4"/>
                  <a:gd name="T9" fmla="*/ 4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2">
                    <a:moveTo>
                      <a:pt x="4" y="4"/>
                    </a:moveTo>
                    <a:lnTo>
                      <a:pt x="0" y="0"/>
                    </a:lnTo>
                    <a:lnTo>
                      <a:pt x="0" y="4"/>
                    </a:lnTo>
                    <a:lnTo>
                      <a:pt x="4" y="12"/>
                    </a:lnTo>
                    <a:lnTo>
                      <a:pt x="4" y="4"/>
                    </a:lnTo>
                    <a:close/>
                  </a:path>
                </a:pathLst>
              </a:custGeom>
              <a:solidFill>
                <a:srgbClr val="FF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3" name="Freeform 293"/>
              <p:cNvSpPr>
                <a:spLocks/>
              </p:cNvSpPr>
              <p:nvPr/>
            </p:nvSpPr>
            <p:spPr bwMode="auto">
              <a:xfrm>
                <a:off x="402" y="2767"/>
                <a:ext cx="8" cy="11"/>
              </a:xfrm>
              <a:custGeom>
                <a:avLst/>
                <a:gdLst>
                  <a:gd name="T0" fmla="*/ 8 w 8"/>
                  <a:gd name="T1" fmla="*/ 4 h 11"/>
                  <a:gd name="T2" fmla="*/ 4 w 8"/>
                  <a:gd name="T3" fmla="*/ 0 h 11"/>
                  <a:gd name="T4" fmla="*/ 0 w 8"/>
                  <a:gd name="T5" fmla="*/ 7 h 11"/>
                  <a:gd name="T6" fmla="*/ 8 w 8"/>
                  <a:gd name="T7" fmla="*/ 11 h 11"/>
                  <a:gd name="T8" fmla="*/ 8 w 8"/>
                  <a:gd name="T9" fmla="*/ 4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1">
                    <a:moveTo>
                      <a:pt x="8" y="4"/>
                    </a:moveTo>
                    <a:lnTo>
                      <a:pt x="4" y="0"/>
                    </a:lnTo>
                    <a:lnTo>
                      <a:pt x="0" y="7"/>
                    </a:lnTo>
                    <a:lnTo>
                      <a:pt x="8" y="11"/>
                    </a:lnTo>
                    <a:lnTo>
                      <a:pt x="8" y="4"/>
                    </a:lnTo>
                    <a:close/>
                  </a:path>
                </a:pathLst>
              </a:custGeom>
              <a:solidFill>
                <a:srgbClr val="FF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4" name="Freeform 294"/>
              <p:cNvSpPr>
                <a:spLocks/>
              </p:cNvSpPr>
              <p:nvPr/>
            </p:nvSpPr>
            <p:spPr bwMode="auto">
              <a:xfrm>
                <a:off x="423" y="2763"/>
                <a:ext cx="13" cy="8"/>
              </a:xfrm>
              <a:custGeom>
                <a:avLst/>
                <a:gdLst>
                  <a:gd name="T0" fmla="*/ 8 w 13"/>
                  <a:gd name="T1" fmla="*/ 4 h 8"/>
                  <a:gd name="T2" fmla="*/ 13 w 13"/>
                  <a:gd name="T3" fmla="*/ 0 h 8"/>
                  <a:gd name="T4" fmla="*/ 4 w 13"/>
                  <a:gd name="T5" fmla="*/ 0 h 8"/>
                  <a:gd name="T6" fmla="*/ 0 w 13"/>
                  <a:gd name="T7" fmla="*/ 8 h 8"/>
                  <a:gd name="T8" fmla="*/ 8 w 13"/>
                  <a:gd name="T9" fmla="*/ 4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8" y="4"/>
                    </a:moveTo>
                    <a:lnTo>
                      <a:pt x="13" y="0"/>
                    </a:lnTo>
                    <a:lnTo>
                      <a:pt x="4" y="0"/>
                    </a:lnTo>
                    <a:lnTo>
                      <a:pt x="0" y="8"/>
                    </a:lnTo>
                    <a:lnTo>
                      <a:pt x="8" y="4"/>
                    </a:lnTo>
                    <a:close/>
                  </a:path>
                </a:pathLst>
              </a:custGeom>
              <a:solidFill>
                <a:srgbClr val="FF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 name="Freeform 295"/>
              <p:cNvSpPr>
                <a:spLocks/>
              </p:cNvSpPr>
              <p:nvPr/>
            </p:nvSpPr>
            <p:spPr bwMode="auto">
              <a:xfrm>
                <a:off x="423" y="2748"/>
                <a:ext cx="8" cy="12"/>
              </a:xfrm>
              <a:custGeom>
                <a:avLst/>
                <a:gdLst>
                  <a:gd name="T0" fmla="*/ 8 w 8"/>
                  <a:gd name="T1" fmla="*/ 8 h 12"/>
                  <a:gd name="T2" fmla="*/ 4 w 8"/>
                  <a:gd name="T3" fmla="*/ 0 h 12"/>
                  <a:gd name="T4" fmla="*/ 0 w 8"/>
                  <a:gd name="T5" fmla="*/ 4 h 12"/>
                  <a:gd name="T6" fmla="*/ 0 w 8"/>
                  <a:gd name="T7" fmla="*/ 12 h 12"/>
                  <a:gd name="T8" fmla="*/ 8 w 8"/>
                  <a:gd name="T9" fmla="*/ 8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2">
                    <a:moveTo>
                      <a:pt x="8" y="8"/>
                    </a:moveTo>
                    <a:lnTo>
                      <a:pt x="4" y="0"/>
                    </a:lnTo>
                    <a:lnTo>
                      <a:pt x="0" y="4"/>
                    </a:lnTo>
                    <a:lnTo>
                      <a:pt x="0" y="12"/>
                    </a:lnTo>
                    <a:lnTo>
                      <a:pt x="8" y="8"/>
                    </a:lnTo>
                    <a:close/>
                  </a:path>
                </a:pathLst>
              </a:custGeom>
              <a:solidFill>
                <a:srgbClr val="FF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6" name="Freeform 296"/>
              <p:cNvSpPr>
                <a:spLocks/>
              </p:cNvSpPr>
              <p:nvPr/>
            </p:nvSpPr>
            <p:spPr bwMode="auto">
              <a:xfrm>
                <a:off x="410" y="2760"/>
                <a:ext cx="9" cy="7"/>
              </a:xfrm>
              <a:custGeom>
                <a:avLst/>
                <a:gdLst>
                  <a:gd name="T0" fmla="*/ 5 w 9"/>
                  <a:gd name="T1" fmla="*/ 3 h 7"/>
                  <a:gd name="T2" fmla="*/ 9 w 9"/>
                  <a:gd name="T3" fmla="*/ 0 h 7"/>
                  <a:gd name="T4" fmla="*/ 0 w 9"/>
                  <a:gd name="T5" fmla="*/ 0 h 7"/>
                  <a:gd name="T6" fmla="*/ 0 w 9"/>
                  <a:gd name="T7" fmla="*/ 7 h 7"/>
                  <a:gd name="T8" fmla="*/ 5 w 9"/>
                  <a:gd name="T9" fmla="*/ 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7">
                    <a:moveTo>
                      <a:pt x="5" y="3"/>
                    </a:moveTo>
                    <a:lnTo>
                      <a:pt x="9" y="0"/>
                    </a:lnTo>
                    <a:lnTo>
                      <a:pt x="0" y="0"/>
                    </a:lnTo>
                    <a:lnTo>
                      <a:pt x="0" y="7"/>
                    </a:lnTo>
                    <a:lnTo>
                      <a:pt x="5" y="3"/>
                    </a:lnTo>
                    <a:close/>
                  </a:path>
                </a:pathLst>
              </a:custGeom>
              <a:solidFill>
                <a:srgbClr val="FF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7" name="Freeform 297"/>
              <p:cNvSpPr>
                <a:spLocks/>
              </p:cNvSpPr>
              <p:nvPr/>
            </p:nvSpPr>
            <p:spPr bwMode="auto">
              <a:xfrm>
                <a:off x="373" y="2816"/>
                <a:ext cx="29" cy="108"/>
              </a:xfrm>
              <a:custGeom>
                <a:avLst/>
                <a:gdLst>
                  <a:gd name="T0" fmla="*/ 29 w 29"/>
                  <a:gd name="T1" fmla="*/ 0 h 108"/>
                  <a:gd name="T2" fmla="*/ 25 w 29"/>
                  <a:gd name="T3" fmla="*/ 11 h 108"/>
                  <a:gd name="T4" fmla="*/ 29 w 29"/>
                  <a:gd name="T5" fmla="*/ 63 h 108"/>
                  <a:gd name="T6" fmla="*/ 25 w 29"/>
                  <a:gd name="T7" fmla="*/ 85 h 108"/>
                  <a:gd name="T8" fmla="*/ 16 w 29"/>
                  <a:gd name="T9" fmla="*/ 108 h 108"/>
                  <a:gd name="T10" fmla="*/ 4 w 29"/>
                  <a:gd name="T11" fmla="*/ 85 h 108"/>
                  <a:gd name="T12" fmla="*/ 0 w 29"/>
                  <a:gd name="T13" fmla="*/ 56 h 108"/>
                  <a:gd name="T14" fmla="*/ 16 w 29"/>
                  <a:gd name="T15" fmla="*/ 3 h 108"/>
                  <a:gd name="T16" fmla="*/ 29 w 29"/>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08">
                    <a:moveTo>
                      <a:pt x="29" y="0"/>
                    </a:moveTo>
                    <a:lnTo>
                      <a:pt x="25" y="11"/>
                    </a:lnTo>
                    <a:lnTo>
                      <a:pt x="29" y="63"/>
                    </a:lnTo>
                    <a:lnTo>
                      <a:pt x="25" y="85"/>
                    </a:lnTo>
                    <a:lnTo>
                      <a:pt x="16" y="108"/>
                    </a:lnTo>
                    <a:lnTo>
                      <a:pt x="4" y="85"/>
                    </a:lnTo>
                    <a:lnTo>
                      <a:pt x="0" y="56"/>
                    </a:lnTo>
                    <a:lnTo>
                      <a:pt x="16" y="3"/>
                    </a:lnTo>
                    <a:lnTo>
                      <a:pt x="29" y="0"/>
                    </a:lnTo>
                    <a:close/>
                  </a:path>
                </a:pathLst>
              </a:custGeom>
              <a:solidFill>
                <a:srgbClr val="FFFF00"/>
              </a:solidFill>
              <a:ln w="0">
                <a:solidFill>
                  <a:srgbClr val="FFC700"/>
                </a:solidFill>
                <a:prstDash val="solid"/>
                <a:round/>
                <a:headEnd/>
                <a:tailEnd/>
              </a:ln>
            </p:spPr>
            <p:txBody>
              <a:bodyPr/>
              <a:lstStyle/>
              <a:p>
                <a:endParaRPr lang="en-US"/>
              </a:p>
            </p:txBody>
          </p:sp>
          <p:sp>
            <p:nvSpPr>
              <p:cNvPr id="3178" name="Freeform 298"/>
              <p:cNvSpPr>
                <a:spLocks/>
              </p:cNvSpPr>
              <p:nvPr/>
            </p:nvSpPr>
            <p:spPr bwMode="auto">
              <a:xfrm>
                <a:off x="440" y="2696"/>
                <a:ext cx="109" cy="67"/>
              </a:xfrm>
              <a:custGeom>
                <a:avLst/>
                <a:gdLst>
                  <a:gd name="T0" fmla="*/ 71 w 109"/>
                  <a:gd name="T1" fmla="*/ 15 h 67"/>
                  <a:gd name="T2" fmla="*/ 8 w 109"/>
                  <a:gd name="T3" fmla="*/ 49 h 67"/>
                  <a:gd name="T4" fmla="*/ 0 w 109"/>
                  <a:gd name="T5" fmla="*/ 60 h 67"/>
                  <a:gd name="T6" fmla="*/ 4 w 109"/>
                  <a:gd name="T7" fmla="*/ 67 h 67"/>
                  <a:gd name="T8" fmla="*/ 25 w 109"/>
                  <a:gd name="T9" fmla="*/ 67 h 67"/>
                  <a:gd name="T10" fmla="*/ 46 w 109"/>
                  <a:gd name="T11" fmla="*/ 64 h 67"/>
                  <a:gd name="T12" fmla="*/ 67 w 109"/>
                  <a:gd name="T13" fmla="*/ 56 h 67"/>
                  <a:gd name="T14" fmla="*/ 83 w 109"/>
                  <a:gd name="T15" fmla="*/ 45 h 67"/>
                  <a:gd name="T16" fmla="*/ 100 w 109"/>
                  <a:gd name="T17" fmla="*/ 22 h 67"/>
                  <a:gd name="T18" fmla="*/ 109 w 109"/>
                  <a:gd name="T19" fmla="*/ 0 h 67"/>
                  <a:gd name="T20" fmla="*/ 104 w 109"/>
                  <a:gd name="T21" fmla="*/ 0 h 67"/>
                  <a:gd name="T22" fmla="*/ 71 w 109"/>
                  <a:gd name="T23" fmla="*/ 15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9" h="67">
                    <a:moveTo>
                      <a:pt x="71" y="15"/>
                    </a:moveTo>
                    <a:lnTo>
                      <a:pt x="8" y="49"/>
                    </a:lnTo>
                    <a:lnTo>
                      <a:pt x="0" y="60"/>
                    </a:lnTo>
                    <a:lnTo>
                      <a:pt x="4" y="67"/>
                    </a:lnTo>
                    <a:lnTo>
                      <a:pt x="25" y="67"/>
                    </a:lnTo>
                    <a:lnTo>
                      <a:pt x="46" y="64"/>
                    </a:lnTo>
                    <a:lnTo>
                      <a:pt x="67" y="56"/>
                    </a:lnTo>
                    <a:lnTo>
                      <a:pt x="83" y="45"/>
                    </a:lnTo>
                    <a:lnTo>
                      <a:pt x="100" y="22"/>
                    </a:lnTo>
                    <a:lnTo>
                      <a:pt x="109" y="0"/>
                    </a:lnTo>
                    <a:lnTo>
                      <a:pt x="104" y="0"/>
                    </a:lnTo>
                    <a:lnTo>
                      <a:pt x="71" y="15"/>
                    </a:lnTo>
                    <a:close/>
                  </a:path>
                </a:pathLst>
              </a:custGeom>
              <a:solidFill>
                <a:srgbClr val="FFFF00"/>
              </a:solidFill>
              <a:ln w="0">
                <a:solidFill>
                  <a:srgbClr val="FFC700"/>
                </a:solidFill>
                <a:prstDash val="solid"/>
                <a:round/>
                <a:headEnd/>
                <a:tailEnd/>
              </a:ln>
            </p:spPr>
            <p:txBody>
              <a:bodyPr/>
              <a:lstStyle/>
              <a:p>
                <a:endParaRPr lang="en-US"/>
              </a:p>
            </p:txBody>
          </p:sp>
          <p:sp>
            <p:nvSpPr>
              <p:cNvPr id="3179" name="Freeform 299"/>
              <p:cNvSpPr>
                <a:spLocks/>
              </p:cNvSpPr>
              <p:nvPr/>
            </p:nvSpPr>
            <p:spPr bwMode="auto">
              <a:xfrm>
                <a:off x="402" y="2808"/>
                <a:ext cx="80" cy="90"/>
              </a:xfrm>
              <a:custGeom>
                <a:avLst/>
                <a:gdLst>
                  <a:gd name="T0" fmla="*/ 80 w 80"/>
                  <a:gd name="T1" fmla="*/ 86 h 90"/>
                  <a:gd name="T2" fmla="*/ 63 w 80"/>
                  <a:gd name="T3" fmla="*/ 49 h 90"/>
                  <a:gd name="T4" fmla="*/ 25 w 80"/>
                  <a:gd name="T5" fmla="*/ 11 h 90"/>
                  <a:gd name="T6" fmla="*/ 4 w 80"/>
                  <a:gd name="T7" fmla="*/ 0 h 90"/>
                  <a:gd name="T8" fmla="*/ 0 w 80"/>
                  <a:gd name="T9" fmla="*/ 8 h 90"/>
                  <a:gd name="T10" fmla="*/ 0 w 80"/>
                  <a:gd name="T11" fmla="*/ 19 h 90"/>
                  <a:gd name="T12" fmla="*/ 13 w 80"/>
                  <a:gd name="T13" fmla="*/ 41 h 90"/>
                  <a:gd name="T14" fmla="*/ 29 w 80"/>
                  <a:gd name="T15" fmla="*/ 67 h 90"/>
                  <a:gd name="T16" fmla="*/ 42 w 80"/>
                  <a:gd name="T17" fmla="*/ 78 h 90"/>
                  <a:gd name="T18" fmla="*/ 59 w 80"/>
                  <a:gd name="T19" fmla="*/ 90 h 90"/>
                  <a:gd name="T20" fmla="*/ 71 w 80"/>
                  <a:gd name="T21" fmla="*/ 90 h 90"/>
                  <a:gd name="T22" fmla="*/ 80 w 80"/>
                  <a:gd name="T23" fmla="*/ 86 h 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0" h="90">
                    <a:moveTo>
                      <a:pt x="80" y="86"/>
                    </a:moveTo>
                    <a:lnTo>
                      <a:pt x="63" y="49"/>
                    </a:lnTo>
                    <a:lnTo>
                      <a:pt x="25" y="11"/>
                    </a:lnTo>
                    <a:lnTo>
                      <a:pt x="4" y="0"/>
                    </a:lnTo>
                    <a:lnTo>
                      <a:pt x="0" y="8"/>
                    </a:lnTo>
                    <a:lnTo>
                      <a:pt x="0" y="19"/>
                    </a:lnTo>
                    <a:lnTo>
                      <a:pt x="13" y="41"/>
                    </a:lnTo>
                    <a:lnTo>
                      <a:pt x="29" y="67"/>
                    </a:lnTo>
                    <a:lnTo>
                      <a:pt x="42" y="78"/>
                    </a:lnTo>
                    <a:lnTo>
                      <a:pt x="59" y="90"/>
                    </a:lnTo>
                    <a:lnTo>
                      <a:pt x="71" y="90"/>
                    </a:lnTo>
                    <a:lnTo>
                      <a:pt x="80" y="86"/>
                    </a:lnTo>
                    <a:close/>
                  </a:path>
                </a:pathLst>
              </a:custGeom>
              <a:solidFill>
                <a:srgbClr val="FFFF00"/>
              </a:solidFill>
              <a:ln w="0">
                <a:solidFill>
                  <a:srgbClr val="FFC700"/>
                </a:solidFill>
                <a:prstDash val="solid"/>
                <a:round/>
                <a:headEnd/>
                <a:tailEnd/>
              </a:ln>
            </p:spPr>
            <p:txBody>
              <a:bodyPr/>
              <a:lstStyle/>
              <a:p>
                <a:endParaRPr lang="en-US"/>
              </a:p>
            </p:txBody>
          </p:sp>
          <p:sp>
            <p:nvSpPr>
              <p:cNvPr id="3180" name="Freeform 300"/>
              <p:cNvSpPr>
                <a:spLocks/>
              </p:cNvSpPr>
              <p:nvPr/>
            </p:nvSpPr>
            <p:spPr bwMode="auto">
              <a:xfrm>
                <a:off x="410" y="2797"/>
                <a:ext cx="109" cy="60"/>
              </a:xfrm>
              <a:custGeom>
                <a:avLst/>
                <a:gdLst>
                  <a:gd name="T0" fmla="*/ 0 w 109"/>
                  <a:gd name="T1" fmla="*/ 11 h 60"/>
                  <a:gd name="T2" fmla="*/ 34 w 109"/>
                  <a:gd name="T3" fmla="*/ 37 h 60"/>
                  <a:gd name="T4" fmla="*/ 84 w 109"/>
                  <a:gd name="T5" fmla="*/ 56 h 60"/>
                  <a:gd name="T6" fmla="*/ 105 w 109"/>
                  <a:gd name="T7" fmla="*/ 60 h 60"/>
                  <a:gd name="T8" fmla="*/ 109 w 109"/>
                  <a:gd name="T9" fmla="*/ 52 h 60"/>
                  <a:gd name="T10" fmla="*/ 105 w 109"/>
                  <a:gd name="T11" fmla="*/ 45 h 60"/>
                  <a:gd name="T12" fmla="*/ 84 w 109"/>
                  <a:gd name="T13" fmla="*/ 26 h 60"/>
                  <a:gd name="T14" fmla="*/ 51 w 109"/>
                  <a:gd name="T15" fmla="*/ 7 h 60"/>
                  <a:gd name="T16" fmla="*/ 17 w 109"/>
                  <a:gd name="T17" fmla="*/ 0 h 60"/>
                  <a:gd name="T18" fmla="*/ 5 w 109"/>
                  <a:gd name="T19" fmla="*/ 4 h 60"/>
                  <a:gd name="T20" fmla="*/ 0 w 109"/>
                  <a:gd name="T21" fmla="*/ 11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9" h="60">
                    <a:moveTo>
                      <a:pt x="0" y="11"/>
                    </a:moveTo>
                    <a:lnTo>
                      <a:pt x="34" y="37"/>
                    </a:lnTo>
                    <a:lnTo>
                      <a:pt x="84" y="56"/>
                    </a:lnTo>
                    <a:lnTo>
                      <a:pt x="105" y="60"/>
                    </a:lnTo>
                    <a:lnTo>
                      <a:pt x="109" y="52"/>
                    </a:lnTo>
                    <a:lnTo>
                      <a:pt x="105" y="45"/>
                    </a:lnTo>
                    <a:lnTo>
                      <a:pt x="84" y="26"/>
                    </a:lnTo>
                    <a:lnTo>
                      <a:pt x="51" y="7"/>
                    </a:lnTo>
                    <a:lnTo>
                      <a:pt x="17" y="0"/>
                    </a:lnTo>
                    <a:lnTo>
                      <a:pt x="5" y="4"/>
                    </a:lnTo>
                    <a:lnTo>
                      <a:pt x="0" y="11"/>
                    </a:lnTo>
                    <a:close/>
                  </a:path>
                </a:pathLst>
              </a:custGeom>
              <a:solidFill>
                <a:srgbClr val="FFFF00"/>
              </a:solidFill>
              <a:ln w="0">
                <a:solidFill>
                  <a:srgbClr val="FFC700"/>
                </a:solidFill>
                <a:prstDash val="solid"/>
                <a:round/>
                <a:headEnd/>
                <a:tailEnd/>
              </a:ln>
            </p:spPr>
            <p:txBody>
              <a:bodyPr/>
              <a:lstStyle/>
              <a:p>
                <a:endParaRPr lang="en-US"/>
              </a:p>
            </p:txBody>
          </p:sp>
          <p:sp>
            <p:nvSpPr>
              <p:cNvPr id="3181" name="Freeform 301"/>
              <p:cNvSpPr>
                <a:spLocks/>
              </p:cNvSpPr>
              <p:nvPr/>
            </p:nvSpPr>
            <p:spPr bwMode="auto">
              <a:xfrm>
                <a:off x="436" y="2760"/>
                <a:ext cx="121" cy="37"/>
              </a:xfrm>
              <a:custGeom>
                <a:avLst/>
                <a:gdLst>
                  <a:gd name="T0" fmla="*/ 121 w 121"/>
                  <a:gd name="T1" fmla="*/ 14 h 37"/>
                  <a:gd name="T2" fmla="*/ 79 w 121"/>
                  <a:gd name="T3" fmla="*/ 3 h 37"/>
                  <a:gd name="T4" fmla="*/ 25 w 121"/>
                  <a:gd name="T5" fmla="*/ 0 h 37"/>
                  <a:gd name="T6" fmla="*/ 0 w 121"/>
                  <a:gd name="T7" fmla="*/ 3 h 37"/>
                  <a:gd name="T8" fmla="*/ 4 w 121"/>
                  <a:gd name="T9" fmla="*/ 11 h 37"/>
                  <a:gd name="T10" fmla="*/ 8 w 121"/>
                  <a:gd name="T11" fmla="*/ 18 h 37"/>
                  <a:gd name="T12" fmla="*/ 37 w 121"/>
                  <a:gd name="T13" fmla="*/ 29 h 37"/>
                  <a:gd name="T14" fmla="*/ 71 w 121"/>
                  <a:gd name="T15" fmla="*/ 37 h 37"/>
                  <a:gd name="T16" fmla="*/ 108 w 121"/>
                  <a:gd name="T17" fmla="*/ 29 h 37"/>
                  <a:gd name="T18" fmla="*/ 121 w 121"/>
                  <a:gd name="T19" fmla="*/ 26 h 37"/>
                  <a:gd name="T20" fmla="*/ 121 w 121"/>
                  <a:gd name="T21" fmla="*/ 14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1" h="37">
                    <a:moveTo>
                      <a:pt x="121" y="14"/>
                    </a:moveTo>
                    <a:lnTo>
                      <a:pt x="79" y="3"/>
                    </a:lnTo>
                    <a:lnTo>
                      <a:pt x="25" y="0"/>
                    </a:lnTo>
                    <a:lnTo>
                      <a:pt x="0" y="3"/>
                    </a:lnTo>
                    <a:lnTo>
                      <a:pt x="4" y="11"/>
                    </a:lnTo>
                    <a:lnTo>
                      <a:pt x="8" y="18"/>
                    </a:lnTo>
                    <a:lnTo>
                      <a:pt x="37" y="29"/>
                    </a:lnTo>
                    <a:lnTo>
                      <a:pt x="71" y="37"/>
                    </a:lnTo>
                    <a:lnTo>
                      <a:pt x="108" y="29"/>
                    </a:lnTo>
                    <a:lnTo>
                      <a:pt x="121" y="26"/>
                    </a:lnTo>
                    <a:lnTo>
                      <a:pt x="121" y="14"/>
                    </a:lnTo>
                    <a:close/>
                  </a:path>
                </a:pathLst>
              </a:custGeom>
              <a:solidFill>
                <a:srgbClr val="FFFF00"/>
              </a:solidFill>
              <a:ln w="0">
                <a:solidFill>
                  <a:srgbClr val="FFC700"/>
                </a:solidFill>
                <a:prstDash val="solid"/>
                <a:round/>
                <a:headEnd/>
                <a:tailEnd/>
              </a:ln>
            </p:spPr>
            <p:txBody>
              <a:bodyPr/>
              <a:lstStyle/>
              <a:p>
                <a:endParaRPr lang="en-US"/>
              </a:p>
            </p:txBody>
          </p:sp>
          <p:sp>
            <p:nvSpPr>
              <p:cNvPr id="3182" name="Freeform 302"/>
              <p:cNvSpPr>
                <a:spLocks/>
              </p:cNvSpPr>
              <p:nvPr/>
            </p:nvSpPr>
            <p:spPr bwMode="auto">
              <a:xfrm>
                <a:off x="427" y="2782"/>
                <a:ext cx="113" cy="48"/>
              </a:xfrm>
              <a:custGeom>
                <a:avLst/>
                <a:gdLst>
                  <a:gd name="T0" fmla="*/ 0 w 113"/>
                  <a:gd name="T1" fmla="*/ 11 h 48"/>
                  <a:gd name="T2" fmla="*/ 38 w 113"/>
                  <a:gd name="T3" fmla="*/ 30 h 48"/>
                  <a:gd name="T4" fmla="*/ 88 w 113"/>
                  <a:gd name="T5" fmla="*/ 48 h 48"/>
                  <a:gd name="T6" fmla="*/ 113 w 113"/>
                  <a:gd name="T7" fmla="*/ 45 h 48"/>
                  <a:gd name="T8" fmla="*/ 113 w 113"/>
                  <a:gd name="T9" fmla="*/ 37 h 48"/>
                  <a:gd name="T10" fmla="*/ 109 w 113"/>
                  <a:gd name="T11" fmla="*/ 30 h 48"/>
                  <a:gd name="T12" fmla="*/ 84 w 113"/>
                  <a:gd name="T13" fmla="*/ 15 h 48"/>
                  <a:gd name="T14" fmla="*/ 50 w 113"/>
                  <a:gd name="T15" fmla="*/ 0 h 48"/>
                  <a:gd name="T16" fmla="*/ 17 w 113"/>
                  <a:gd name="T17" fmla="*/ 0 h 48"/>
                  <a:gd name="T18" fmla="*/ 4 w 113"/>
                  <a:gd name="T19" fmla="*/ 4 h 48"/>
                  <a:gd name="T20" fmla="*/ 0 w 113"/>
                  <a:gd name="T21" fmla="*/ 11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 h="48">
                    <a:moveTo>
                      <a:pt x="0" y="11"/>
                    </a:moveTo>
                    <a:lnTo>
                      <a:pt x="38" y="30"/>
                    </a:lnTo>
                    <a:lnTo>
                      <a:pt x="88" y="48"/>
                    </a:lnTo>
                    <a:lnTo>
                      <a:pt x="113" y="45"/>
                    </a:lnTo>
                    <a:lnTo>
                      <a:pt x="113" y="37"/>
                    </a:lnTo>
                    <a:lnTo>
                      <a:pt x="109" y="30"/>
                    </a:lnTo>
                    <a:lnTo>
                      <a:pt x="84" y="15"/>
                    </a:lnTo>
                    <a:lnTo>
                      <a:pt x="50" y="0"/>
                    </a:lnTo>
                    <a:lnTo>
                      <a:pt x="17" y="0"/>
                    </a:lnTo>
                    <a:lnTo>
                      <a:pt x="4" y="4"/>
                    </a:lnTo>
                    <a:lnTo>
                      <a:pt x="0" y="11"/>
                    </a:lnTo>
                    <a:close/>
                  </a:path>
                </a:pathLst>
              </a:custGeom>
              <a:solidFill>
                <a:srgbClr val="FFFF00"/>
              </a:solidFill>
              <a:ln w="0">
                <a:solidFill>
                  <a:srgbClr val="FFC700"/>
                </a:solidFill>
                <a:prstDash val="solid"/>
                <a:round/>
                <a:headEnd/>
                <a:tailEnd/>
              </a:ln>
            </p:spPr>
            <p:txBody>
              <a:bodyPr/>
              <a:lstStyle/>
              <a:p>
                <a:endParaRPr lang="en-US"/>
              </a:p>
            </p:txBody>
          </p:sp>
          <p:sp>
            <p:nvSpPr>
              <p:cNvPr id="3183" name="Freeform 303"/>
              <p:cNvSpPr>
                <a:spLocks/>
              </p:cNvSpPr>
              <p:nvPr/>
            </p:nvSpPr>
            <p:spPr bwMode="auto">
              <a:xfrm>
                <a:off x="4674" y="3954"/>
                <a:ext cx="75" cy="90"/>
              </a:xfrm>
              <a:custGeom>
                <a:avLst/>
                <a:gdLst>
                  <a:gd name="T0" fmla="*/ 67 w 75"/>
                  <a:gd name="T1" fmla="*/ 90 h 90"/>
                  <a:gd name="T2" fmla="*/ 63 w 75"/>
                  <a:gd name="T3" fmla="*/ 82 h 90"/>
                  <a:gd name="T4" fmla="*/ 25 w 75"/>
                  <a:gd name="T5" fmla="*/ 45 h 90"/>
                  <a:gd name="T6" fmla="*/ 8 w 75"/>
                  <a:gd name="T7" fmla="*/ 23 h 90"/>
                  <a:gd name="T8" fmla="*/ 0 w 75"/>
                  <a:gd name="T9" fmla="*/ 0 h 90"/>
                  <a:gd name="T10" fmla="*/ 29 w 75"/>
                  <a:gd name="T11" fmla="*/ 11 h 90"/>
                  <a:gd name="T12" fmla="*/ 50 w 75"/>
                  <a:gd name="T13" fmla="*/ 34 h 90"/>
                  <a:gd name="T14" fmla="*/ 75 w 75"/>
                  <a:gd name="T15" fmla="*/ 82 h 90"/>
                  <a:gd name="T16" fmla="*/ 67 w 75"/>
                  <a:gd name="T17" fmla="*/ 90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90">
                    <a:moveTo>
                      <a:pt x="67" y="90"/>
                    </a:moveTo>
                    <a:lnTo>
                      <a:pt x="63" y="82"/>
                    </a:lnTo>
                    <a:lnTo>
                      <a:pt x="25" y="45"/>
                    </a:lnTo>
                    <a:lnTo>
                      <a:pt x="8" y="23"/>
                    </a:lnTo>
                    <a:lnTo>
                      <a:pt x="0" y="0"/>
                    </a:lnTo>
                    <a:lnTo>
                      <a:pt x="29" y="11"/>
                    </a:lnTo>
                    <a:lnTo>
                      <a:pt x="50" y="34"/>
                    </a:lnTo>
                    <a:lnTo>
                      <a:pt x="75" y="82"/>
                    </a:lnTo>
                    <a:lnTo>
                      <a:pt x="67" y="90"/>
                    </a:lnTo>
                    <a:close/>
                  </a:path>
                </a:pathLst>
              </a:custGeom>
              <a:solidFill>
                <a:srgbClr val="FFFF00"/>
              </a:solidFill>
              <a:ln w="0">
                <a:solidFill>
                  <a:srgbClr val="FFC700"/>
                </a:solidFill>
                <a:prstDash val="solid"/>
                <a:round/>
                <a:headEnd/>
                <a:tailEnd/>
              </a:ln>
            </p:spPr>
            <p:txBody>
              <a:bodyPr/>
              <a:lstStyle/>
              <a:p>
                <a:endParaRPr lang="en-US"/>
              </a:p>
            </p:txBody>
          </p:sp>
          <p:sp>
            <p:nvSpPr>
              <p:cNvPr id="3184" name="Freeform 304"/>
              <p:cNvSpPr>
                <a:spLocks/>
              </p:cNvSpPr>
              <p:nvPr/>
            </p:nvSpPr>
            <p:spPr bwMode="auto">
              <a:xfrm>
                <a:off x="4716" y="3924"/>
                <a:ext cx="50" cy="109"/>
              </a:xfrm>
              <a:custGeom>
                <a:avLst/>
                <a:gdLst>
                  <a:gd name="T0" fmla="*/ 21 w 50"/>
                  <a:gd name="T1" fmla="*/ 82 h 109"/>
                  <a:gd name="T2" fmla="*/ 8 w 50"/>
                  <a:gd name="T3" fmla="*/ 49 h 109"/>
                  <a:gd name="T4" fmla="*/ 0 w 50"/>
                  <a:gd name="T5" fmla="*/ 19 h 109"/>
                  <a:gd name="T6" fmla="*/ 0 w 50"/>
                  <a:gd name="T7" fmla="*/ 4 h 109"/>
                  <a:gd name="T8" fmla="*/ 4 w 50"/>
                  <a:gd name="T9" fmla="*/ 0 h 109"/>
                  <a:gd name="T10" fmla="*/ 8 w 50"/>
                  <a:gd name="T11" fmla="*/ 0 h 109"/>
                  <a:gd name="T12" fmla="*/ 25 w 50"/>
                  <a:gd name="T13" fmla="*/ 11 h 109"/>
                  <a:gd name="T14" fmla="*/ 37 w 50"/>
                  <a:gd name="T15" fmla="*/ 26 h 109"/>
                  <a:gd name="T16" fmla="*/ 46 w 50"/>
                  <a:gd name="T17" fmla="*/ 41 h 109"/>
                  <a:gd name="T18" fmla="*/ 50 w 50"/>
                  <a:gd name="T19" fmla="*/ 60 h 109"/>
                  <a:gd name="T20" fmla="*/ 46 w 50"/>
                  <a:gd name="T21" fmla="*/ 86 h 109"/>
                  <a:gd name="T22" fmla="*/ 37 w 50"/>
                  <a:gd name="T23" fmla="*/ 109 h 109"/>
                  <a:gd name="T24" fmla="*/ 33 w 50"/>
                  <a:gd name="T25" fmla="*/ 109 h 109"/>
                  <a:gd name="T26" fmla="*/ 21 w 50"/>
                  <a:gd name="T27" fmla="*/ 82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109">
                    <a:moveTo>
                      <a:pt x="21" y="82"/>
                    </a:moveTo>
                    <a:lnTo>
                      <a:pt x="8" y="49"/>
                    </a:lnTo>
                    <a:lnTo>
                      <a:pt x="0" y="19"/>
                    </a:lnTo>
                    <a:lnTo>
                      <a:pt x="0" y="4"/>
                    </a:lnTo>
                    <a:lnTo>
                      <a:pt x="4" y="0"/>
                    </a:lnTo>
                    <a:lnTo>
                      <a:pt x="8" y="0"/>
                    </a:lnTo>
                    <a:lnTo>
                      <a:pt x="25" y="11"/>
                    </a:lnTo>
                    <a:lnTo>
                      <a:pt x="37" y="26"/>
                    </a:lnTo>
                    <a:lnTo>
                      <a:pt x="46" y="41"/>
                    </a:lnTo>
                    <a:lnTo>
                      <a:pt x="50" y="60"/>
                    </a:lnTo>
                    <a:lnTo>
                      <a:pt x="46" y="86"/>
                    </a:lnTo>
                    <a:lnTo>
                      <a:pt x="37" y="109"/>
                    </a:lnTo>
                    <a:lnTo>
                      <a:pt x="33" y="109"/>
                    </a:lnTo>
                    <a:lnTo>
                      <a:pt x="21" y="82"/>
                    </a:lnTo>
                    <a:close/>
                  </a:path>
                </a:pathLst>
              </a:custGeom>
              <a:solidFill>
                <a:srgbClr val="FFFF00"/>
              </a:solidFill>
              <a:ln w="0">
                <a:solidFill>
                  <a:srgbClr val="FFC700"/>
                </a:solidFill>
                <a:prstDash val="solid"/>
                <a:round/>
                <a:headEnd/>
                <a:tailEnd/>
              </a:ln>
            </p:spPr>
            <p:txBody>
              <a:bodyPr/>
              <a:lstStyle/>
              <a:p>
                <a:endParaRPr lang="en-US"/>
              </a:p>
            </p:txBody>
          </p:sp>
          <p:sp>
            <p:nvSpPr>
              <p:cNvPr id="3185" name="Freeform 305"/>
              <p:cNvSpPr>
                <a:spLocks/>
              </p:cNvSpPr>
              <p:nvPr/>
            </p:nvSpPr>
            <p:spPr bwMode="auto">
              <a:xfrm>
                <a:off x="4636" y="3999"/>
                <a:ext cx="113" cy="56"/>
              </a:xfrm>
              <a:custGeom>
                <a:avLst/>
                <a:gdLst>
                  <a:gd name="T0" fmla="*/ 113 w 113"/>
                  <a:gd name="T1" fmla="*/ 45 h 56"/>
                  <a:gd name="T2" fmla="*/ 75 w 113"/>
                  <a:gd name="T3" fmla="*/ 22 h 56"/>
                  <a:gd name="T4" fmla="*/ 25 w 113"/>
                  <a:gd name="T5" fmla="*/ 4 h 56"/>
                  <a:gd name="T6" fmla="*/ 0 w 113"/>
                  <a:gd name="T7" fmla="*/ 0 h 56"/>
                  <a:gd name="T8" fmla="*/ 4 w 113"/>
                  <a:gd name="T9" fmla="*/ 19 h 56"/>
                  <a:gd name="T10" fmla="*/ 25 w 113"/>
                  <a:gd name="T11" fmla="*/ 34 h 56"/>
                  <a:gd name="T12" fmla="*/ 59 w 113"/>
                  <a:gd name="T13" fmla="*/ 48 h 56"/>
                  <a:gd name="T14" fmla="*/ 92 w 113"/>
                  <a:gd name="T15" fmla="*/ 56 h 56"/>
                  <a:gd name="T16" fmla="*/ 109 w 113"/>
                  <a:gd name="T17" fmla="*/ 48 h 56"/>
                  <a:gd name="T18" fmla="*/ 113 w 113"/>
                  <a:gd name="T19" fmla="*/ 45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3" h="56">
                    <a:moveTo>
                      <a:pt x="113" y="45"/>
                    </a:moveTo>
                    <a:lnTo>
                      <a:pt x="75" y="22"/>
                    </a:lnTo>
                    <a:lnTo>
                      <a:pt x="25" y="4"/>
                    </a:lnTo>
                    <a:lnTo>
                      <a:pt x="0" y="0"/>
                    </a:lnTo>
                    <a:lnTo>
                      <a:pt x="4" y="19"/>
                    </a:lnTo>
                    <a:lnTo>
                      <a:pt x="25" y="34"/>
                    </a:lnTo>
                    <a:lnTo>
                      <a:pt x="59" y="48"/>
                    </a:lnTo>
                    <a:lnTo>
                      <a:pt x="92" y="56"/>
                    </a:lnTo>
                    <a:lnTo>
                      <a:pt x="109" y="48"/>
                    </a:lnTo>
                    <a:lnTo>
                      <a:pt x="113" y="45"/>
                    </a:lnTo>
                    <a:close/>
                  </a:path>
                </a:pathLst>
              </a:custGeom>
              <a:solidFill>
                <a:srgbClr val="FFFF00"/>
              </a:solidFill>
              <a:ln w="0">
                <a:solidFill>
                  <a:srgbClr val="FFC700"/>
                </a:solidFill>
                <a:prstDash val="solid"/>
                <a:round/>
                <a:headEnd/>
                <a:tailEnd/>
              </a:ln>
            </p:spPr>
            <p:txBody>
              <a:bodyPr/>
              <a:lstStyle/>
              <a:p>
                <a:endParaRPr lang="en-US"/>
              </a:p>
            </p:txBody>
          </p:sp>
          <p:sp>
            <p:nvSpPr>
              <p:cNvPr id="3186" name="Freeform 306"/>
              <p:cNvSpPr>
                <a:spLocks/>
              </p:cNvSpPr>
              <p:nvPr/>
            </p:nvSpPr>
            <p:spPr bwMode="auto">
              <a:xfrm>
                <a:off x="4619" y="4047"/>
                <a:ext cx="122" cy="23"/>
              </a:xfrm>
              <a:custGeom>
                <a:avLst/>
                <a:gdLst>
                  <a:gd name="T0" fmla="*/ 122 w 122"/>
                  <a:gd name="T1" fmla="*/ 19 h 23"/>
                  <a:gd name="T2" fmla="*/ 109 w 122"/>
                  <a:gd name="T3" fmla="*/ 19 h 23"/>
                  <a:gd name="T4" fmla="*/ 55 w 122"/>
                  <a:gd name="T5" fmla="*/ 23 h 23"/>
                  <a:gd name="T6" fmla="*/ 25 w 122"/>
                  <a:gd name="T7" fmla="*/ 23 h 23"/>
                  <a:gd name="T8" fmla="*/ 0 w 122"/>
                  <a:gd name="T9" fmla="*/ 15 h 23"/>
                  <a:gd name="T10" fmla="*/ 25 w 122"/>
                  <a:gd name="T11" fmla="*/ 0 h 23"/>
                  <a:gd name="T12" fmla="*/ 59 w 122"/>
                  <a:gd name="T13" fmla="*/ 0 h 23"/>
                  <a:gd name="T14" fmla="*/ 118 w 122"/>
                  <a:gd name="T15" fmla="*/ 8 h 23"/>
                  <a:gd name="T16" fmla="*/ 122 w 122"/>
                  <a:gd name="T17" fmla="*/ 19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23">
                    <a:moveTo>
                      <a:pt x="122" y="19"/>
                    </a:moveTo>
                    <a:lnTo>
                      <a:pt x="109" y="19"/>
                    </a:lnTo>
                    <a:lnTo>
                      <a:pt x="55" y="23"/>
                    </a:lnTo>
                    <a:lnTo>
                      <a:pt x="25" y="23"/>
                    </a:lnTo>
                    <a:lnTo>
                      <a:pt x="0" y="15"/>
                    </a:lnTo>
                    <a:lnTo>
                      <a:pt x="25" y="0"/>
                    </a:lnTo>
                    <a:lnTo>
                      <a:pt x="59" y="0"/>
                    </a:lnTo>
                    <a:lnTo>
                      <a:pt x="118" y="8"/>
                    </a:lnTo>
                    <a:lnTo>
                      <a:pt x="122" y="19"/>
                    </a:lnTo>
                    <a:close/>
                  </a:path>
                </a:pathLst>
              </a:custGeom>
              <a:solidFill>
                <a:srgbClr val="FFFF00"/>
              </a:solidFill>
              <a:ln w="0">
                <a:solidFill>
                  <a:srgbClr val="FFC700"/>
                </a:solidFill>
                <a:prstDash val="solid"/>
                <a:round/>
                <a:headEnd/>
                <a:tailEnd/>
              </a:ln>
            </p:spPr>
            <p:txBody>
              <a:bodyPr/>
              <a:lstStyle/>
              <a:p>
                <a:endParaRPr lang="en-US"/>
              </a:p>
            </p:txBody>
          </p:sp>
          <p:sp>
            <p:nvSpPr>
              <p:cNvPr id="3187" name="Freeform 307"/>
              <p:cNvSpPr>
                <a:spLocks/>
              </p:cNvSpPr>
              <p:nvPr/>
            </p:nvSpPr>
            <p:spPr bwMode="auto">
              <a:xfrm>
                <a:off x="4615" y="4066"/>
                <a:ext cx="126" cy="41"/>
              </a:xfrm>
              <a:custGeom>
                <a:avLst/>
                <a:gdLst>
                  <a:gd name="T0" fmla="*/ 88 w 126"/>
                  <a:gd name="T1" fmla="*/ 4 h 41"/>
                  <a:gd name="T2" fmla="*/ 17 w 126"/>
                  <a:gd name="T3" fmla="*/ 19 h 41"/>
                  <a:gd name="T4" fmla="*/ 0 w 126"/>
                  <a:gd name="T5" fmla="*/ 26 h 41"/>
                  <a:gd name="T6" fmla="*/ 0 w 126"/>
                  <a:gd name="T7" fmla="*/ 34 h 41"/>
                  <a:gd name="T8" fmla="*/ 4 w 126"/>
                  <a:gd name="T9" fmla="*/ 37 h 41"/>
                  <a:gd name="T10" fmla="*/ 21 w 126"/>
                  <a:gd name="T11" fmla="*/ 41 h 41"/>
                  <a:gd name="T12" fmla="*/ 46 w 126"/>
                  <a:gd name="T13" fmla="*/ 41 h 41"/>
                  <a:gd name="T14" fmla="*/ 67 w 126"/>
                  <a:gd name="T15" fmla="*/ 41 h 41"/>
                  <a:gd name="T16" fmla="*/ 84 w 126"/>
                  <a:gd name="T17" fmla="*/ 37 h 41"/>
                  <a:gd name="T18" fmla="*/ 126 w 126"/>
                  <a:gd name="T19" fmla="*/ 0 h 41"/>
                  <a:gd name="T20" fmla="*/ 122 w 126"/>
                  <a:gd name="T21" fmla="*/ 0 h 41"/>
                  <a:gd name="T22" fmla="*/ 88 w 126"/>
                  <a:gd name="T23" fmla="*/ 4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6" h="41">
                    <a:moveTo>
                      <a:pt x="88" y="4"/>
                    </a:moveTo>
                    <a:lnTo>
                      <a:pt x="17" y="19"/>
                    </a:lnTo>
                    <a:lnTo>
                      <a:pt x="0" y="26"/>
                    </a:lnTo>
                    <a:lnTo>
                      <a:pt x="0" y="34"/>
                    </a:lnTo>
                    <a:lnTo>
                      <a:pt x="4" y="37"/>
                    </a:lnTo>
                    <a:lnTo>
                      <a:pt x="21" y="41"/>
                    </a:lnTo>
                    <a:lnTo>
                      <a:pt x="46" y="41"/>
                    </a:lnTo>
                    <a:lnTo>
                      <a:pt x="67" y="41"/>
                    </a:lnTo>
                    <a:lnTo>
                      <a:pt x="84" y="37"/>
                    </a:lnTo>
                    <a:lnTo>
                      <a:pt x="126" y="0"/>
                    </a:lnTo>
                    <a:lnTo>
                      <a:pt x="122" y="0"/>
                    </a:lnTo>
                    <a:lnTo>
                      <a:pt x="88" y="4"/>
                    </a:lnTo>
                    <a:close/>
                  </a:path>
                </a:pathLst>
              </a:custGeom>
              <a:solidFill>
                <a:srgbClr val="FFFF00"/>
              </a:solidFill>
              <a:ln w="0">
                <a:solidFill>
                  <a:srgbClr val="FFC700"/>
                </a:solidFill>
                <a:prstDash val="solid"/>
                <a:round/>
                <a:headEnd/>
                <a:tailEnd/>
              </a:ln>
            </p:spPr>
            <p:txBody>
              <a:bodyPr/>
              <a:lstStyle/>
              <a:p>
                <a:endParaRPr lang="en-US"/>
              </a:p>
            </p:txBody>
          </p:sp>
          <p:sp>
            <p:nvSpPr>
              <p:cNvPr id="3188" name="Freeform 308"/>
              <p:cNvSpPr>
                <a:spLocks/>
              </p:cNvSpPr>
              <p:nvPr/>
            </p:nvSpPr>
            <p:spPr bwMode="auto">
              <a:xfrm>
                <a:off x="4749" y="3913"/>
                <a:ext cx="29" cy="108"/>
              </a:xfrm>
              <a:custGeom>
                <a:avLst/>
                <a:gdLst>
                  <a:gd name="T0" fmla="*/ 13 w 29"/>
                  <a:gd name="T1" fmla="*/ 108 h 108"/>
                  <a:gd name="T2" fmla="*/ 13 w 29"/>
                  <a:gd name="T3" fmla="*/ 97 h 108"/>
                  <a:gd name="T4" fmla="*/ 0 w 29"/>
                  <a:gd name="T5" fmla="*/ 49 h 108"/>
                  <a:gd name="T6" fmla="*/ 4 w 29"/>
                  <a:gd name="T7" fmla="*/ 22 h 108"/>
                  <a:gd name="T8" fmla="*/ 8 w 29"/>
                  <a:gd name="T9" fmla="*/ 0 h 108"/>
                  <a:gd name="T10" fmla="*/ 25 w 29"/>
                  <a:gd name="T11" fmla="*/ 22 h 108"/>
                  <a:gd name="T12" fmla="*/ 29 w 29"/>
                  <a:gd name="T13" fmla="*/ 49 h 108"/>
                  <a:gd name="T14" fmla="*/ 21 w 29"/>
                  <a:gd name="T15" fmla="*/ 108 h 108"/>
                  <a:gd name="T16" fmla="*/ 13 w 29"/>
                  <a:gd name="T17" fmla="*/ 108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08">
                    <a:moveTo>
                      <a:pt x="13" y="108"/>
                    </a:moveTo>
                    <a:lnTo>
                      <a:pt x="13" y="97"/>
                    </a:lnTo>
                    <a:lnTo>
                      <a:pt x="0" y="49"/>
                    </a:lnTo>
                    <a:lnTo>
                      <a:pt x="4" y="22"/>
                    </a:lnTo>
                    <a:lnTo>
                      <a:pt x="8" y="0"/>
                    </a:lnTo>
                    <a:lnTo>
                      <a:pt x="25" y="22"/>
                    </a:lnTo>
                    <a:lnTo>
                      <a:pt x="29" y="49"/>
                    </a:lnTo>
                    <a:lnTo>
                      <a:pt x="21" y="108"/>
                    </a:lnTo>
                    <a:lnTo>
                      <a:pt x="13" y="108"/>
                    </a:lnTo>
                    <a:close/>
                  </a:path>
                </a:pathLst>
              </a:custGeom>
              <a:solidFill>
                <a:srgbClr val="FFFF00"/>
              </a:solidFill>
              <a:ln w="0">
                <a:solidFill>
                  <a:srgbClr val="FFC700"/>
                </a:solidFill>
                <a:prstDash val="solid"/>
                <a:round/>
                <a:headEnd/>
                <a:tailEnd/>
              </a:ln>
            </p:spPr>
            <p:txBody>
              <a:bodyPr/>
              <a:lstStyle/>
              <a:p>
                <a:endParaRPr lang="en-US"/>
              </a:p>
            </p:txBody>
          </p:sp>
          <p:sp>
            <p:nvSpPr>
              <p:cNvPr id="3189" name="Freeform 309"/>
              <p:cNvSpPr>
                <a:spLocks/>
              </p:cNvSpPr>
              <p:nvPr/>
            </p:nvSpPr>
            <p:spPr bwMode="auto">
              <a:xfrm>
                <a:off x="4770" y="3913"/>
                <a:ext cx="46" cy="105"/>
              </a:xfrm>
              <a:custGeom>
                <a:avLst/>
                <a:gdLst>
                  <a:gd name="T0" fmla="*/ 4 w 46"/>
                  <a:gd name="T1" fmla="*/ 105 h 105"/>
                  <a:gd name="T2" fmla="*/ 17 w 46"/>
                  <a:gd name="T3" fmla="*/ 97 h 105"/>
                  <a:gd name="T4" fmla="*/ 34 w 46"/>
                  <a:gd name="T5" fmla="*/ 67 h 105"/>
                  <a:gd name="T6" fmla="*/ 42 w 46"/>
                  <a:gd name="T7" fmla="*/ 52 h 105"/>
                  <a:gd name="T8" fmla="*/ 46 w 46"/>
                  <a:gd name="T9" fmla="*/ 37 h 105"/>
                  <a:gd name="T10" fmla="*/ 46 w 46"/>
                  <a:gd name="T11" fmla="*/ 19 h 105"/>
                  <a:gd name="T12" fmla="*/ 38 w 46"/>
                  <a:gd name="T13" fmla="*/ 0 h 105"/>
                  <a:gd name="T14" fmla="*/ 21 w 46"/>
                  <a:gd name="T15" fmla="*/ 19 h 105"/>
                  <a:gd name="T16" fmla="*/ 8 w 46"/>
                  <a:gd name="T17" fmla="*/ 60 h 105"/>
                  <a:gd name="T18" fmla="*/ 0 w 46"/>
                  <a:gd name="T19" fmla="*/ 97 h 105"/>
                  <a:gd name="T20" fmla="*/ 4 w 46"/>
                  <a:gd name="T21" fmla="*/ 105 h 1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105">
                    <a:moveTo>
                      <a:pt x="4" y="105"/>
                    </a:moveTo>
                    <a:lnTo>
                      <a:pt x="17" y="97"/>
                    </a:lnTo>
                    <a:lnTo>
                      <a:pt x="34" y="67"/>
                    </a:lnTo>
                    <a:lnTo>
                      <a:pt x="42" y="52"/>
                    </a:lnTo>
                    <a:lnTo>
                      <a:pt x="46" y="37"/>
                    </a:lnTo>
                    <a:lnTo>
                      <a:pt x="46" y="19"/>
                    </a:lnTo>
                    <a:lnTo>
                      <a:pt x="38" y="0"/>
                    </a:lnTo>
                    <a:lnTo>
                      <a:pt x="21" y="19"/>
                    </a:lnTo>
                    <a:lnTo>
                      <a:pt x="8" y="60"/>
                    </a:lnTo>
                    <a:lnTo>
                      <a:pt x="0" y="97"/>
                    </a:lnTo>
                    <a:lnTo>
                      <a:pt x="4" y="105"/>
                    </a:lnTo>
                    <a:close/>
                  </a:path>
                </a:pathLst>
              </a:custGeom>
              <a:solidFill>
                <a:srgbClr val="FFFF00"/>
              </a:solidFill>
              <a:ln w="0">
                <a:solidFill>
                  <a:srgbClr val="FFC700"/>
                </a:solidFill>
                <a:prstDash val="solid"/>
                <a:round/>
                <a:headEnd/>
                <a:tailEnd/>
              </a:ln>
            </p:spPr>
            <p:txBody>
              <a:bodyPr/>
              <a:lstStyle/>
              <a:p>
                <a:endParaRPr lang="en-US"/>
              </a:p>
            </p:txBody>
          </p:sp>
          <p:sp>
            <p:nvSpPr>
              <p:cNvPr id="3190" name="Freeform 310"/>
              <p:cNvSpPr>
                <a:spLocks/>
              </p:cNvSpPr>
              <p:nvPr/>
            </p:nvSpPr>
            <p:spPr bwMode="auto">
              <a:xfrm>
                <a:off x="4678" y="4074"/>
                <a:ext cx="67" cy="93"/>
              </a:xfrm>
              <a:custGeom>
                <a:avLst/>
                <a:gdLst>
                  <a:gd name="T0" fmla="*/ 67 w 67"/>
                  <a:gd name="T1" fmla="*/ 0 h 93"/>
                  <a:gd name="T2" fmla="*/ 50 w 67"/>
                  <a:gd name="T3" fmla="*/ 3 h 93"/>
                  <a:gd name="T4" fmla="*/ 25 w 67"/>
                  <a:gd name="T5" fmla="*/ 29 h 93"/>
                  <a:gd name="T6" fmla="*/ 12 w 67"/>
                  <a:gd name="T7" fmla="*/ 41 h 93"/>
                  <a:gd name="T8" fmla="*/ 4 w 67"/>
                  <a:gd name="T9" fmla="*/ 56 h 93"/>
                  <a:gd name="T10" fmla="*/ 0 w 67"/>
                  <a:gd name="T11" fmla="*/ 74 h 93"/>
                  <a:gd name="T12" fmla="*/ 4 w 67"/>
                  <a:gd name="T13" fmla="*/ 93 h 93"/>
                  <a:gd name="T14" fmla="*/ 25 w 67"/>
                  <a:gd name="T15" fmla="*/ 78 h 93"/>
                  <a:gd name="T16" fmla="*/ 63 w 67"/>
                  <a:gd name="T17" fmla="*/ 3 h 93"/>
                  <a:gd name="T18" fmla="*/ 67 w 67"/>
                  <a:gd name="T19" fmla="*/ 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93">
                    <a:moveTo>
                      <a:pt x="67" y="0"/>
                    </a:moveTo>
                    <a:lnTo>
                      <a:pt x="50" y="3"/>
                    </a:lnTo>
                    <a:lnTo>
                      <a:pt x="25" y="29"/>
                    </a:lnTo>
                    <a:lnTo>
                      <a:pt x="12" y="41"/>
                    </a:lnTo>
                    <a:lnTo>
                      <a:pt x="4" y="56"/>
                    </a:lnTo>
                    <a:lnTo>
                      <a:pt x="0" y="74"/>
                    </a:lnTo>
                    <a:lnTo>
                      <a:pt x="4" y="93"/>
                    </a:lnTo>
                    <a:lnTo>
                      <a:pt x="25" y="78"/>
                    </a:lnTo>
                    <a:lnTo>
                      <a:pt x="63" y="3"/>
                    </a:lnTo>
                    <a:lnTo>
                      <a:pt x="67" y="0"/>
                    </a:lnTo>
                    <a:close/>
                  </a:path>
                </a:pathLst>
              </a:custGeom>
              <a:solidFill>
                <a:srgbClr val="FFFF00"/>
              </a:solidFill>
              <a:ln w="0">
                <a:solidFill>
                  <a:srgbClr val="FFC700"/>
                </a:solidFill>
                <a:prstDash val="solid"/>
                <a:round/>
                <a:headEnd/>
                <a:tailEnd/>
              </a:ln>
            </p:spPr>
            <p:txBody>
              <a:bodyPr/>
              <a:lstStyle/>
              <a:p>
                <a:endParaRPr lang="en-US"/>
              </a:p>
            </p:txBody>
          </p:sp>
          <p:sp>
            <p:nvSpPr>
              <p:cNvPr id="3191" name="Freeform 311"/>
              <p:cNvSpPr>
                <a:spLocks/>
              </p:cNvSpPr>
              <p:nvPr/>
            </p:nvSpPr>
            <p:spPr bwMode="auto">
              <a:xfrm>
                <a:off x="4737" y="4010"/>
                <a:ext cx="54" cy="75"/>
              </a:xfrm>
              <a:custGeom>
                <a:avLst/>
                <a:gdLst>
                  <a:gd name="T0" fmla="*/ 46 w 54"/>
                  <a:gd name="T1" fmla="*/ 45 h 75"/>
                  <a:gd name="T2" fmla="*/ 54 w 54"/>
                  <a:gd name="T3" fmla="*/ 15 h 75"/>
                  <a:gd name="T4" fmla="*/ 54 w 54"/>
                  <a:gd name="T5" fmla="*/ 4 h 75"/>
                  <a:gd name="T6" fmla="*/ 50 w 54"/>
                  <a:gd name="T7" fmla="*/ 0 h 75"/>
                  <a:gd name="T8" fmla="*/ 41 w 54"/>
                  <a:gd name="T9" fmla="*/ 0 h 75"/>
                  <a:gd name="T10" fmla="*/ 33 w 54"/>
                  <a:gd name="T11" fmla="*/ 4 h 75"/>
                  <a:gd name="T12" fmla="*/ 20 w 54"/>
                  <a:gd name="T13" fmla="*/ 15 h 75"/>
                  <a:gd name="T14" fmla="*/ 12 w 54"/>
                  <a:gd name="T15" fmla="*/ 30 h 75"/>
                  <a:gd name="T16" fmla="*/ 4 w 54"/>
                  <a:gd name="T17" fmla="*/ 45 h 75"/>
                  <a:gd name="T18" fmla="*/ 0 w 54"/>
                  <a:gd name="T19" fmla="*/ 60 h 75"/>
                  <a:gd name="T20" fmla="*/ 0 w 54"/>
                  <a:gd name="T21" fmla="*/ 67 h 75"/>
                  <a:gd name="T22" fmla="*/ 4 w 54"/>
                  <a:gd name="T23" fmla="*/ 75 h 75"/>
                  <a:gd name="T24" fmla="*/ 12 w 54"/>
                  <a:gd name="T25" fmla="*/ 75 h 75"/>
                  <a:gd name="T26" fmla="*/ 20 w 54"/>
                  <a:gd name="T27" fmla="*/ 67 h 75"/>
                  <a:gd name="T28" fmla="*/ 46 w 54"/>
                  <a:gd name="T29" fmla="*/ 45 h 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4" h="75">
                    <a:moveTo>
                      <a:pt x="46" y="45"/>
                    </a:moveTo>
                    <a:lnTo>
                      <a:pt x="54" y="15"/>
                    </a:lnTo>
                    <a:lnTo>
                      <a:pt x="54" y="4"/>
                    </a:lnTo>
                    <a:lnTo>
                      <a:pt x="50" y="0"/>
                    </a:lnTo>
                    <a:lnTo>
                      <a:pt x="41" y="0"/>
                    </a:lnTo>
                    <a:lnTo>
                      <a:pt x="33" y="4"/>
                    </a:lnTo>
                    <a:lnTo>
                      <a:pt x="20" y="15"/>
                    </a:lnTo>
                    <a:lnTo>
                      <a:pt x="12" y="30"/>
                    </a:lnTo>
                    <a:lnTo>
                      <a:pt x="4" y="45"/>
                    </a:lnTo>
                    <a:lnTo>
                      <a:pt x="0" y="60"/>
                    </a:lnTo>
                    <a:lnTo>
                      <a:pt x="0" y="67"/>
                    </a:lnTo>
                    <a:lnTo>
                      <a:pt x="4" y="75"/>
                    </a:lnTo>
                    <a:lnTo>
                      <a:pt x="12" y="75"/>
                    </a:lnTo>
                    <a:lnTo>
                      <a:pt x="20" y="67"/>
                    </a:lnTo>
                    <a:lnTo>
                      <a:pt x="46" y="45"/>
                    </a:lnTo>
                    <a:close/>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2" name="Freeform 312"/>
              <p:cNvSpPr>
                <a:spLocks/>
              </p:cNvSpPr>
              <p:nvPr/>
            </p:nvSpPr>
            <p:spPr bwMode="auto">
              <a:xfrm>
                <a:off x="4787" y="3950"/>
                <a:ext cx="50" cy="64"/>
              </a:xfrm>
              <a:custGeom>
                <a:avLst/>
                <a:gdLst>
                  <a:gd name="T0" fmla="*/ 0 w 50"/>
                  <a:gd name="T1" fmla="*/ 60 h 64"/>
                  <a:gd name="T2" fmla="*/ 0 w 50"/>
                  <a:gd name="T3" fmla="*/ 60 h 64"/>
                  <a:gd name="T4" fmla="*/ 4 w 50"/>
                  <a:gd name="T5" fmla="*/ 64 h 64"/>
                  <a:gd name="T6" fmla="*/ 21 w 50"/>
                  <a:gd name="T7" fmla="*/ 60 h 64"/>
                  <a:gd name="T8" fmla="*/ 33 w 50"/>
                  <a:gd name="T9" fmla="*/ 49 h 64"/>
                  <a:gd name="T10" fmla="*/ 42 w 50"/>
                  <a:gd name="T11" fmla="*/ 38 h 64"/>
                  <a:gd name="T12" fmla="*/ 46 w 50"/>
                  <a:gd name="T13" fmla="*/ 27 h 64"/>
                  <a:gd name="T14" fmla="*/ 50 w 50"/>
                  <a:gd name="T15" fmla="*/ 12 h 64"/>
                  <a:gd name="T16" fmla="*/ 50 w 50"/>
                  <a:gd name="T17" fmla="*/ 0 h 64"/>
                  <a:gd name="T18" fmla="*/ 46 w 50"/>
                  <a:gd name="T19" fmla="*/ 0 h 64"/>
                  <a:gd name="T20" fmla="*/ 17 w 50"/>
                  <a:gd name="T21" fmla="*/ 27 h 64"/>
                  <a:gd name="T22" fmla="*/ 0 w 50"/>
                  <a:gd name="T23" fmla="*/ 60 h 64"/>
                  <a:gd name="T24" fmla="*/ 0 w 50"/>
                  <a:gd name="T25" fmla="*/ 60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64">
                    <a:moveTo>
                      <a:pt x="0" y="60"/>
                    </a:moveTo>
                    <a:lnTo>
                      <a:pt x="0" y="60"/>
                    </a:lnTo>
                    <a:lnTo>
                      <a:pt x="4" y="64"/>
                    </a:lnTo>
                    <a:lnTo>
                      <a:pt x="21" y="60"/>
                    </a:lnTo>
                    <a:lnTo>
                      <a:pt x="33" y="49"/>
                    </a:lnTo>
                    <a:lnTo>
                      <a:pt x="42" y="38"/>
                    </a:lnTo>
                    <a:lnTo>
                      <a:pt x="46" y="27"/>
                    </a:lnTo>
                    <a:lnTo>
                      <a:pt x="50" y="12"/>
                    </a:lnTo>
                    <a:lnTo>
                      <a:pt x="50" y="0"/>
                    </a:lnTo>
                    <a:lnTo>
                      <a:pt x="46" y="0"/>
                    </a:lnTo>
                    <a:lnTo>
                      <a:pt x="17" y="27"/>
                    </a:lnTo>
                    <a:lnTo>
                      <a:pt x="0" y="60"/>
                    </a:lnTo>
                    <a:close/>
                  </a:path>
                </a:pathLst>
              </a:custGeom>
              <a:solidFill>
                <a:srgbClr val="FFFF00"/>
              </a:solidFill>
              <a:ln w="0">
                <a:solidFill>
                  <a:srgbClr val="FFC700"/>
                </a:solidFill>
                <a:prstDash val="solid"/>
                <a:round/>
                <a:headEnd/>
                <a:tailEnd/>
              </a:ln>
            </p:spPr>
            <p:txBody>
              <a:bodyPr/>
              <a:lstStyle/>
              <a:p>
                <a:endParaRPr lang="en-US"/>
              </a:p>
            </p:txBody>
          </p:sp>
          <p:sp>
            <p:nvSpPr>
              <p:cNvPr id="3193" name="Freeform 313"/>
              <p:cNvSpPr>
                <a:spLocks/>
              </p:cNvSpPr>
              <p:nvPr/>
            </p:nvSpPr>
            <p:spPr bwMode="auto">
              <a:xfrm>
                <a:off x="4753" y="4062"/>
                <a:ext cx="9" cy="12"/>
              </a:xfrm>
              <a:custGeom>
                <a:avLst/>
                <a:gdLst>
                  <a:gd name="T0" fmla="*/ 9 w 9"/>
                  <a:gd name="T1" fmla="*/ 8 h 12"/>
                  <a:gd name="T2" fmla="*/ 4 w 9"/>
                  <a:gd name="T3" fmla="*/ 0 h 12"/>
                  <a:gd name="T4" fmla="*/ 0 w 9"/>
                  <a:gd name="T5" fmla="*/ 4 h 12"/>
                  <a:gd name="T6" fmla="*/ 0 w 9"/>
                  <a:gd name="T7" fmla="*/ 12 h 12"/>
                  <a:gd name="T8" fmla="*/ 9 w 9"/>
                  <a:gd name="T9" fmla="*/ 8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2">
                    <a:moveTo>
                      <a:pt x="9" y="8"/>
                    </a:moveTo>
                    <a:lnTo>
                      <a:pt x="4" y="0"/>
                    </a:lnTo>
                    <a:lnTo>
                      <a:pt x="0" y="4"/>
                    </a:lnTo>
                    <a:lnTo>
                      <a:pt x="0" y="12"/>
                    </a:lnTo>
                    <a:lnTo>
                      <a:pt x="9" y="8"/>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4" name="Freeform 314"/>
              <p:cNvSpPr>
                <a:spLocks/>
              </p:cNvSpPr>
              <p:nvPr/>
            </p:nvSpPr>
            <p:spPr bwMode="auto">
              <a:xfrm>
                <a:off x="4741" y="4062"/>
                <a:ext cx="8" cy="12"/>
              </a:xfrm>
              <a:custGeom>
                <a:avLst/>
                <a:gdLst>
                  <a:gd name="T0" fmla="*/ 8 w 8"/>
                  <a:gd name="T1" fmla="*/ 8 h 12"/>
                  <a:gd name="T2" fmla="*/ 8 w 8"/>
                  <a:gd name="T3" fmla="*/ 0 h 12"/>
                  <a:gd name="T4" fmla="*/ 0 w 8"/>
                  <a:gd name="T5" fmla="*/ 8 h 12"/>
                  <a:gd name="T6" fmla="*/ 4 w 8"/>
                  <a:gd name="T7" fmla="*/ 12 h 12"/>
                  <a:gd name="T8" fmla="*/ 8 w 8"/>
                  <a:gd name="T9" fmla="*/ 8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2">
                    <a:moveTo>
                      <a:pt x="8" y="8"/>
                    </a:moveTo>
                    <a:lnTo>
                      <a:pt x="8" y="0"/>
                    </a:lnTo>
                    <a:lnTo>
                      <a:pt x="0" y="8"/>
                    </a:lnTo>
                    <a:lnTo>
                      <a:pt x="4" y="12"/>
                    </a:lnTo>
                    <a:lnTo>
                      <a:pt x="8" y="8"/>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5" name="Freeform 315"/>
              <p:cNvSpPr>
                <a:spLocks/>
              </p:cNvSpPr>
              <p:nvPr/>
            </p:nvSpPr>
            <p:spPr bwMode="auto">
              <a:xfrm>
                <a:off x="4766" y="4051"/>
                <a:ext cx="4" cy="11"/>
              </a:xfrm>
              <a:custGeom>
                <a:avLst/>
                <a:gdLst>
                  <a:gd name="T0" fmla="*/ 4 w 4"/>
                  <a:gd name="T1" fmla="*/ 4 h 11"/>
                  <a:gd name="T2" fmla="*/ 4 w 4"/>
                  <a:gd name="T3" fmla="*/ 0 h 11"/>
                  <a:gd name="T4" fmla="*/ 0 w 4"/>
                  <a:gd name="T5" fmla="*/ 4 h 11"/>
                  <a:gd name="T6" fmla="*/ 0 w 4"/>
                  <a:gd name="T7" fmla="*/ 11 h 11"/>
                  <a:gd name="T8" fmla="*/ 4 w 4"/>
                  <a:gd name="T9" fmla="*/ 4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1">
                    <a:moveTo>
                      <a:pt x="4" y="4"/>
                    </a:moveTo>
                    <a:lnTo>
                      <a:pt x="4" y="0"/>
                    </a:lnTo>
                    <a:lnTo>
                      <a:pt x="0" y="4"/>
                    </a:lnTo>
                    <a:lnTo>
                      <a:pt x="0" y="11"/>
                    </a:lnTo>
                    <a:lnTo>
                      <a:pt x="4" y="4"/>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6" name="Freeform 316"/>
              <p:cNvSpPr>
                <a:spLocks/>
              </p:cNvSpPr>
              <p:nvPr/>
            </p:nvSpPr>
            <p:spPr bwMode="auto">
              <a:xfrm>
                <a:off x="4749" y="4047"/>
                <a:ext cx="4" cy="12"/>
              </a:xfrm>
              <a:custGeom>
                <a:avLst/>
                <a:gdLst>
                  <a:gd name="T0" fmla="*/ 4 w 4"/>
                  <a:gd name="T1" fmla="*/ 8 h 12"/>
                  <a:gd name="T2" fmla="*/ 4 w 4"/>
                  <a:gd name="T3" fmla="*/ 0 h 12"/>
                  <a:gd name="T4" fmla="*/ 0 w 4"/>
                  <a:gd name="T5" fmla="*/ 4 h 12"/>
                  <a:gd name="T6" fmla="*/ 0 w 4"/>
                  <a:gd name="T7" fmla="*/ 12 h 12"/>
                  <a:gd name="T8" fmla="*/ 4 w 4"/>
                  <a:gd name="T9" fmla="*/ 8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2">
                    <a:moveTo>
                      <a:pt x="4" y="8"/>
                    </a:moveTo>
                    <a:lnTo>
                      <a:pt x="4" y="0"/>
                    </a:lnTo>
                    <a:lnTo>
                      <a:pt x="0" y="4"/>
                    </a:lnTo>
                    <a:lnTo>
                      <a:pt x="0" y="12"/>
                    </a:lnTo>
                    <a:lnTo>
                      <a:pt x="4" y="8"/>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7" name="Freeform 317"/>
              <p:cNvSpPr>
                <a:spLocks/>
              </p:cNvSpPr>
              <p:nvPr/>
            </p:nvSpPr>
            <p:spPr bwMode="auto">
              <a:xfrm>
                <a:off x="4774" y="4040"/>
                <a:ext cx="4" cy="11"/>
              </a:xfrm>
              <a:custGeom>
                <a:avLst/>
                <a:gdLst>
                  <a:gd name="T0" fmla="*/ 4 w 4"/>
                  <a:gd name="T1" fmla="*/ 4 h 11"/>
                  <a:gd name="T2" fmla="*/ 0 w 4"/>
                  <a:gd name="T3" fmla="*/ 0 h 11"/>
                  <a:gd name="T4" fmla="*/ 0 w 4"/>
                  <a:gd name="T5" fmla="*/ 4 h 11"/>
                  <a:gd name="T6" fmla="*/ 4 w 4"/>
                  <a:gd name="T7" fmla="*/ 11 h 11"/>
                  <a:gd name="T8" fmla="*/ 4 w 4"/>
                  <a:gd name="T9" fmla="*/ 4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1">
                    <a:moveTo>
                      <a:pt x="4" y="4"/>
                    </a:moveTo>
                    <a:lnTo>
                      <a:pt x="0" y="0"/>
                    </a:lnTo>
                    <a:lnTo>
                      <a:pt x="0" y="4"/>
                    </a:lnTo>
                    <a:lnTo>
                      <a:pt x="4" y="11"/>
                    </a:lnTo>
                    <a:lnTo>
                      <a:pt x="4" y="4"/>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8" name="Freeform 318"/>
              <p:cNvSpPr>
                <a:spLocks/>
              </p:cNvSpPr>
              <p:nvPr/>
            </p:nvSpPr>
            <p:spPr bwMode="auto">
              <a:xfrm>
                <a:off x="4753" y="4033"/>
                <a:ext cx="9" cy="11"/>
              </a:xfrm>
              <a:custGeom>
                <a:avLst/>
                <a:gdLst>
                  <a:gd name="T0" fmla="*/ 9 w 9"/>
                  <a:gd name="T1" fmla="*/ 3 h 11"/>
                  <a:gd name="T2" fmla="*/ 4 w 9"/>
                  <a:gd name="T3" fmla="*/ 0 h 11"/>
                  <a:gd name="T4" fmla="*/ 0 w 9"/>
                  <a:gd name="T5" fmla="*/ 7 h 11"/>
                  <a:gd name="T6" fmla="*/ 9 w 9"/>
                  <a:gd name="T7" fmla="*/ 11 h 11"/>
                  <a:gd name="T8" fmla="*/ 9 w 9"/>
                  <a:gd name="T9" fmla="*/ 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1">
                    <a:moveTo>
                      <a:pt x="9" y="3"/>
                    </a:moveTo>
                    <a:lnTo>
                      <a:pt x="4" y="0"/>
                    </a:lnTo>
                    <a:lnTo>
                      <a:pt x="0" y="7"/>
                    </a:lnTo>
                    <a:lnTo>
                      <a:pt x="9" y="11"/>
                    </a:lnTo>
                    <a:lnTo>
                      <a:pt x="9" y="3"/>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9" name="Freeform 319"/>
              <p:cNvSpPr>
                <a:spLocks/>
              </p:cNvSpPr>
              <p:nvPr/>
            </p:nvSpPr>
            <p:spPr bwMode="auto">
              <a:xfrm>
                <a:off x="4774" y="4029"/>
                <a:ext cx="13" cy="4"/>
              </a:xfrm>
              <a:custGeom>
                <a:avLst/>
                <a:gdLst>
                  <a:gd name="T0" fmla="*/ 9 w 13"/>
                  <a:gd name="T1" fmla="*/ 4 h 4"/>
                  <a:gd name="T2" fmla="*/ 13 w 13"/>
                  <a:gd name="T3" fmla="*/ 0 h 4"/>
                  <a:gd name="T4" fmla="*/ 4 w 13"/>
                  <a:gd name="T5" fmla="*/ 0 h 4"/>
                  <a:gd name="T6" fmla="*/ 0 w 13"/>
                  <a:gd name="T7" fmla="*/ 4 h 4"/>
                  <a:gd name="T8" fmla="*/ 9 w 13"/>
                  <a:gd name="T9" fmla="*/ 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4">
                    <a:moveTo>
                      <a:pt x="9" y="4"/>
                    </a:moveTo>
                    <a:lnTo>
                      <a:pt x="13" y="0"/>
                    </a:lnTo>
                    <a:lnTo>
                      <a:pt x="4" y="0"/>
                    </a:lnTo>
                    <a:lnTo>
                      <a:pt x="0" y="4"/>
                    </a:lnTo>
                    <a:lnTo>
                      <a:pt x="9" y="4"/>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0" name="Freeform 320"/>
              <p:cNvSpPr>
                <a:spLocks/>
              </p:cNvSpPr>
              <p:nvPr/>
            </p:nvSpPr>
            <p:spPr bwMode="auto">
              <a:xfrm>
                <a:off x="4774" y="4014"/>
                <a:ext cx="9" cy="11"/>
              </a:xfrm>
              <a:custGeom>
                <a:avLst/>
                <a:gdLst>
                  <a:gd name="T0" fmla="*/ 9 w 9"/>
                  <a:gd name="T1" fmla="*/ 4 h 11"/>
                  <a:gd name="T2" fmla="*/ 4 w 9"/>
                  <a:gd name="T3" fmla="*/ 0 h 11"/>
                  <a:gd name="T4" fmla="*/ 0 w 9"/>
                  <a:gd name="T5" fmla="*/ 4 h 11"/>
                  <a:gd name="T6" fmla="*/ 0 w 9"/>
                  <a:gd name="T7" fmla="*/ 11 h 11"/>
                  <a:gd name="T8" fmla="*/ 9 w 9"/>
                  <a:gd name="T9" fmla="*/ 4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1">
                    <a:moveTo>
                      <a:pt x="9" y="4"/>
                    </a:moveTo>
                    <a:lnTo>
                      <a:pt x="4" y="0"/>
                    </a:lnTo>
                    <a:lnTo>
                      <a:pt x="0" y="4"/>
                    </a:lnTo>
                    <a:lnTo>
                      <a:pt x="0" y="11"/>
                    </a:lnTo>
                    <a:lnTo>
                      <a:pt x="9" y="4"/>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1" name="Freeform 321"/>
              <p:cNvSpPr>
                <a:spLocks/>
              </p:cNvSpPr>
              <p:nvPr/>
            </p:nvSpPr>
            <p:spPr bwMode="auto">
              <a:xfrm>
                <a:off x="4762" y="4025"/>
                <a:ext cx="8" cy="8"/>
              </a:xfrm>
              <a:custGeom>
                <a:avLst/>
                <a:gdLst>
                  <a:gd name="T0" fmla="*/ 4 w 8"/>
                  <a:gd name="T1" fmla="*/ 4 h 8"/>
                  <a:gd name="T2" fmla="*/ 8 w 8"/>
                  <a:gd name="T3" fmla="*/ 0 h 8"/>
                  <a:gd name="T4" fmla="*/ 0 w 8"/>
                  <a:gd name="T5" fmla="*/ 0 h 8"/>
                  <a:gd name="T6" fmla="*/ 0 w 8"/>
                  <a:gd name="T7" fmla="*/ 8 h 8"/>
                  <a:gd name="T8" fmla="*/ 4 w 8"/>
                  <a:gd name="T9" fmla="*/ 4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4" y="4"/>
                    </a:moveTo>
                    <a:lnTo>
                      <a:pt x="8" y="0"/>
                    </a:lnTo>
                    <a:lnTo>
                      <a:pt x="0" y="0"/>
                    </a:lnTo>
                    <a:lnTo>
                      <a:pt x="0" y="8"/>
                    </a:lnTo>
                    <a:lnTo>
                      <a:pt x="4" y="4"/>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2" name="Freeform 322"/>
              <p:cNvSpPr>
                <a:spLocks/>
              </p:cNvSpPr>
              <p:nvPr/>
            </p:nvSpPr>
            <p:spPr bwMode="auto">
              <a:xfrm>
                <a:off x="4724" y="4081"/>
                <a:ext cx="29" cy="108"/>
              </a:xfrm>
              <a:custGeom>
                <a:avLst/>
                <a:gdLst>
                  <a:gd name="T0" fmla="*/ 29 w 29"/>
                  <a:gd name="T1" fmla="*/ 0 h 108"/>
                  <a:gd name="T2" fmla="*/ 25 w 29"/>
                  <a:gd name="T3" fmla="*/ 11 h 108"/>
                  <a:gd name="T4" fmla="*/ 29 w 29"/>
                  <a:gd name="T5" fmla="*/ 64 h 108"/>
                  <a:gd name="T6" fmla="*/ 29 w 29"/>
                  <a:gd name="T7" fmla="*/ 86 h 108"/>
                  <a:gd name="T8" fmla="*/ 17 w 29"/>
                  <a:gd name="T9" fmla="*/ 108 h 108"/>
                  <a:gd name="T10" fmla="*/ 4 w 29"/>
                  <a:gd name="T11" fmla="*/ 86 h 108"/>
                  <a:gd name="T12" fmla="*/ 0 w 29"/>
                  <a:gd name="T13" fmla="*/ 56 h 108"/>
                  <a:gd name="T14" fmla="*/ 17 w 29"/>
                  <a:gd name="T15" fmla="*/ 0 h 108"/>
                  <a:gd name="T16" fmla="*/ 29 w 29"/>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08">
                    <a:moveTo>
                      <a:pt x="29" y="0"/>
                    </a:moveTo>
                    <a:lnTo>
                      <a:pt x="25" y="11"/>
                    </a:lnTo>
                    <a:lnTo>
                      <a:pt x="29" y="64"/>
                    </a:lnTo>
                    <a:lnTo>
                      <a:pt x="29" y="86"/>
                    </a:lnTo>
                    <a:lnTo>
                      <a:pt x="17" y="108"/>
                    </a:lnTo>
                    <a:lnTo>
                      <a:pt x="4" y="86"/>
                    </a:lnTo>
                    <a:lnTo>
                      <a:pt x="0" y="56"/>
                    </a:lnTo>
                    <a:lnTo>
                      <a:pt x="17" y="0"/>
                    </a:lnTo>
                    <a:lnTo>
                      <a:pt x="29" y="0"/>
                    </a:lnTo>
                    <a:close/>
                  </a:path>
                </a:pathLst>
              </a:custGeom>
              <a:solidFill>
                <a:srgbClr val="FFFF00"/>
              </a:solidFill>
              <a:ln w="0">
                <a:solidFill>
                  <a:srgbClr val="FFC700"/>
                </a:solidFill>
                <a:prstDash val="solid"/>
                <a:round/>
                <a:headEnd/>
                <a:tailEnd/>
              </a:ln>
            </p:spPr>
            <p:txBody>
              <a:bodyPr/>
              <a:lstStyle/>
              <a:p>
                <a:endParaRPr lang="en-US"/>
              </a:p>
            </p:txBody>
          </p:sp>
          <p:sp>
            <p:nvSpPr>
              <p:cNvPr id="3203" name="Freeform 323"/>
              <p:cNvSpPr>
                <a:spLocks/>
              </p:cNvSpPr>
              <p:nvPr/>
            </p:nvSpPr>
            <p:spPr bwMode="auto">
              <a:xfrm>
                <a:off x="4791" y="3962"/>
                <a:ext cx="109" cy="67"/>
              </a:xfrm>
              <a:custGeom>
                <a:avLst/>
                <a:gdLst>
                  <a:gd name="T0" fmla="*/ 75 w 109"/>
                  <a:gd name="T1" fmla="*/ 15 h 67"/>
                  <a:gd name="T2" fmla="*/ 8 w 109"/>
                  <a:gd name="T3" fmla="*/ 48 h 67"/>
                  <a:gd name="T4" fmla="*/ 0 w 109"/>
                  <a:gd name="T5" fmla="*/ 59 h 67"/>
                  <a:gd name="T6" fmla="*/ 4 w 109"/>
                  <a:gd name="T7" fmla="*/ 67 h 67"/>
                  <a:gd name="T8" fmla="*/ 25 w 109"/>
                  <a:gd name="T9" fmla="*/ 67 h 67"/>
                  <a:gd name="T10" fmla="*/ 46 w 109"/>
                  <a:gd name="T11" fmla="*/ 63 h 67"/>
                  <a:gd name="T12" fmla="*/ 67 w 109"/>
                  <a:gd name="T13" fmla="*/ 56 h 67"/>
                  <a:gd name="T14" fmla="*/ 84 w 109"/>
                  <a:gd name="T15" fmla="*/ 44 h 67"/>
                  <a:gd name="T16" fmla="*/ 100 w 109"/>
                  <a:gd name="T17" fmla="*/ 26 h 67"/>
                  <a:gd name="T18" fmla="*/ 109 w 109"/>
                  <a:gd name="T19" fmla="*/ 3 h 67"/>
                  <a:gd name="T20" fmla="*/ 105 w 109"/>
                  <a:gd name="T21" fmla="*/ 0 h 67"/>
                  <a:gd name="T22" fmla="*/ 75 w 109"/>
                  <a:gd name="T23" fmla="*/ 15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9" h="67">
                    <a:moveTo>
                      <a:pt x="75" y="15"/>
                    </a:moveTo>
                    <a:lnTo>
                      <a:pt x="8" y="48"/>
                    </a:lnTo>
                    <a:lnTo>
                      <a:pt x="0" y="59"/>
                    </a:lnTo>
                    <a:lnTo>
                      <a:pt x="4" y="67"/>
                    </a:lnTo>
                    <a:lnTo>
                      <a:pt x="25" y="67"/>
                    </a:lnTo>
                    <a:lnTo>
                      <a:pt x="46" y="63"/>
                    </a:lnTo>
                    <a:lnTo>
                      <a:pt x="67" y="56"/>
                    </a:lnTo>
                    <a:lnTo>
                      <a:pt x="84" y="44"/>
                    </a:lnTo>
                    <a:lnTo>
                      <a:pt x="100" y="26"/>
                    </a:lnTo>
                    <a:lnTo>
                      <a:pt x="109" y="3"/>
                    </a:lnTo>
                    <a:lnTo>
                      <a:pt x="105" y="0"/>
                    </a:lnTo>
                    <a:lnTo>
                      <a:pt x="75" y="15"/>
                    </a:lnTo>
                    <a:close/>
                  </a:path>
                </a:pathLst>
              </a:custGeom>
              <a:solidFill>
                <a:srgbClr val="FFFF00"/>
              </a:solidFill>
              <a:ln w="0">
                <a:solidFill>
                  <a:srgbClr val="FFC700"/>
                </a:solidFill>
                <a:prstDash val="solid"/>
                <a:round/>
                <a:headEnd/>
                <a:tailEnd/>
              </a:ln>
            </p:spPr>
            <p:txBody>
              <a:bodyPr/>
              <a:lstStyle/>
              <a:p>
                <a:endParaRPr lang="en-US"/>
              </a:p>
            </p:txBody>
          </p:sp>
          <p:sp>
            <p:nvSpPr>
              <p:cNvPr id="3204" name="Freeform 324"/>
              <p:cNvSpPr>
                <a:spLocks/>
              </p:cNvSpPr>
              <p:nvPr/>
            </p:nvSpPr>
            <p:spPr bwMode="auto">
              <a:xfrm>
                <a:off x="4753" y="4074"/>
                <a:ext cx="80" cy="89"/>
              </a:xfrm>
              <a:custGeom>
                <a:avLst/>
                <a:gdLst>
                  <a:gd name="T0" fmla="*/ 80 w 80"/>
                  <a:gd name="T1" fmla="*/ 85 h 89"/>
                  <a:gd name="T2" fmla="*/ 63 w 80"/>
                  <a:gd name="T3" fmla="*/ 48 h 89"/>
                  <a:gd name="T4" fmla="*/ 25 w 80"/>
                  <a:gd name="T5" fmla="*/ 11 h 89"/>
                  <a:gd name="T6" fmla="*/ 4 w 80"/>
                  <a:gd name="T7" fmla="*/ 0 h 89"/>
                  <a:gd name="T8" fmla="*/ 0 w 80"/>
                  <a:gd name="T9" fmla="*/ 18 h 89"/>
                  <a:gd name="T10" fmla="*/ 13 w 80"/>
                  <a:gd name="T11" fmla="*/ 41 h 89"/>
                  <a:gd name="T12" fmla="*/ 30 w 80"/>
                  <a:gd name="T13" fmla="*/ 67 h 89"/>
                  <a:gd name="T14" fmla="*/ 46 w 80"/>
                  <a:gd name="T15" fmla="*/ 78 h 89"/>
                  <a:gd name="T16" fmla="*/ 63 w 80"/>
                  <a:gd name="T17" fmla="*/ 85 h 89"/>
                  <a:gd name="T18" fmla="*/ 76 w 80"/>
                  <a:gd name="T19" fmla="*/ 89 h 89"/>
                  <a:gd name="T20" fmla="*/ 80 w 80"/>
                  <a:gd name="T21" fmla="*/ 85 h 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0" h="89">
                    <a:moveTo>
                      <a:pt x="80" y="85"/>
                    </a:moveTo>
                    <a:lnTo>
                      <a:pt x="63" y="48"/>
                    </a:lnTo>
                    <a:lnTo>
                      <a:pt x="25" y="11"/>
                    </a:lnTo>
                    <a:lnTo>
                      <a:pt x="4" y="0"/>
                    </a:lnTo>
                    <a:lnTo>
                      <a:pt x="0" y="18"/>
                    </a:lnTo>
                    <a:lnTo>
                      <a:pt x="13" y="41"/>
                    </a:lnTo>
                    <a:lnTo>
                      <a:pt x="30" y="67"/>
                    </a:lnTo>
                    <a:lnTo>
                      <a:pt x="46" y="78"/>
                    </a:lnTo>
                    <a:lnTo>
                      <a:pt x="63" y="85"/>
                    </a:lnTo>
                    <a:lnTo>
                      <a:pt x="76" y="89"/>
                    </a:lnTo>
                    <a:lnTo>
                      <a:pt x="80" y="85"/>
                    </a:lnTo>
                    <a:close/>
                  </a:path>
                </a:pathLst>
              </a:custGeom>
              <a:solidFill>
                <a:srgbClr val="FFFF00"/>
              </a:solidFill>
              <a:ln w="0">
                <a:solidFill>
                  <a:srgbClr val="FFC700"/>
                </a:solidFill>
                <a:prstDash val="solid"/>
                <a:round/>
                <a:headEnd/>
                <a:tailEnd/>
              </a:ln>
            </p:spPr>
            <p:txBody>
              <a:bodyPr/>
              <a:lstStyle/>
              <a:p>
                <a:endParaRPr lang="en-US"/>
              </a:p>
            </p:txBody>
          </p:sp>
          <p:sp>
            <p:nvSpPr>
              <p:cNvPr id="3205" name="Freeform 325"/>
              <p:cNvSpPr>
                <a:spLocks/>
              </p:cNvSpPr>
              <p:nvPr/>
            </p:nvSpPr>
            <p:spPr bwMode="auto">
              <a:xfrm>
                <a:off x="4762" y="4062"/>
                <a:ext cx="109" cy="60"/>
              </a:xfrm>
              <a:custGeom>
                <a:avLst/>
                <a:gdLst>
                  <a:gd name="T0" fmla="*/ 0 w 109"/>
                  <a:gd name="T1" fmla="*/ 12 h 60"/>
                  <a:gd name="T2" fmla="*/ 33 w 109"/>
                  <a:gd name="T3" fmla="*/ 38 h 60"/>
                  <a:gd name="T4" fmla="*/ 83 w 109"/>
                  <a:gd name="T5" fmla="*/ 56 h 60"/>
                  <a:gd name="T6" fmla="*/ 104 w 109"/>
                  <a:gd name="T7" fmla="*/ 60 h 60"/>
                  <a:gd name="T8" fmla="*/ 109 w 109"/>
                  <a:gd name="T9" fmla="*/ 53 h 60"/>
                  <a:gd name="T10" fmla="*/ 104 w 109"/>
                  <a:gd name="T11" fmla="*/ 45 h 60"/>
                  <a:gd name="T12" fmla="*/ 83 w 109"/>
                  <a:gd name="T13" fmla="*/ 27 h 60"/>
                  <a:gd name="T14" fmla="*/ 50 w 109"/>
                  <a:gd name="T15" fmla="*/ 8 h 60"/>
                  <a:gd name="T16" fmla="*/ 16 w 109"/>
                  <a:gd name="T17" fmla="*/ 0 h 60"/>
                  <a:gd name="T18" fmla="*/ 4 w 109"/>
                  <a:gd name="T19" fmla="*/ 4 h 60"/>
                  <a:gd name="T20" fmla="*/ 0 w 109"/>
                  <a:gd name="T21" fmla="*/ 12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9" h="60">
                    <a:moveTo>
                      <a:pt x="0" y="12"/>
                    </a:moveTo>
                    <a:lnTo>
                      <a:pt x="33" y="38"/>
                    </a:lnTo>
                    <a:lnTo>
                      <a:pt x="83" y="56"/>
                    </a:lnTo>
                    <a:lnTo>
                      <a:pt x="104" y="60"/>
                    </a:lnTo>
                    <a:lnTo>
                      <a:pt x="109" y="53"/>
                    </a:lnTo>
                    <a:lnTo>
                      <a:pt x="104" y="45"/>
                    </a:lnTo>
                    <a:lnTo>
                      <a:pt x="83" y="27"/>
                    </a:lnTo>
                    <a:lnTo>
                      <a:pt x="50" y="8"/>
                    </a:lnTo>
                    <a:lnTo>
                      <a:pt x="16" y="0"/>
                    </a:lnTo>
                    <a:lnTo>
                      <a:pt x="4" y="4"/>
                    </a:lnTo>
                    <a:lnTo>
                      <a:pt x="0" y="12"/>
                    </a:lnTo>
                    <a:close/>
                  </a:path>
                </a:pathLst>
              </a:custGeom>
              <a:solidFill>
                <a:srgbClr val="FFFF00"/>
              </a:solidFill>
              <a:ln w="0">
                <a:solidFill>
                  <a:srgbClr val="FFC700"/>
                </a:solidFill>
                <a:prstDash val="solid"/>
                <a:round/>
                <a:headEnd/>
                <a:tailEnd/>
              </a:ln>
            </p:spPr>
            <p:txBody>
              <a:bodyPr/>
              <a:lstStyle/>
              <a:p>
                <a:endParaRPr lang="en-US"/>
              </a:p>
            </p:txBody>
          </p:sp>
          <p:sp>
            <p:nvSpPr>
              <p:cNvPr id="3206" name="Freeform 326"/>
              <p:cNvSpPr>
                <a:spLocks/>
              </p:cNvSpPr>
              <p:nvPr/>
            </p:nvSpPr>
            <p:spPr bwMode="auto">
              <a:xfrm>
                <a:off x="4787" y="4025"/>
                <a:ext cx="121" cy="37"/>
              </a:xfrm>
              <a:custGeom>
                <a:avLst/>
                <a:gdLst>
                  <a:gd name="T0" fmla="*/ 121 w 121"/>
                  <a:gd name="T1" fmla="*/ 19 h 37"/>
                  <a:gd name="T2" fmla="*/ 79 w 121"/>
                  <a:gd name="T3" fmla="*/ 4 h 37"/>
                  <a:gd name="T4" fmla="*/ 25 w 121"/>
                  <a:gd name="T5" fmla="*/ 0 h 37"/>
                  <a:gd name="T6" fmla="*/ 0 w 121"/>
                  <a:gd name="T7" fmla="*/ 4 h 37"/>
                  <a:gd name="T8" fmla="*/ 4 w 121"/>
                  <a:gd name="T9" fmla="*/ 11 h 37"/>
                  <a:gd name="T10" fmla="*/ 8 w 121"/>
                  <a:gd name="T11" fmla="*/ 19 h 37"/>
                  <a:gd name="T12" fmla="*/ 37 w 121"/>
                  <a:gd name="T13" fmla="*/ 30 h 37"/>
                  <a:gd name="T14" fmla="*/ 71 w 121"/>
                  <a:gd name="T15" fmla="*/ 37 h 37"/>
                  <a:gd name="T16" fmla="*/ 109 w 121"/>
                  <a:gd name="T17" fmla="*/ 34 h 37"/>
                  <a:gd name="T18" fmla="*/ 121 w 121"/>
                  <a:gd name="T19" fmla="*/ 26 h 37"/>
                  <a:gd name="T20" fmla="*/ 121 w 121"/>
                  <a:gd name="T21" fmla="*/ 19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1" h="37">
                    <a:moveTo>
                      <a:pt x="121" y="19"/>
                    </a:moveTo>
                    <a:lnTo>
                      <a:pt x="79" y="4"/>
                    </a:lnTo>
                    <a:lnTo>
                      <a:pt x="25" y="0"/>
                    </a:lnTo>
                    <a:lnTo>
                      <a:pt x="0" y="4"/>
                    </a:lnTo>
                    <a:lnTo>
                      <a:pt x="4" y="11"/>
                    </a:lnTo>
                    <a:lnTo>
                      <a:pt x="8" y="19"/>
                    </a:lnTo>
                    <a:lnTo>
                      <a:pt x="37" y="30"/>
                    </a:lnTo>
                    <a:lnTo>
                      <a:pt x="71" y="37"/>
                    </a:lnTo>
                    <a:lnTo>
                      <a:pt x="109" y="34"/>
                    </a:lnTo>
                    <a:lnTo>
                      <a:pt x="121" y="26"/>
                    </a:lnTo>
                    <a:lnTo>
                      <a:pt x="121" y="19"/>
                    </a:lnTo>
                    <a:close/>
                  </a:path>
                </a:pathLst>
              </a:custGeom>
              <a:solidFill>
                <a:srgbClr val="FFFF00"/>
              </a:solidFill>
              <a:ln w="0">
                <a:solidFill>
                  <a:srgbClr val="FFC700"/>
                </a:solidFill>
                <a:prstDash val="solid"/>
                <a:round/>
                <a:headEnd/>
                <a:tailEnd/>
              </a:ln>
            </p:spPr>
            <p:txBody>
              <a:bodyPr/>
              <a:lstStyle/>
              <a:p>
                <a:endParaRPr lang="en-US"/>
              </a:p>
            </p:txBody>
          </p:sp>
          <p:sp>
            <p:nvSpPr>
              <p:cNvPr id="3207" name="Freeform 327"/>
              <p:cNvSpPr>
                <a:spLocks/>
              </p:cNvSpPr>
              <p:nvPr/>
            </p:nvSpPr>
            <p:spPr bwMode="auto">
              <a:xfrm>
                <a:off x="4778" y="4047"/>
                <a:ext cx="113" cy="45"/>
              </a:xfrm>
              <a:custGeom>
                <a:avLst/>
                <a:gdLst>
                  <a:gd name="T0" fmla="*/ 0 w 113"/>
                  <a:gd name="T1" fmla="*/ 12 h 45"/>
                  <a:gd name="T2" fmla="*/ 38 w 113"/>
                  <a:gd name="T3" fmla="*/ 30 h 45"/>
                  <a:gd name="T4" fmla="*/ 88 w 113"/>
                  <a:gd name="T5" fmla="*/ 45 h 45"/>
                  <a:gd name="T6" fmla="*/ 113 w 113"/>
                  <a:gd name="T7" fmla="*/ 45 h 45"/>
                  <a:gd name="T8" fmla="*/ 113 w 113"/>
                  <a:gd name="T9" fmla="*/ 42 h 45"/>
                  <a:gd name="T10" fmla="*/ 109 w 113"/>
                  <a:gd name="T11" fmla="*/ 30 h 45"/>
                  <a:gd name="T12" fmla="*/ 84 w 113"/>
                  <a:gd name="T13" fmla="*/ 15 h 45"/>
                  <a:gd name="T14" fmla="*/ 51 w 113"/>
                  <a:gd name="T15" fmla="*/ 0 h 45"/>
                  <a:gd name="T16" fmla="*/ 17 w 113"/>
                  <a:gd name="T17" fmla="*/ 0 h 45"/>
                  <a:gd name="T18" fmla="*/ 5 w 113"/>
                  <a:gd name="T19" fmla="*/ 4 h 45"/>
                  <a:gd name="T20" fmla="*/ 0 w 113"/>
                  <a:gd name="T21" fmla="*/ 12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 h="45">
                    <a:moveTo>
                      <a:pt x="0" y="12"/>
                    </a:moveTo>
                    <a:lnTo>
                      <a:pt x="38" y="30"/>
                    </a:lnTo>
                    <a:lnTo>
                      <a:pt x="88" y="45"/>
                    </a:lnTo>
                    <a:lnTo>
                      <a:pt x="113" y="45"/>
                    </a:lnTo>
                    <a:lnTo>
                      <a:pt x="113" y="42"/>
                    </a:lnTo>
                    <a:lnTo>
                      <a:pt x="109" y="30"/>
                    </a:lnTo>
                    <a:lnTo>
                      <a:pt x="84" y="15"/>
                    </a:lnTo>
                    <a:lnTo>
                      <a:pt x="51" y="0"/>
                    </a:lnTo>
                    <a:lnTo>
                      <a:pt x="17" y="0"/>
                    </a:lnTo>
                    <a:lnTo>
                      <a:pt x="5" y="4"/>
                    </a:lnTo>
                    <a:lnTo>
                      <a:pt x="0" y="12"/>
                    </a:lnTo>
                    <a:close/>
                  </a:path>
                </a:pathLst>
              </a:custGeom>
              <a:solidFill>
                <a:srgbClr val="FFFF00"/>
              </a:solidFill>
              <a:ln w="0">
                <a:solidFill>
                  <a:srgbClr val="FFC700"/>
                </a:solidFill>
                <a:prstDash val="solid"/>
                <a:round/>
                <a:headEnd/>
                <a:tailEnd/>
              </a:ln>
            </p:spPr>
            <p:txBody>
              <a:bodyPr/>
              <a:lstStyle/>
              <a:p>
                <a:endParaRPr lang="en-US"/>
              </a:p>
            </p:txBody>
          </p:sp>
          <p:sp>
            <p:nvSpPr>
              <p:cNvPr id="3208" name="Freeform 328"/>
              <p:cNvSpPr>
                <a:spLocks/>
              </p:cNvSpPr>
              <p:nvPr/>
            </p:nvSpPr>
            <p:spPr bwMode="auto">
              <a:xfrm>
                <a:off x="1189" y="4029"/>
                <a:ext cx="134" cy="30"/>
              </a:xfrm>
              <a:custGeom>
                <a:avLst/>
                <a:gdLst>
                  <a:gd name="T0" fmla="*/ 0 w 134"/>
                  <a:gd name="T1" fmla="*/ 4 h 30"/>
                  <a:gd name="T2" fmla="*/ 13 w 134"/>
                  <a:gd name="T3" fmla="*/ 4 h 30"/>
                  <a:gd name="T4" fmla="*/ 76 w 134"/>
                  <a:gd name="T5" fmla="*/ 0 h 30"/>
                  <a:gd name="T6" fmla="*/ 109 w 134"/>
                  <a:gd name="T7" fmla="*/ 4 h 30"/>
                  <a:gd name="T8" fmla="*/ 134 w 134"/>
                  <a:gd name="T9" fmla="*/ 15 h 30"/>
                  <a:gd name="T10" fmla="*/ 105 w 134"/>
                  <a:gd name="T11" fmla="*/ 30 h 30"/>
                  <a:gd name="T12" fmla="*/ 67 w 134"/>
                  <a:gd name="T13" fmla="*/ 30 h 30"/>
                  <a:gd name="T14" fmla="*/ 0 w 134"/>
                  <a:gd name="T15" fmla="*/ 15 h 30"/>
                  <a:gd name="T16" fmla="*/ 0 w 134"/>
                  <a:gd name="T17" fmla="*/ 4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 h="30">
                    <a:moveTo>
                      <a:pt x="0" y="4"/>
                    </a:moveTo>
                    <a:lnTo>
                      <a:pt x="13" y="4"/>
                    </a:lnTo>
                    <a:lnTo>
                      <a:pt x="76" y="0"/>
                    </a:lnTo>
                    <a:lnTo>
                      <a:pt x="109" y="4"/>
                    </a:lnTo>
                    <a:lnTo>
                      <a:pt x="134" y="15"/>
                    </a:lnTo>
                    <a:lnTo>
                      <a:pt x="105" y="30"/>
                    </a:lnTo>
                    <a:lnTo>
                      <a:pt x="67" y="30"/>
                    </a:lnTo>
                    <a:lnTo>
                      <a:pt x="0" y="15"/>
                    </a:lnTo>
                    <a:lnTo>
                      <a:pt x="0" y="4"/>
                    </a:lnTo>
                    <a:close/>
                  </a:path>
                </a:pathLst>
              </a:custGeom>
              <a:solidFill>
                <a:srgbClr val="FFFF00"/>
              </a:solidFill>
              <a:ln w="0">
                <a:solidFill>
                  <a:srgbClr val="FFC700"/>
                </a:solidFill>
                <a:prstDash val="solid"/>
                <a:round/>
                <a:headEnd/>
                <a:tailEnd/>
              </a:ln>
            </p:spPr>
            <p:txBody>
              <a:bodyPr/>
              <a:lstStyle/>
              <a:p>
                <a:endParaRPr lang="en-US"/>
              </a:p>
            </p:txBody>
          </p:sp>
          <p:sp>
            <p:nvSpPr>
              <p:cNvPr id="3209" name="Freeform 329"/>
              <p:cNvSpPr>
                <a:spLocks/>
              </p:cNvSpPr>
              <p:nvPr/>
            </p:nvSpPr>
            <p:spPr bwMode="auto">
              <a:xfrm>
                <a:off x="1194" y="4044"/>
                <a:ext cx="125" cy="63"/>
              </a:xfrm>
              <a:custGeom>
                <a:avLst/>
                <a:gdLst>
                  <a:gd name="T0" fmla="*/ 37 w 125"/>
                  <a:gd name="T1" fmla="*/ 11 h 63"/>
                  <a:gd name="T2" fmla="*/ 113 w 125"/>
                  <a:gd name="T3" fmla="*/ 41 h 63"/>
                  <a:gd name="T4" fmla="*/ 125 w 125"/>
                  <a:gd name="T5" fmla="*/ 52 h 63"/>
                  <a:gd name="T6" fmla="*/ 121 w 125"/>
                  <a:gd name="T7" fmla="*/ 63 h 63"/>
                  <a:gd name="T8" fmla="*/ 100 w 125"/>
                  <a:gd name="T9" fmla="*/ 63 h 63"/>
                  <a:gd name="T10" fmla="*/ 75 w 125"/>
                  <a:gd name="T11" fmla="*/ 59 h 63"/>
                  <a:gd name="T12" fmla="*/ 54 w 125"/>
                  <a:gd name="T13" fmla="*/ 56 h 63"/>
                  <a:gd name="T14" fmla="*/ 33 w 125"/>
                  <a:gd name="T15" fmla="*/ 48 h 63"/>
                  <a:gd name="T16" fmla="*/ 12 w 125"/>
                  <a:gd name="T17" fmla="*/ 26 h 63"/>
                  <a:gd name="T18" fmla="*/ 0 w 125"/>
                  <a:gd name="T19" fmla="*/ 3 h 63"/>
                  <a:gd name="T20" fmla="*/ 0 w 125"/>
                  <a:gd name="T21" fmla="*/ 0 h 63"/>
                  <a:gd name="T22" fmla="*/ 37 w 125"/>
                  <a:gd name="T23" fmla="*/ 11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5" h="63">
                    <a:moveTo>
                      <a:pt x="37" y="11"/>
                    </a:moveTo>
                    <a:lnTo>
                      <a:pt x="113" y="41"/>
                    </a:lnTo>
                    <a:lnTo>
                      <a:pt x="125" y="52"/>
                    </a:lnTo>
                    <a:lnTo>
                      <a:pt x="121" y="63"/>
                    </a:lnTo>
                    <a:lnTo>
                      <a:pt x="100" y="63"/>
                    </a:lnTo>
                    <a:lnTo>
                      <a:pt x="75" y="59"/>
                    </a:lnTo>
                    <a:lnTo>
                      <a:pt x="54" y="56"/>
                    </a:lnTo>
                    <a:lnTo>
                      <a:pt x="33" y="48"/>
                    </a:lnTo>
                    <a:lnTo>
                      <a:pt x="12" y="26"/>
                    </a:lnTo>
                    <a:lnTo>
                      <a:pt x="0" y="3"/>
                    </a:lnTo>
                    <a:lnTo>
                      <a:pt x="0" y="0"/>
                    </a:lnTo>
                    <a:lnTo>
                      <a:pt x="37" y="11"/>
                    </a:lnTo>
                    <a:close/>
                  </a:path>
                </a:pathLst>
              </a:custGeom>
              <a:solidFill>
                <a:srgbClr val="FFFF00"/>
              </a:solidFill>
              <a:ln w="0">
                <a:solidFill>
                  <a:srgbClr val="FFC700"/>
                </a:solidFill>
                <a:prstDash val="solid"/>
                <a:round/>
                <a:headEnd/>
                <a:tailEnd/>
              </a:ln>
            </p:spPr>
            <p:txBody>
              <a:bodyPr/>
              <a:lstStyle/>
              <a:p>
                <a:endParaRPr lang="en-US"/>
              </a:p>
            </p:txBody>
          </p:sp>
          <p:sp>
            <p:nvSpPr>
              <p:cNvPr id="3210" name="Freeform 330"/>
              <p:cNvSpPr>
                <a:spLocks/>
              </p:cNvSpPr>
              <p:nvPr/>
            </p:nvSpPr>
            <p:spPr bwMode="auto">
              <a:xfrm>
                <a:off x="1185" y="3977"/>
                <a:ext cx="126" cy="59"/>
              </a:xfrm>
              <a:custGeom>
                <a:avLst/>
                <a:gdLst>
                  <a:gd name="T0" fmla="*/ 4 w 126"/>
                  <a:gd name="T1" fmla="*/ 59 h 59"/>
                  <a:gd name="T2" fmla="*/ 50 w 126"/>
                  <a:gd name="T3" fmla="*/ 52 h 59"/>
                  <a:gd name="T4" fmla="*/ 105 w 126"/>
                  <a:gd name="T5" fmla="*/ 22 h 59"/>
                  <a:gd name="T6" fmla="*/ 126 w 126"/>
                  <a:gd name="T7" fmla="*/ 7 h 59"/>
                  <a:gd name="T8" fmla="*/ 122 w 126"/>
                  <a:gd name="T9" fmla="*/ 3 h 59"/>
                  <a:gd name="T10" fmla="*/ 117 w 126"/>
                  <a:gd name="T11" fmla="*/ 0 h 59"/>
                  <a:gd name="T12" fmla="*/ 105 w 126"/>
                  <a:gd name="T13" fmla="*/ 0 h 59"/>
                  <a:gd name="T14" fmla="*/ 71 w 126"/>
                  <a:gd name="T15" fmla="*/ 3 h 59"/>
                  <a:gd name="T16" fmla="*/ 34 w 126"/>
                  <a:gd name="T17" fmla="*/ 14 h 59"/>
                  <a:gd name="T18" fmla="*/ 21 w 126"/>
                  <a:gd name="T19" fmla="*/ 26 h 59"/>
                  <a:gd name="T20" fmla="*/ 4 w 126"/>
                  <a:gd name="T21" fmla="*/ 37 h 59"/>
                  <a:gd name="T22" fmla="*/ 0 w 126"/>
                  <a:gd name="T23" fmla="*/ 52 h 59"/>
                  <a:gd name="T24" fmla="*/ 4 w 126"/>
                  <a:gd name="T25" fmla="*/ 59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6" h="59">
                    <a:moveTo>
                      <a:pt x="4" y="59"/>
                    </a:moveTo>
                    <a:lnTo>
                      <a:pt x="50" y="52"/>
                    </a:lnTo>
                    <a:lnTo>
                      <a:pt x="105" y="22"/>
                    </a:lnTo>
                    <a:lnTo>
                      <a:pt x="126" y="7"/>
                    </a:lnTo>
                    <a:lnTo>
                      <a:pt x="122" y="3"/>
                    </a:lnTo>
                    <a:lnTo>
                      <a:pt x="117" y="0"/>
                    </a:lnTo>
                    <a:lnTo>
                      <a:pt x="105" y="0"/>
                    </a:lnTo>
                    <a:lnTo>
                      <a:pt x="71" y="3"/>
                    </a:lnTo>
                    <a:lnTo>
                      <a:pt x="34" y="14"/>
                    </a:lnTo>
                    <a:lnTo>
                      <a:pt x="21" y="26"/>
                    </a:lnTo>
                    <a:lnTo>
                      <a:pt x="4" y="37"/>
                    </a:lnTo>
                    <a:lnTo>
                      <a:pt x="0" y="52"/>
                    </a:lnTo>
                    <a:lnTo>
                      <a:pt x="4" y="59"/>
                    </a:lnTo>
                    <a:close/>
                  </a:path>
                </a:pathLst>
              </a:custGeom>
              <a:solidFill>
                <a:srgbClr val="FFFF00"/>
              </a:solidFill>
              <a:ln w="0">
                <a:solidFill>
                  <a:srgbClr val="FFC700"/>
                </a:solidFill>
                <a:prstDash val="solid"/>
                <a:round/>
                <a:headEnd/>
                <a:tailEnd/>
              </a:ln>
            </p:spPr>
            <p:txBody>
              <a:bodyPr/>
              <a:lstStyle/>
              <a:p>
                <a:endParaRPr lang="en-US"/>
              </a:p>
            </p:txBody>
          </p:sp>
          <p:sp>
            <p:nvSpPr>
              <p:cNvPr id="3211" name="Freeform 331"/>
              <p:cNvSpPr>
                <a:spLocks/>
              </p:cNvSpPr>
              <p:nvPr/>
            </p:nvSpPr>
            <p:spPr bwMode="auto">
              <a:xfrm>
                <a:off x="1173" y="3924"/>
                <a:ext cx="92" cy="97"/>
              </a:xfrm>
              <a:custGeom>
                <a:avLst/>
                <a:gdLst>
                  <a:gd name="T0" fmla="*/ 0 w 92"/>
                  <a:gd name="T1" fmla="*/ 90 h 97"/>
                  <a:gd name="T2" fmla="*/ 8 w 92"/>
                  <a:gd name="T3" fmla="*/ 82 h 97"/>
                  <a:gd name="T4" fmla="*/ 46 w 92"/>
                  <a:gd name="T5" fmla="*/ 34 h 97"/>
                  <a:gd name="T6" fmla="*/ 67 w 92"/>
                  <a:gd name="T7" fmla="*/ 15 h 97"/>
                  <a:gd name="T8" fmla="*/ 92 w 92"/>
                  <a:gd name="T9" fmla="*/ 0 h 97"/>
                  <a:gd name="T10" fmla="*/ 83 w 92"/>
                  <a:gd name="T11" fmla="*/ 30 h 97"/>
                  <a:gd name="T12" fmla="*/ 62 w 92"/>
                  <a:gd name="T13" fmla="*/ 56 h 97"/>
                  <a:gd name="T14" fmla="*/ 8 w 92"/>
                  <a:gd name="T15" fmla="*/ 97 h 97"/>
                  <a:gd name="T16" fmla="*/ 0 w 92"/>
                  <a:gd name="T17" fmla="*/ 90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 h="97">
                    <a:moveTo>
                      <a:pt x="0" y="90"/>
                    </a:moveTo>
                    <a:lnTo>
                      <a:pt x="8" y="82"/>
                    </a:lnTo>
                    <a:lnTo>
                      <a:pt x="46" y="34"/>
                    </a:lnTo>
                    <a:lnTo>
                      <a:pt x="67" y="15"/>
                    </a:lnTo>
                    <a:lnTo>
                      <a:pt x="92" y="0"/>
                    </a:lnTo>
                    <a:lnTo>
                      <a:pt x="83" y="30"/>
                    </a:lnTo>
                    <a:lnTo>
                      <a:pt x="62" y="56"/>
                    </a:lnTo>
                    <a:lnTo>
                      <a:pt x="8" y="97"/>
                    </a:lnTo>
                    <a:lnTo>
                      <a:pt x="0" y="90"/>
                    </a:lnTo>
                    <a:close/>
                  </a:path>
                </a:pathLst>
              </a:custGeom>
              <a:solidFill>
                <a:srgbClr val="FFFF00"/>
              </a:solidFill>
              <a:ln w="0">
                <a:solidFill>
                  <a:srgbClr val="FFC700"/>
                </a:solidFill>
                <a:prstDash val="solid"/>
                <a:round/>
                <a:headEnd/>
                <a:tailEnd/>
              </a:ln>
            </p:spPr>
            <p:txBody>
              <a:bodyPr/>
              <a:lstStyle/>
              <a:p>
                <a:endParaRPr lang="en-US"/>
              </a:p>
            </p:txBody>
          </p:sp>
          <p:sp>
            <p:nvSpPr>
              <p:cNvPr id="3212" name="Freeform 332"/>
              <p:cNvSpPr>
                <a:spLocks/>
              </p:cNvSpPr>
              <p:nvPr/>
            </p:nvSpPr>
            <p:spPr bwMode="auto">
              <a:xfrm>
                <a:off x="1164" y="3898"/>
                <a:ext cx="76" cy="116"/>
              </a:xfrm>
              <a:custGeom>
                <a:avLst/>
                <a:gdLst>
                  <a:gd name="T0" fmla="*/ 30 w 76"/>
                  <a:gd name="T1" fmla="*/ 86 h 116"/>
                  <a:gd name="T2" fmla="*/ 71 w 76"/>
                  <a:gd name="T3" fmla="*/ 23 h 116"/>
                  <a:gd name="T4" fmla="*/ 76 w 76"/>
                  <a:gd name="T5" fmla="*/ 4 h 116"/>
                  <a:gd name="T6" fmla="*/ 71 w 76"/>
                  <a:gd name="T7" fmla="*/ 0 h 116"/>
                  <a:gd name="T8" fmla="*/ 63 w 76"/>
                  <a:gd name="T9" fmla="*/ 0 h 116"/>
                  <a:gd name="T10" fmla="*/ 42 w 76"/>
                  <a:gd name="T11" fmla="*/ 8 h 116"/>
                  <a:gd name="T12" fmla="*/ 30 w 76"/>
                  <a:gd name="T13" fmla="*/ 26 h 116"/>
                  <a:gd name="T14" fmla="*/ 13 w 76"/>
                  <a:gd name="T15" fmla="*/ 41 h 116"/>
                  <a:gd name="T16" fmla="*/ 4 w 76"/>
                  <a:gd name="T17" fmla="*/ 60 h 116"/>
                  <a:gd name="T18" fmla="*/ 0 w 76"/>
                  <a:gd name="T19" fmla="*/ 86 h 116"/>
                  <a:gd name="T20" fmla="*/ 4 w 76"/>
                  <a:gd name="T21" fmla="*/ 116 h 116"/>
                  <a:gd name="T22" fmla="*/ 9 w 76"/>
                  <a:gd name="T23" fmla="*/ 116 h 116"/>
                  <a:gd name="T24" fmla="*/ 30 w 76"/>
                  <a:gd name="T25" fmla="*/ 86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6" h="116">
                    <a:moveTo>
                      <a:pt x="30" y="86"/>
                    </a:moveTo>
                    <a:lnTo>
                      <a:pt x="71" y="23"/>
                    </a:lnTo>
                    <a:lnTo>
                      <a:pt x="76" y="4"/>
                    </a:lnTo>
                    <a:lnTo>
                      <a:pt x="71" y="0"/>
                    </a:lnTo>
                    <a:lnTo>
                      <a:pt x="63" y="0"/>
                    </a:lnTo>
                    <a:lnTo>
                      <a:pt x="42" y="8"/>
                    </a:lnTo>
                    <a:lnTo>
                      <a:pt x="30" y="26"/>
                    </a:lnTo>
                    <a:lnTo>
                      <a:pt x="13" y="41"/>
                    </a:lnTo>
                    <a:lnTo>
                      <a:pt x="4" y="60"/>
                    </a:lnTo>
                    <a:lnTo>
                      <a:pt x="0" y="86"/>
                    </a:lnTo>
                    <a:lnTo>
                      <a:pt x="4" y="116"/>
                    </a:lnTo>
                    <a:lnTo>
                      <a:pt x="9" y="116"/>
                    </a:lnTo>
                    <a:lnTo>
                      <a:pt x="30" y="86"/>
                    </a:lnTo>
                    <a:close/>
                  </a:path>
                </a:pathLst>
              </a:custGeom>
              <a:solidFill>
                <a:srgbClr val="FFFF00"/>
              </a:solidFill>
              <a:ln w="0">
                <a:solidFill>
                  <a:srgbClr val="FFC700"/>
                </a:solidFill>
                <a:prstDash val="solid"/>
                <a:round/>
                <a:headEnd/>
                <a:tailEnd/>
              </a:ln>
            </p:spPr>
            <p:txBody>
              <a:bodyPr/>
              <a:lstStyle/>
              <a:p>
                <a:endParaRPr lang="en-US"/>
              </a:p>
            </p:txBody>
          </p:sp>
          <p:sp>
            <p:nvSpPr>
              <p:cNvPr id="3213" name="Freeform 333"/>
              <p:cNvSpPr>
                <a:spLocks/>
              </p:cNvSpPr>
              <p:nvPr/>
            </p:nvSpPr>
            <p:spPr bwMode="auto">
              <a:xfrm>
                <a:off x="1194" y="4062"/>
                <a:ext cx="108" cy="75"/>
              </a:xfrm>
              <a:custGeom>
                <a:avLst/>
                <a:gdLst>
                  <a:gd name="T0" fmla="*/ 4 w 108"/>
                  <a:gd name="T1" fmla="*/ 0 h 75"/>
                  <a:gd name="T2" fmla="*/ 12 w 108"/>
                  <a:gd name="T3" fmla="*/ 8 h 75"/>
                  <a:gd name="T4" fmla="*/ 67 w 108"/>
                  <a:gd name="T5" fmla="*/ 34 h 75"/>
                  <a:gd name="T6" fmla="*/ 88 w 108"/>
                  <a:gd name="T7" fmla="*/ 53 h 75"/>
                  <a:gd name="T8" fmla="*/ 108 w 108"/>
                  <a:gd name="T9" fmla="*/ 75 h 75"/>
                  <a:gd name="T10" fmla="*/ 71 w 108"/>
                  <a:gd name="T11" fmla="*/ 71 h 75"/>
                  <a:gd name="T12" fmla="*/ 41 w 108"/>
                  <a:gd name="T13" fmla="*/ 56 h 75"/>
                  <a:gd name="T14" fmla="*/ 0 w 108"/>
                  <a:gd name="T15" fmla="*/ 8 h 75"/>
                  <a:gd name="T16" fmla="*/ 4 w 108"/>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8" h="75">
                    <a:moveTo>
                      <a:pt x="4" y="0"/>
                    </a:moveTo>
                    <a:lnTo>
                      <a:pt x="12" y="8"/>
                    </a:lnTo>
                    <a:lnTo>
                      <a:pt x="67" y="34"/>
                    </a:lnTo>
                    <a:lnTo>
                      <a:pt x="88" y="53"/>
                    </a:lnTo>
                    <a:lnTo>
                      <a:pt x="108" y="75"/>
                    </a:lnTo>
                    <a:lnTo>
                      <a:pt x="71" y="71"/>
                    </a:lnTo>
                    <a:lnTo>
                      <a:pt x="41" y="56"/>
                    </a:lnTo>
                    <a:lnTo>
                      <a:pt x="0" y="8"/>
                    </a:lnTo>
                    <a:lnTo>
                      <a:pt x="4" y="0"/>
                    </a:lnTo>
                    <a:close/>
                  </a:path>
                </a:pathLst>
              </a:custGeom>
              <a:solidFill>
                <a:srgbClr val="FFFF00"/>
              </a:solidFill>
              <a:ln w="0">
                <a:solidFill>
                  <a:srgbClr val="FFC700"/>
                </a:solidFill>
                <a:prstDash val="solid"/>
                <a:round/>
                <a:headEnd/>
                <a:tailEnd/>
              </a:ln>
            </p:spPr>
            <p:txBody>
              <a:bodyPr/>
              <a:lstStyle/>
              <a:p>
                <a:endParaRPr lang="en-US"/>
              </a:p>
            </p:txBody>
          </p:sp>
          <p:sp>
            <p:nvSpPr>
              <p:cNvPr id="3214" name="Freeform 334"/>
              <p:cNvSpPr>
                <a:spLocks/>
              </p:cNvSpPr>
              <p:nvPr/>
            </p:nvSpPr>
            <p:spPr bwMode="auto">
              <a:xfrm>
                <a:off x="1189" y="4070"/>
                <a:ext cx="72" cy="104"/>
              </a:xfrm>
              <a:custGeom>
                <a:avLst/>
                <a:gdLst>
                  <a:gd name="T0" fmla="*/ 5 w 72"/>
                  <a:gd name="T1" fmla="*/ 0 h 104"/>
                  <a:gd name="T2" fmla="*/ 0 w 72"/>
                  <a:gd name="T3" fmla="*/ 19 h 104"/>
                  <a:gd name="T4" fmla="*/ 13 w 72"/>
                  <a:gd name="T5" fmla="*/ 56 h 104"/>
                  <a:gd name="T6" fmla="*/ 34 w 72"/>
                  <a:gd name="T7" fmla="*/ 86 h 104"/>
                  <a:gd name="T8" fmla="*/ 51 w 72"/>
                  <a:gd name="T9" fmla="*/ 97 h 104"/>
                  <a:gd name="T10" fmla="*/ 72 w 72"/>
                  <a:gd name="T11" fmla="*/ 104 h 104"/>
                  <a:gd name="T12" fmla="*/ 67 w 72"/>
                  <a:gd name="T13" fmla="*/ 78 h 104"/>
                  <a:gd name="T14" fmla="*/ 42 w 72"/>
                  <a:gd name="T15" fmla="*/ 41 h 104"/>
                  <a:gd name="T16" fmla="*/ 9 w 72"/>
                  <a:gd name="T17" fmla="*/ 7 h 104"/>
                  <a:gd name="T18" fmla="*/ 5 w 72"/>
                  <a:gd name="T19" fmla="*/ 0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2" h="104">
                    <a:moveTo>
                      <a:pt x="5" y="0"/>
                    </a:moveTo>
                    <a:lnTo>
                      <a:pt x="0" y="19"/>
                    </a:lnTo>
                    <a:lnTo>
                      <a:pt x="13" y="56"/>
                    </a:lnTo>
                    <a:lnTo>
                      <a:pt x="34" y="86"/>
                    </a:lnTo>
                    <a:lnTo>
                      <a:pt x="51" y="97"/>
                    </a:lnTo>
                    <a:lnTo>
                      <a:pt x="72" y="104"/>
                    </a:lnTo>
                    <a:lnTo>
                      <a:pt x="67" y="78"/>
                    </a:lnTo>
                    <a:lnTo>
                      <a:pt x="42" y="41"/>
                    </a:lnTo>
                    <a:lnTo>
                      <a:pt x="9" y="7"/>
                    </a:lnTo>
                    <a:lnTo>
                      <a:pt x="5" y="0"/>
                    </a:lnTo>
                    <a:close/>
                  </a:path>
                </a:pathLst>
              </a:custGeom>
              <a:solidFill>
                <a:srgbClr val="FFFF00"/>
              </a:solidFill>
              <a:ln w="0">
                <a:solidFill>
                  <a:srgbClr val="FFC700"/>
                </a:solidFill>
                <a:prstDash val="solid"/>
                <a:round/>
                <a:headEnd/>
                <a:tailEnd/>
              </a:ln>
            </p:spPr>
            <p:txBody>
              <a:bodyPr/>
              <a:lstStyle/>
              <a:p>
                <a:endParaRPr lang="en-US"/>
              </a:p>
            </p:txBody>
          </p:sp>
          <p:sp>
            <p:nvSpPr>
              <p:cNvPr id="3215" name="Freeform 335"/>
              <p:cNvSpPr>
                <a:spLocks/>
              </p:cNvSpPr>
              <p:nvPr/>
            </p:nvSpPr>
            <p:spPr bwMode="auto">
              <a:xfrm>
                <a:off x="1122" y="3894"/>
                <a:ext cx="46" cy="116"/>
              </a:xfrm>
              <a:custGeom>
                <a:avLst/>
                <a:gdLst>
                  <a:gd name="T0" fmla="*/ 38 w 46"/>
                  <a:gd name="T1" fmla="*/ 116 h 116"/>
                  <a:gd name="T2" fmla="*/ 46 w 46"/>
                  <a:gd name="T3" fmla="*/ 101 h 116"/>
                  <a:gd name="T4" fmla="*/ 42 w 46"/>
                  <a:gd name="T5" fmla="*/ 64 h 116"/>
                  <a:gd name="T6" fmla="*/ 34 w 46"/>
                  <a:gd name="T7" fmla="*/ 30 h 116"/>
                  <a:gd name="T8" fmla="*/ 5 w 46"/>
                  <a:gd name="T9" fmla="*/ 0 h 116"/>
                  <a:gd name="T10" fmla="*/ 0 w 46"/>
                  <a:gd name="T11" fmla="*/ 27 h 116"/>
                  <a:gd name="T12" fmla="*/ 34 w 46"/>
                  <a:gd name="T13" fmla="*/ 109 h 116"/>
                  <a:gd name="T14" fmla="*/ 38 w 46"/>
                  <a:gd name="T15" fmla="*/ 116 h 1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116">
                    <a:moveTo>
                      <a:pt x="38" y="116"/>
                    </a:moveTo>
                    <a:lnTo>
                      <a:pt x="46" y="101"/>
                    </a:lnTo>
                    <a:lnTo>
                      <a:pt x="42" y="64"/>
                    </a:lnTo>
                    <a:lnTo>
                      <a:pt x="34" y="30"/>
                    </a:lnTo>
                    <a:lnTo>
                      <a:pt x="5" y="0"/>
                    </a:lnTo>
                    <a:lnTo>
                      <a:pt x="0" y="27"/>
                    </a:lnTo>
                    <a:lnTo>
                      <a:pt x="34" y="109"/>
                    </a:lnTo>
                    <a:lnTo>
                      <a:pt x="38" y="116"/>
                    </a:lnTo>
                    <a:close/>
                  </a:path>
                </a:pathLst>
              </a:custGeom>
              <a:solidFill>
                <a:srgbClr val="FFFF00"/>
              </a:solidFill>
              <a:ln w="0">
                <a:solidFill>
                  <a:srgbClr val="FFC700"/>
                </a:solidFill>
                <a:prstDash val="solid"/>
                <a:round/>
                <a:headEnd/>
                <a:tailEnd/>
              </a:ln>
            </p:spPr>
            <p:txBody>
              <a:bodyPr/>
              <a:lstStyle/>
              <a:p>
                <a:endParaRPr lang="en-US"/>
              </a:p>
            </p:txBody>
          </p:sp>
          <p:sp>
            <p:nvSpPr>
              <p:cNvPr id="3216" name="Freeform 336"/>
              <p:cNvSpPr>
                <a:spLocks/>
              </p:cNvSpPr>
              <p:nvPr/>
            </p:nvSpPr>
            <p:spPr bwMode="auto">
              <a:xfrm>
                <a:off x="1143" y="3999"/>
                <a:ext cx="55" cy="90"/>
              </a:xfrm>
              <a:custGeom>
                <a:avLst/>
                <a:gdLst>
                  <a:gd name="T0" fmla="*/ 9 w 55"/>
                  <a:gd name="T1" fmla="*/ 52 h 90"/>
                  <a:gd name="T2" fmla="*/ 17 w 55"/>
                  <a:gd name="T3" fmla="*/ 71 h 90"/>
                  <a:gd name="T4" fmla="*/ 25 w 55"/>
                  <a:gd name="T5" fmla="*/ 82 h 90"/>
                  <a:gd name="T6" fmla="*/ 38 w 55"/>
                  <a:gd name="T7" fmla="*/ 90 h 90"/>
                  <a:gd name="T8" fmla="*/ 46 w 55"/>
                  <a:gd name="T9" fmla="*/ 90 h 90"/>
                  <a:gd name="T10" fmla="*/ 51 w 55"/>
                  <a:gd name="T11" fmla="*/ 86 h 90"/>
                  <a:gd name="T12" fmla="*/ 55 w 55"/>
                  <a:gd name="T13" fmla="*/ 71 h 90"/>
                  <a:gd name="T14" fmla="*/ 46 w 55"/>
                  <a:gd name="T15" fmla="*/ 41 h 90"/>
                  <a:gd name="T16" fmla="*/ 30 w 55"/>
                  <a:gd name="T17" fmla="*/ 11 h 90"/>
                  <a:gd name="T18" fmla="*/ 21 w 55"/>
                  <a:gd name="T19" fmla="*/ 4 h 90"/>
                  <a:gd name="T20" fmla="*/ 9 w 55"/>
                  <a:gd name="T21" fmla="*/ 0 h 90"/>
                  <a:gd name="T22" fmla="*/ 4 w 55"/>
                  <a:gd name="T23" fmla="*/ 7 h 90"/>
                  <a:gd name="T24" fmla="*/ 0 w 55"/>
                  <a:gd name="T25" fmla="*/ 19 h 90"/>
                  <a:gd name="T26" fmla="*/ 9 w 55"/>
                  <a:gd name="T27" fmla="*/ 52 h 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5" h="90">
                    <a:moveTo>
                      <a:pt x="9" y="52"/>
                    </a:moveTo>
                    <a:lnTo>
                      <a:pt x="17" y="71"/>
                    </a:lnTo>
                    <a:lnTo>
                      <a:pt x="25" y="82"/>
                    </a:lnTo>
                    <a:lnTo>
                      <a:pt x="38" y="90"/>
                    </a:lnTo>
                    <a:lnTo>
                      <a:pt x="46" y="90"/>
                    </a:lnTo>
                    <a:lnTo>
                      <a:pt x="51" y="86"/>
                    </a:lnTo>
                    <a:lnTo>
                      <a:pt x="55" y="71"/>
                    </a:lnTo>
                    <a:lnTo>
                      <a:pt x="46" y="41"/>
                    </a:lnTo>
                    <a:lnTo>
                      <a:pt x="30" y="11"/>
                    </a:lnTo>
                    <a:lnTo>
                      <a:pt x="21" y="4"/>
                    </a:lnTo>
                    <a:lnTo>
                      <a:pt x="9" y="0"/>
                    </a:lnTo>
                    <a:lnTo>
                      <a:pt x="4" y="7"/>
                    </a:lnTo>
                    <a:lnTo>
                      <a:pt x="0" y="19"/>
                    </a:lnTo>
                    <a:lnTo>
                      <a:pt x="9" y="52"/>
                    </a:lnTo>
                    <a:close/>
                  </a:path>
                </a:pathLst>
              </a:custGeom>
              <a:solidFill>
                <a:srgbClr val="FFA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7" name="Freeform 337"/>
              <p:cNvSpPr>
                <a:spLocks/>
              </p:cNvSpPr>
              <p:nvPr/>
            </p:nvSpPr>
            <p:spPr bwMode="auto">
              <a:xfrm>
                <a:off x="1101" y="3939"/>
                <a:ext cx="55" cy="75"/>
              </a:xfrm>
              <a:custGeom>
                <a:avLst/>
                <a:gdLst>
                  <a:gd name="T0" fmla="*/ 51 w 55"/>
                  <a:gd name="T1" fmla="*/ 56 h 75"/>
                  <a:gd name="T2" fmla="*/ 26 w 55"/>
                  <a:gd name="T3" fmla="*/ 15 h 75"/>
                  <a:gd name="T4" fmla="*/ 17 w 55"/>
                  <a:gd name="T5" fmla="*/ 4 h 75"/>
                  <a:gd name="T6" fmla="*/ 9 w 55"/>
                  <a:gd name="T7" fmla="*/ 0 h 75"/>
                  <a:gd name="T8" fmla="*/ 5 w 55"/>
                  <a:gd name="T9" fmla="*/ 0 h 75"/>
                  <a:gd name="T10" fmla="*/ 0 w 55"/>
                  <a:gd name="T11" fmla="*/ 4 h 75"/>
                  <a:gd name="T12" fmla="*/ 5 w 55"/>
                  <a:gd name="T13" fmla="*/ 38 h 75"/>
                  <a:gd name="T14" fmla="*/ 21 w 55"/>
                  <a:gd name="T15" fmla="*/ 64 h 75"/>
                  <a:gd name="T16" fmla="*/ 38 w 55"/>
                  <a:gd name="T17" fmla="*/ 75 h 75"/>
                  <a:gd name="T18" fmla="*/ 51 w 55"/>
                  <a:gd name="T19" fmla="*/ 64 h 75"/>
                  <a:gd name="T20" fmla="*/ 55 w 55"/>
                  <a:gd name="T21" fmla="*/ 56 h 75"/>
                  <a:gd name="T22" fmla="*/ 51 w 55"/>
                  <a:gd name="T23" fmla="*/ 56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5" h="75">
                    <a:moveTo>
                      <a:pt x="51" y="56"/>
                    </a:moveTo>
                    <a:lnTo>
                      <a:pt x="26" y="15"/>
                    </a:lnTo>
                    <a:lnTo>
                      <a:pt x="17" y="4"/>
                    </a:lnTo>
                    <a:lnTo>
                      <a:pt x="9" y="0"/>
                    </a:lnTo>
                    <a:lnTo>
                      <a:pt x="5" y="0"/>
                    </a:lnTo>
                    <a:lnTo>
                      <a:pt x="0" y="4"/>
                    </a:lnTo>
                    <a:lnTo>
                      <a:pt x="5" y="38"/>
                    </a:lnTo>
                    <a:lnTo>
                      <a:pt x="21" y="64"/>
                    </a:lnTo>
                    <a:lnTo>
                      <a:pt x="38" y="75"/>
                    </a:lnTo>
                    <a:lnTo>
                      <a:pt x="51" y="64"/>
                    </a:lnTo>
                    <a:lnTo>
                      <a:pt x="55" y="56"/>
                    </a:lnTo>
                    <a:lnTo>
                      <a:pt x="51" y="56"/>
                    </a:lnTo>
                    <a:close/>
                  </a:path>
                </a:pathLst>
              </a:custGeom>
              <a:solidFill>
                <a:srgbClr val="FFFF00"/>
              </a:solidFill>
              <a:ln w="0">
                <a:solidFill>
                  <a:srgbClr val="FFC700"/>
                </a:solidFill>
                <a:prstDash val="solid"/>
                <a:round/>
                <a:headEnd/>
                <a:tailEnd/>
              </a:ln>
            </p:spPr>
            <p:txBody>
              <a:bodyPr/>
              <a:lstStyle/>
              <a:p>
                <a:endParaRPr lang="en-US"/>
              </a:p>
            </p:txBody>
          </p:sp>
          <p:sp>
            <p:nvSpPr>
              <p:cNvPr id="3218" name="Freeform 338"/>
              <p:cNvSpPr>
                <a:spLocks/>
              </p:cNvSpPr>
              <p:nvPr/>
            </p:nvSpPr>
            <p:spPr bwMode="auto">
              <a:xfrm>
                <a:off x="1097" y="3995"/>
                <a:ext cx="50" cy="45"/>
              </a:xfrm>
              <a:custGeom>
                <a:avLst/>
                <a:gdLst>
                  <a:gd name="T0" fmla="*/ 46 w 50"/>
                  <a:gd name="T1" fmla="*/ 15 h 45"/>
                  <a:gd name="T2" fmla="*/ 30 w 50"/>
                  <a:gd name="T3" fmla="*/ 11 h 45"/>
                  <a:gd name="T4" fmla="*/ 13 w 50"/>
                  <a:gd name="T5" fmla="*/ 4 h 45"/>
                  <a:gd name="T6" fmla="*/ 4 w 50"/>
                  <a:gd name="T7" fmla="*/ 0 h 45"/>
                  <a:gd name="T8" fmla="*/ 0 w 50"/>
                  <a:gd name="T9" fmla="*/ 4 h 45"/>
                  <a:gd name="T10" fmla="*/ 9 w 50"/>
                  <a:gd name="T11" fmla="*/ 23 h 45"/>
                  <a:gd name="T12" fmla="*/ 17 w 50"/>
                  <a:gd name="T13" fmla="*/ 34 h 45"/>
                  <a:gd name="T14" fmla="*/ 25 w 50"/>
                  <a:gd name="T15" fmla="*/ 38 h 45"/>
                  <a:gd name="T16" fmla="*/ 34 w 50"/>
                  <a:gd name="T17" fmla="*/ 41 h 45"/>
                  <a:gd name="T18" fmla="*/ 46 w 50"/>
                  <a:gd name="T19" fmla="*/ 45 h 45"/>
                  <a:gd name="T20" fmla="*/ 50 w 50"/>
                  <a:gd name="T21" fmla="*/ 41 h 45"/>
                  <a:gd name="T22" fmla="*/ 50 w 50"/>
                  <a:gd name="T23" fmla="*/ 38 h 45"/>
                  <a:gd name="T24" fmla="*/ 46 w 50"/>
                  <a:gd name="T25" fmla="*/ 19 h 45"/>
                  <a:gd name="T26" fmla="*/ 46 w 50"/>
                  <a:gd name="T27" fmla="*/ 15 h 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 h="45">
                    <a:moveTo>
                      <a:pt x="46" y="15"/>
                    </a:moveTo>
                    <a:lnTo>
                      <a:pt x="30" y="11"/>
                    </a:lnTo>
                    <a:lnTo>
                      <a:pt x="13" y="4"/>
                    </a:lnTo>
                    <a:lnTo>
                      <a:pt x="4" y="0"/>
                    </a:lnTo>
                    <a:lnTo>
                      <a:pt x="0" y="4"/>
                    </a:lnTo>
                    <a:lnTo>
                      <a:pt x="9" y="23"/>
                    </a:lnTo>
                    <a:lnTo>
                      <a:pt x="17" y="34"/>
                    </a:lnTo>
                    <a:lnTo>
                      <a:pt x="25" y="38"/>
                    </a:lnTo>
                    <a:lnTo>
                      <a:pt x="34" y="41"/>
                    </a:lnTo>
                    <a:lnTo>
                      <a:pt x="46" y="45"/>
                    </a:lnTo>
                    <a:lnTo>
                      <a:pt x="50" y="41"/>
                    </a:lnTo>
                    <a:lnTo>
                      <a:pt x="50" y="38"/>
                    </a:lnTo>
                    <a:lnTo>
                      <a:pt x="46" y="19"/>
                    </a:lnTo>
                    <a:lnTo>
                      <a:pt x="46" y="15"/>
                    </a:lnTo>
                    <a:close/>
                  </a:path>
                </a:pathLst>
              </a:custGeom>
              <a:solidFill>
                <a:srgbClr val="FFFF00"/>
              </a:solidFill>
              <a:ln w="0">
                <a:solidFill>
                  <a:srgbClr val="FFC700"/>
                </a:solidFill>
                <a:prstDash val="solid"/>
                <a:round/>
                <a:headEnd/>
                <a:tailEnd/>
              </a:ln>
            </p:spPr>
            <p:txBody>
              <a:bodyPr/>
              <a:lstStyle/>
              <a:p>
                <a:endParaRPr lang="en-US"/>
              </a:p>
            </p:txBody>
          </p:sp>
          <p:sp>
            <p:nvSpPr>
              <p:cNvPr id="3219" name="Freeform 339"/>
              <p:cNvSpPr>
                <a:spLocks/>
              </p:cNvSpPr>
              <p:nvPr/>
            </p:nvSpPr>
            <p:spPr bwMode="auto">
              <a:xfrm>
                <a:off x="1110" y="4040"/>
                <a:ext cx="50" cy="41"/>
              </a:xfrm>
              <a:custGeom>
                <a:avLst/>
                <a:gdLst>
                  <a:gd name="T0" fmla="*/ 37 w 50"/>
                  <a:gd name="T1" fmla="*/ 0 h 41"/>
                  <a:gd name="T2" fmla="*/ 29 w 50"/>
                  <a:gd name="T3" fmla="*/ 4 h 41"/>
                  <a:gd name="T4" fmla="*/ 21 w 50"/>
                  <a:gd name="T5" fmla="*/ 11 h 41"/>
                  <a:gd name="T6" fmla="*/ 12 w 50"/>
                  <a:gd name="T7" fmla="*/ 15 h 41"/>
                  <a:gd name="T8" fmla="*/ 8 w 50"/>
                  <a:gd name="T9" fmla="*/ 22 h 41"/>
                  <a:gd name="T10" fmla="*/ 0 w 50"/>
                  <a:gd name="T11" fmla="*/ 34 h 41"/>
                  <a:gd name="T12" fmla="*/ 8 w 50"/>
                  <a:gd name="T13" fmla="*/ 37 h 41"/>
                  <a:gd name="T14" fmla="*/ 21 w 50"/>
                  <a:gd name="T15" fmla="*/ 41 h 41"/>
                  <a:gd name="T16" fmla="*/ 37 w 50"/>
                  <a:gd name="T17" fmla="*/ 41 h 41"/>
                  <a:gd name="T18" fmla="*/ 50 w 50"/>
                  <a:gd name="T19" fmla="*/ 34 h 41"/>
                  <a:gd name="T20" fmla="*/ 46 w 50"/>
                  <a:gd name="T21" fmla="*/ 22 h 41"/>
                  <a:gd name="T22" fmla="*/ 42 w 50"/>
                  <a:gd name="T23" fmla="*/ 4 h 41"/>
                  <a:gd name="T24" fmla="*/ 37 w 50"/>
                  <a:gd name="T25" fmla="*/ 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41">
                    <a:moveTo>
                      <a:pt x="37" y="0"/>
                    </a:moveTo>
                    <a:lnTo>
                      <a:pt x="29" y="4"/>
                    </a:lnTo>
                    <a:lnTo>
                      <a:pt x="21" y="11"/>
                    </a:lnTo>
                    <a:lnTo>
                      <a:pt x="12" y="15"/>
                    </a:lnTo>
                    <a:lnTo>
                      <a:pt x="8" y="22"/>
                    </a:lnTo>
                    <a:lnTo>
                      <a:pt x="0" y="34"/>
                    </a:lnTo>
                    <a:lnTo>
                      <a:pt x="8" y="37"/>
                    </a:lnTo>
                    <a:lnTo>
                      <a:pt x="21" y="41"/>
                    </a:lnTo>
                    <a:lnTo>
                      <a:pt x="37" y="41"/>
                    </a:lnTo>
                    <a:lnTo>
                      <a:pt x="50" y="34"/>
                    </a:lnTo>
                    <a:lnTo>
                      <a:pt x="46" y="22"/>
                    </a:lnTo>
                    <a:lnTo>
                      <a:pt x="42" y="4"/>
                    </a:lnTo>
                    <a:lnTo>
                      <a:pt x="37" y="0"/>
                    </a:lnTo>
                    <a:close/>
                  </a:path>
                </a:pathLst>
              </a:custGeom>
              <a:solidFill>
                <a:srgbClr val="FFFF00"/>
              </a:solidFill>
              <a:ln w="0">
                <a:solidFill>
                  <a:srgbClr val="FFC700"/>
                </a:solidFill>
                <a:prstDash val="solid"/>
                <a:round/>
                <a:headEnd/>
                <a:tailEnd/>
              </a:ln>
            </p:spPr>
            <p:txBody>
              <a:bodyPr/>
              <a:lstStyle/>
              <a:p>
                <a:endParaRPr lang="en-US"/>
              </a:p>
            </p:txBody>
          </p:sp>
          <p:sp>
            <p:nvSpPr>
              <p:cNvPr id="3220" name="Freeform 340"/>
              <p:cNvSpPr>
                <a:spLocks/>
              </p:cNvSpPr>
              <p:nvPr/>
            </p:nvSpPr>
            <p:spPr bwMode="auto">
              <a:xfrm>
                <a:off x="1143" y="4074"/>
                <a:ext cx="34" cy="44"/>
              </a:xfrm>
              <a:custGeom>
                <a:avLst/>
                <a:gdLst>
                  <a:gd name="T0" fmla="*/ 25 w 34"/>
                  <a:gd name="T1" fmla="*/ 0 h 44"/>
                  <a:gd name="T2" fmla="*/ 17 w 34"/>
                  <a:gd name="T3" fmla="*/ 0 h 44"/>
                  <a:gd name="T4" fmla="*/ 9 w 34"/>
                  <a:gd name="T5" fmla="*/ 7 h 44"/>
                  <a:gd name="T6" fmla="*/ 0 w 34"/>
                  <a:gd name="T7" fmla="*/ 26 h 44"/>
                  <a:gd name="T8" fmla="*/ 0 w 34"/>
                  <a:gd name="T9" fmla="*/ 41 h 44"/>
                  <a:gd name="T10" fmla="*/ 4 w 34"/>
                  <a:gd name="T11" fmla="*/ 44 h 44"/>
                  <a:gd name="T12" fmla="*/ 13 w 34"/>
                  <a:gd name="T13" fmla="*/ 41 h 44"/>
                  <a:gd name="T14" fmla="*/ 34 w 34"/>
                  <a:gd name="T15" fmla="*/ 18 h 44"/>
                  <a:gd name="T16" fmla="*/ 30 w 34"/>
                  <a:gd name="T17" fmla="*/ 3 h 44"/>
                  <a:gd name="T18" fmla="*/ 25 w 34"/>
                  <a:gd name="T19" fmla="*/ 0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44">
                    <a:moveTo>
                      <a:pt x="25" y="0"/>
                    </a:moveTo>
                    <a:lnTo>
                      <a:pt x="17" y="0"/>
                    </a:lnTo>
                    <a:lnTo>
                      <a:pt x="9" y="7"/>
                    </a:lnTo>
                    <a:lnTo>
                      <a:pt x="0" y="26"/>
                    </a:lnTo>
                    <a:lnTo>
                      <a:pt x="0" y="41"/>
                    </a:lnTo>
                    <a:lnTo>
                      <a:pt x="4" y="44"/>
                    </a:lnTo>
                    <a:lnTo>
                      <a:pt x="13" y="41"/>
                    </a:lnTo>
                    <a:lnTo>
                      <a:pt x="34" y="18"/>
                    </a:lnTo>
                    <a:lnTo>
                      <a:pt x="30" y="3"/>
                    </a:lnTo>
                    <a:lnTo>
                      <a:pt x="25" y="0"/>
                    </a:lnTo>
                    <a:close/>
                  </a:path>
                </a:pathLst>
              </a:custGeom>
              <a:solidFill>
                <a:srgbClr val="FFFF00"/>
              </a:solidFill>
              <a:ln w="0">
                <a:solidFill>
                  <a:srgbClr val="FFC700"/>
                </a:solidFill>
                <a:prstDash val="solid"/>
                <a:round/>
                <a:headEnd/>
                <a:tailEnd/>
              </a:ln>
            </p:spPr>
            <p:txBody>
              <a:bodyPr/>
              <a:lstStyle/>
              <a:p>
                <a:endParaRPr lang="en-US"/>
              </a:p>
            </p:txBody>
          </p:sp>
          <p:sp>
            <p:nvSpPr>
              <p:cNvPr id="3221" name="Freeform 341"/>
              <p:cNvSpPr>
                <a:spLocks/>
              </p:cNvSpPr>
              <p:nvPr/>
            </p:nvSpPr>
            <p:spPr bwMode="auto">
              <a:xfrm>
                <a:off x="1177" y="4089"/>
                <a:ext cx="33" cy="82"/>
              </a:xfrm>
              <a:custGeom>
                <a:avLst/>
                <a:gdLst>
                  <a:gd name="T0" fmla="*/ 8 w 33"/>
                  <a:gd name="T1" fmla="*/ 0 h 82"/>
                  <a:gd name="T2" fmla="*/ 8 w 33"/>
                  <a:gd name="T3" fmla="*/ 0 h 82"/>
                  <a:gd name="T4" fmla="*/ 4 w 33"/>
                  <a:gd name="T5" fmla="*/ 3 h 82"/>
                  <a:gd name="T6" fmla="*/ 0 w 33"/>
                  <a:gd name="T7" fmla="*/ 14 h 82"/>
                  <a:gd name="T8" fmla="*/ 0 w 33"/>
                  <a:gd name="T9" fmla="*/ 33 h 82"/>
                  <a:gd name="T10" fmla="*/ 0 w 33"/>
                  <a:gd name="T11" fmla="*/ 44 h 82"/>
                  <a:gd name="T12" fmla="*/ 8 w 33"/>
                  <a:gd name="T13" fmla="*/ 59 h 82"/>
                  <a:gd name="T14" fmla="*/ 17 w 33"/>
                  <a:gd name="T15" fmla="*/ 70 h 82"/>
                  <a:gd name="T16" fmla="*/ 33 w 33"/>
                  <a:gd name="T17" fmla="*/ 82 h 82"/>
                  <a:gd name="T18" fmla="*/ 33 w 33"/>
                  <a:gd name="T19" fmla="*/ 78 h 82"/>
                  <a:gd name="T20" fmla="*/ 33 w 33"/>
                  <a:gd name="T21" fmla="*/ 59 h 82"/>
                  <a:gd name="T22" fmla="*/ 29 w 33"/>
                  <a:gd name="T23" fmla="*/ 37 h 82"/>
                  <a:gd name="T24" fmla="*/ 12 w 33"/>
                  <a:gd name="T25" fmla="*/ 0 h 82"/>
                  <a:gd name="T26" fmla="*/ 12 w 33"/>
                  <a:gd name="T27" fmla="*/ 0 h 82"/>
                  <a:gd name="T28" fmla="*/ 8 w 33"/>
                  <a:gd name="T29" fmla="*/ 0 h 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82">
                    <a:moveTo>
                      <a:pt x="8" y="0"/>
                    </a:moveTo>
                    <a:lnTo>
                      <a:pt x="8" y="0"/>
                    </a:lnTo>
                    <a:lnTo>
                      <a:pt x="4" y="3"/>
                    </a:lnTo>
                    <a:lnTo>
                      <a:pt x="0" y="14"/>
                    </a:lnTo>
                    <a:lnTo>
                      <a:pt x="0" y="33"/>
                    </a:lnTo>
                    <a:lnTo>
                      <a:pt x="0" y="44"/>
                    </a:lnTo>
                    <a:lnTo>
                      <a:pt x="8" y="59"/>
                    </a:lnTo>
                    <a:lnTo>
                      <a:pt x="17" y="70"/>
                    </a:lnTo>
                    <a:lnTo>
                      <a:pt x="33" y="82"/>
                    </a:lnTo>
                    <a:lnTo>
                      <a:pt x="33" y="78"/>
                    </a:lnTo>
                    <a:lnTo>
                      <a:pt x="33" y="59"/>
                    </a:lnTo>
                    <a:lnTo>
                      <a:pt x="29" y="37"/>
                    </a:lnTo>
                    <a:lnTo>
                      <a:pt x="12" y="0"/>
                    </a:lnTo>
                    <a:lnTo>
                      <a:pt x="8" y="0"/>
                    </a:lnTo>
                    <a:close/>
                  </a:path>
                </a:pathLst>
              </a:custGeom>
              <a:solidFill>
                <a:srgbClr val="FFFF00"/>
              </a:solidFill>
              <a:ln w="0">
                <a:solidFill>
                  <a:srgbClr val="FFC700"/>
                </a:solidFill>
                <a:prstDash val="solid"/>
                <a:round/>
                <a:headEnd/>
                <a:tailEnd/>
              </a:ln>
            </p:spPr>
            <p:txBody>
              <a:bodyPr/>
              <a:lstStyle/>
              <a:p>
                <a:endParaRPr lang="en-US"/>
              </a:p>
            </p:txBody>
          </p:sp>
          <p:sp>
            <p:nvSpPr>
              <p:cNvPr id="3222" name="Freeform 342"/>
              <p:cNvSpPr>
                <a:spLocks/>
              </p:cNvSpPr>
              <p:nvPr/>
            </p:nvSpPr>
            <p:spPr bwMode="auto">
              <a:xfrm>
                <a:off x="1152" y="4018"/>
                <a:ext cx="8" cy="11"/>
              </a:xfrm>
              <a:custGeom>
                <a:avLst/>
                <a:gdLst>
                  <a:gd name="T0" fmla="*/ 0 w 8"/>
                  <a:gd name="T1" fmla="*/ 7 h 11"/>
                  <a:gd name="T2" fmla="*/ 8 w 8"/>
                  <a:gd name="T3" fmla="*/ 11 h 11"/>
                  <a:gd name="T4" fmla="*/ 8 w 8"/>
                  <a:gd name="T5" fmla="*/ 3 h 11"/>
                  <a:gd name="T6" fmla="*/ 0 w 8"/>
                  <a:gd name="T7" fmla="*/ 0 h 11"/>
                  <a:gd name="T8" fmla="*/ 0 w 8"/>
                  <a:gd name="T9" fmla="*/ 7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1">
                    <a:moveTo>
                      <a:pt x="0" y="7"/>
                    </a:moveTo>
                    <a:lnTo>
                      <a:pt x="8" y="11"/>
                    </a:lnTo>
                    <a:lnTo>
                      <a:pt x="8" y="3"/>
                    </a:lnTo>
                    <a:lnTo>
                      <a:pt x="0" y="0"/>
                    </a:lnTo>
                    <a:lnTo>
                      <a:pt x="0" y="7"/>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23" name="Freeform 343"/>
              <p:cNvSpPr>
                <a:spLocks/>
              </p:cNvSpPr>
              <p:nvPr/>
            </p:nvSpPr>
            <p:spPr bwMode="auto">
              <a:xfrm>
                <a:off x="1160" y="4010"/>
                <a:ext cx="8" cy="8"/>
              </a:xfrm>
              <a:custGeom>
                <a:avLst/>
                <a:gdLst>
                  <a:gd name="T0" fmla="*/ 0 w 8"/>
                  <a:gd name="T1" fmla="*/ 8 h 8"/>
                  <a:gd name="T2" fmla="*/ 8 w 8"/>
                  <a:gd name="T3" fmla="*/ 8 h 8"/>
                  <a:gd name="T4" fmla="*/ 4 w 8"/>
                  <a:gd name="T5" fmla="*/ 4 h 8"/>
                  <a:gd name="T6" fmla="*/ 0 w 8"/>
                  <a:gd name="T7" fmla="*/ 0 h 8"/>
                  <a:gd name="T8" fmla="*/ 0 w 8"/>
                  <a:gd name="T9" fmla="*/ 8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8">
                    <a:moveTo>
                      <a:pt x="0" y="8"/>
                    </a:moveTo>
                    <a:lnTo>
                      <a:pt x="8" y="8"/>
                    </a:lnTo>
                    <a:lnTo>
                      <a:pt x="4" y="4"/>
                    </a:lnTo>
                    <a:lnTo>
                      <a:pt x="0" y="0"/>
                    </a:lnTo>
                    <a:lnTo>
                      <a:pt x="0" y="8"/>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24" name="Freeform 344"/>
              <p:cNvSpPr>
                <a:spLocks/>
              </p:cNvSpPr>
              <p:nvPr/>
            </p:nvSpPr>
            <p:spPr bwMode="auto">
              <a:xfrm>
                <a:off x="1156" y="4036"/>
                <a:ext cx="8" cy="11"/>
              </a:xfrm>
              <a:custGeom>
                <a:avLst/>
                <a:gdLst>
                  <a:gd name="T0" fmla="*/ 0 w 8"/>
                  <a:gd name="T1" fmla="*/ 8 h 11"/>
                  <a:gd name="T2" fmla="*/ 8 w 8"/>
                  <a:gd name="T3" fmla="*/ 11 h 11"/>
                  <a:gd name="T4" fmla="*/ 8 w 8"/>
                  <a:gd name="T5" fmla="*/ 4 h 11"/>
                  <a:gd name="T6" fmla="*/ 0 w 8"/>
                  <a:gd name="T7" fmla="*/ 0 h 11"/>
                  <a:gd name="T8" fmla="*/ 0 w 8"/>
                  <a:gd name="T9" fmla="*/ 8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1">
                    <a:moveTo>
                      <a:pt x="0" y="8"/>
                    </a:moveTo>
                    <a:lnTo>
                      <a:pt x="8" y="11"/>
                    </a:lnTo>
                    <a:lnTo>
                      <a:pt x="8" y="4"/>
                    </a:lnTo>
                    <a:lnTo>
                      <a:pt x="0" y="0"/>
                    </a:lnTo>
                    <a:lnTo>
                      <a:pt x="0" y="8"/>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25" name="Freeform 345"/>
              <p:cNvSpPr>
                <a:spLocks/>
              </p:cNvSpPr>
              <p:nvPr/>
            </p:nvSpPr>
            <p:spPr bwMode="auto">
              <a:xfrm>
                <a:off x="1173" y="4025"/>
                <a:ext cx="8" cy="11"/>
              </a:xfrm>
              <a:custGeom>
                <a:avLst/>
                <a:gdLst>
                  <a:gd name="T0" fmla="*/ 0 w 8"/>
                  <a:gd name="T1" fmla="*/ 8 h 11"/>
                  <a:gd name="T2" fmla="*/ 8 w 8"/>
                  <a:gd name="T3" fmla="*/ 11 h 11"/>
                  <a:gd name="T4" fmla="*/ 4 w 8"/>
                  <a:gd name="T5" fmla="*/ 4 h 11"/>
                  <a:gd name="T6" fmla="*/ 0 w 8"/>
                  <a:gd name="T7" fmla="*/ 0 h 11"/>
                  <a:gd name="T8" fmla="*/ 0 w 8"/>
                  <a:gd name="T9" fmla="*/ 8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1">
                    <a:moveTo>
                      <a:pt x="0" y="8"/>
                    </a:moveTo>
                    <a:lnTo>
                      <a:pt x="8" y="11"/>
                    </a:lnTo>
                    <a:lnTo>
                      <a:pt x="4" y="4"/>
                    </a:lnTo>
                    <a:lnTo>
                      <a:pt x="0" y="0"/>
                    </a:lnTo>
                    <a:lnTo>
                      <a:pt x="0" y="8"/>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26" name="Freeform 346"/>
              <p:cNvSpPr>
                <a:spLocks/>
              </p:cNvSpPr>
              <p:nvPr/>
            </p:nvSpPr>
            <p:spPr bwMode="auto">
              <a:xfrm>
                <a:off x="1156" y="4051"/>
                <a:ext cx="17" cy="8"/>
              </a:xfrm>
              <a:custGeom>
                <a:avLst/>
                <a:gdLst>
                  <a:gd name="T0" fmla="*/ 8 w 17"/>
                  <a:gd name="T1" fmla="*/ 8 h 8"/>
                  <a:gd name="T2" fmla="*/ 17 w 17"/>
                  <a:gd name="T3" fmla="*/ 8 h 8"/>
                  <a:gd name="T4" fmla="*/ 8 w 17"/>
                  <a:gd name="T5" fmla="*/ 0 h 8"/>
                  <a:gd name="T6" fmla="*/ 0 w 17"/>
                  <a:gd name="T7" fmla="*/ 0 h 8"/>
                  <a:gd name="T8" fmla="*/ 8 w 17"/>
                  <a:gd name="T9" fmla="*/ 8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8">
                    <a:moveTo>
                      <a:pt x="8" y="8"/>
                    </a:moveTo>
                    <a:lnTo>
                      <a:pt x="17" y="8"/>
                    </a:lnTo>
                    <a:lnTo>
                      <a:pt x="8" y="0"/>
                    </a:lnTo>
                    <a:lnTo>
                      <a:pt x="0" y="0"/>
                    </a:lnTo>
                    <a:lnTo>
                      <a:pt x="8" y="8"/>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27" name="Freeform 347"/>
              <p:cNvSpPr>
                <a:spLocks/>
              </p:cNvSpPr>
              <p:nvPr/>
            </p:nvSpPr>
            <p:spPr bwMode="auto">
              <a:xfrm>
                <a:off x="1177" y="4044"/>
                <a:ext cx="12" cy="3"/>
              </a:xfrm>
              <a:custGeom>
                <a:avLst/>
                <a:gdLst>
                  <a:gd name="T0" fmla="*/ 4 w 12"/>
                  <a:gd name="T1" fmla="*/ 3 h 3"/>
                  <a:gd name="T2" fmla="*/ 12 w 12"/>
                  <a:gd name="T3" fmla="*/ 3 h 3"/>
                  <a:gd name="T4" fmla="*/ 8 w 12"/>
                  <a:gd name="T5" fmla="*/ 0 h 3"/>
                  <a:gd name="T6" fmla="*/ 0 w 12"/>
                  <a:gd name="T7" fmla="*/ 0 h 3"/>
                  <a:gd name="T8" fmla="*/ 4 w 12"/>
                  <a:gd name="T9" fmla="*/ 3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3">
                    <a:moveTo>
                      <a:pt x="4" y="3"/>
                    </a:moveTo>
                    <a:lnTo>
                      <a:pt x="12" y="3"/>
                    </a:lnTo>
                    <a:lnTo>
                      <a:pt x="8" y="0"/>
                    </a:lnTo>
                    <a:lnTo>
                      <a:pt x="0" y="0"/>
                    </a:lnTo>
                    <a:lnTo>
                      <a:pt x="4" y="3"/>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28" name="Freeform 348"/>
              <p:cNvSpPr>
                <a:spLocks/>
              </p:cNvSpPr>
              <p:nvPr/>
            </p:nvSpPr>
            <p:spPr bwMode="auto">
              <a:xfrm>
                <a:off x="1168" y="4062"/>
                <a:ext cx="9" cy="12"/>
              </a:xfrm>
              <a:custGeom>
                <a:avLst/>
                <a:gdLst>
                  <a:gd name="T0" fmla="*/ 0 w 9"/>
                  <a:gd name="T1" fmla="*/ 4 h 12"/>
                  <a:gd name="T2" fmla="*/ 5 w 9"/>
                  <a:gd name="T3" fmla="*/ 12 h 12"/>
                  <a:gd name="T4" fmla="*/ 9 w 9"/>
                  <a:gd name="T5" fmla="*/ 4 h 12"/>
                  <a:gd name="T6" fmla="*/ 9 w 9"/>
                  <a:gd name="T7" fmla="*/ 0 h 12"/>
                  <a:gd name="T8" fmla="*/ 0 w 9"/>
                  <a:gd name="T9" fmla="*/ 4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2">
                    <a:moveTo>
                      <a:pt x="0" y="4"/>
                    </a:moveTo>
                    <a:lnTo>
                      <a:pt x="5" y="12"/>
                    </a:lnTo>
                    <a:lnTo>
                      <a:pt x="9" y="4"/>
                    </a:lnTo>
                    <a:lnTo>
                      <a:pt x="9" y="0"/>
                    </a:lnTo>
                    <a:lnTo>
                      <a:pt x="0" y="4"/>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29" name="Freeform 349"/>
              <p:cNvSpPr>
                <a:spLocks/>
              </p:cNvSpPr>
              <p:nvPr/>
            </p:nvSpPr>
            <p:spPr bwMode="auto">
              <a:xfrm>
                <a:off x="1185" y="4070"/>
                <a:ext cx="4" cy="11"/>
              </a:xfrm>
              <a:custGeom>
                <a:avLst/>
                <a:gdLst>
                  <a:gd name="T0" fmla="*/ 0 w 4"/>
                  <a:gd name="T1" fmla="*/ 7 h 11"/>
                  <a:gd name="T2" fmla="*/ 4 w 4"/>
                  <a:gd name="T3" fmla="*/ 11 h 11"/>
                  <a:gd name="T4" fmla="*/ 4 w 4"/>
                  <a:gd name="T5" fmla="*/ 4 h 11"/>
                  <a:gd name="T6" fmla="*/ 0 w 4"/>
                  <a:gd name="T7" fmla="*/ 0 h 11"/>
                  <a:gd name="T8" fmla="*/ 0 w 4"/>
                  <a:gd name="T9" fmla="*/ 7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1">
                    <a:moveTo>
                      <a:pt x="0" y="7"/>
                    </a:moveTo>
                    <a:lnTo>
                      <a:pt x="4" y="11"/>
                    </a:lnTo>
                    <a:lnTo>
                      <a:pt x="4" y="4"/>
                    </a:lnTo>
                    <a:lnTo>
                      <a:pt x="0" y="0"/>
                    </a:lnTo>
                    <a:lnTo>
                      <a:pt x="0" y="7"/>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30" name="Freeform 350"/>
              <p:cNvSpPr>
                <a:spLocks/>
              </p:cNvSpPr>
              <p:nvPr/>
            </p:nvSpPr>
            <p:spPr bwMode="auto">
              <a:xfrm>
                <a:off x="1185" y="4051"/>
                <a:ext cx="4" cy="15"/>
              </a:xfrm>
              <a:custGeom>
                <a:avLst/>
                <a:gdLst>
                  <a:gd name="T0" fmla="*/ 0 w 4"/>
                  <a:gd name="T1" fmla="*/ 8 h 15"/>
                  <a:gd name="T2" fmla="*/ 4 w 4"/>
                  <a:gd name="T3" fmla="*/ 15 h 15"/>
                  <a:gd name="T4" fmla="*/ 4 w 4"/>
                  <a:gd name="T5" fmla="*/ 8 h 15"/>
                  <a:gd name="T6" fmla="*/ 4 w 4"/>
                  <a:gd name="T7" fmla="*/ 0 h 15"/>
                  <a:gd name="T8" fmla="*/ 0 w 4"/>
                  <a:gd name="T9" fmla="*/ 8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5">
                    <a:moveTo>
                      <a:pt x="0" y="8"/>
                    </a:moveTo>
                    <a:lnTo>
                      <a:pt x="4" y="15"/>
                    </a:lnTo>
                    <a:lnTo>
                      <a:pt x="4" y="8"/>
                    </a:lnTo>
                    <a:lnTo>
                      <a:pt x="4" y="0"/>
                    </a:lnTo>
                    <a:lnTo>
                      <a:pt x="0" y="8"/>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31" name="Freeform 351"/>
              <p:cNvSpPr>
                <a:spLocks/>
              </p:cNvSpPr>
              <p:nvPr/>
            </p:nvSpPr>
            <p:spPr bwMode="auto">
              <a:xfrm>
                <a:off x="507" y="3820"/>
                <a:ext cx="75" cy="89"/>
              </a:xfrm>
              <a:custGeom>
                <a:avLst/>
                <a:gdLst>
                  <a:gd name="T0" fmla="*/ 67 w 75"/>
                  <a:gd name="T1" fmla="*/ 89 h 89"/>
                  <a:gd name="T2" fmla="*/ 63 w 75"/>
                  <a:gd name="T3" fmla="*/ 78 h 89"/>
                  <a:gd name="T4" fmla="*/ 21 w 75"/>
                  <a:gd name="T5" fmla="*/ 45 h 89"/>
                  <a:gd name="T6" fmla="*/ 8 w 75"/>
                  <a:gd name="T7" fmla="*/ 26 h 89"/>
                  <a:gd name="T8" fmla="*/ 0 w 75"/>
                  <a:gd name="T9" fmla="*/ 0 h 89"/>
                  <a:gd name="T10" fmla="*/ 29 w 75"/>
                  <a:gd name="T11" fmla="*/ 15 h 89"/>
                  <a:gd name="T12" fmla="*/ 46 w 75"/>
                  <a:gd name="T13" fmla="*/ 33 h 89"/>
                  <a:gd name="T14" fmla="*/ 75 w 75"/>
                  <a:gd name="T15" fmla="*/ 82 h 89"/>
                  <a:gd name="T16" fmla="*/ 67 w 75"/>
                  <a:gd name="T17" fmla="*/ 89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89">
                    <a:moveTo>
                      <a:pt x="67" y="89"/>
                    </a:moveTo>
                    <a:lnTo>
                      <a:pt x="63" y="78"/>
                    </a:lnTo>
                    <a:lnTo>
                      <a:pt x="21" y="45"/>
                    </a:lnTo>
                    <a:lnTo>
                      <a:pt x="8" y="26"/>
                    </a:lnTo>
                    <a:lnTo>
                      <a:pt x="0" y="0"/>
                    </a:lnTo>
                    <a:lnTo>
                      <a:pt x="29" y="15"/>
                    </a:lnTo>
                    <a:lnTo>
                      <a:pt x="46" y="33"/>
                    </a:lnTo>
                    <a:lnTo>
                      <a:pt x="75" y="82"/>
                    </a:lnTo>
                    <a:lnTo>
                      <a:pt x="67" y="89"/>
                    </a:lnTo>
                    <a:close/>
                  </a:path>
                </a:pathLst>
              </a:custGeom>
              <a:solidFill>
                <a:srgbClr val="FFFF00"/>
              </a:solidFill>
              <a:ln w="0">
                <a:solidFill>
                  <a:srgbClr val="FFC700"/>
                </a:solidFill>
                <a:prstDash val="solid"/>
                <a:round/>
                <a:headEnd/>
                <a:tailEnd/>
              </a:ln>
            </p:spPr>
            <p:txBody>
              <a:bodyPr/>
              <a:lstStyle/>
              <a:p>
                <a:endParaRPr lang="en-US"/>
              </a:p>
            </p:txBody>
          </p:sp>
          <p:sp>
            <p:nvSpPr>
              <p:cNvPr id="3232" name="Freeform 352"/>
              <p:cNvSpPr>
                <a:spLocks/>
              </p:cNvSpPr>
              <p:nvPr/>
            </p:nvSpPr>
            <p:spPr bwMode="auto">
              <a:xfrm>
                <a:off x="544" y="3786"/>
                <a:ext cx="55" cy="112"/>
              </a:xfrm>
              <a:custGeom>
                <a:avLst/>
                <a:gdLst>
                  <a:gd name="T0" fmla="*/ 21 w 55"/>
                  <a:gd name="T1" fmla="*/ 82 h 112"/>
                  <a:gd name="T2" fmla="*/ 0 w 55"/>
                  <a:gd name="T3" fmla="*/ 19 h 112"/>
                  <a:gd name="T4" fmla="*/ 0 w 55"/>
                  <a:gd name="T5" fmla="*/ 8 h 112"/>
                  <a:gd name="T6" fmla="*/ 9 w 55"/>
                  <a:gd name="T7" fmla="*/ 0 h 112"/>
                  <a:gd name="T8" fmla="*/ 13 w 55"/>
                  <a:gd name="T9" fmla="*/ 0 h 112"/>
                  <a:gd name="T10" fmla="*/ 30 w 55"/>
                  <a:gd name="T11" fmla="*/ 15 h 112"/>
                  <a:gd name="T12" fmla="*/ 38 w 55"/>
                  <a:gd name="T13" fmla="*/ 30 h 112"/>
                  <a:gd name="T14" fmla="*/ 51 w 55"/>
                  <a:gd name="T15" fmla="*/ 49 h 112"/>
                  <a:gd name="T16" fmla="*/ 55 w 55"/>
                  <a:gd name="T17" fmla="*/ 64 h 112"/>
                  <a:gd name="T18" fmla="*/ 51 w 55"/>
                  <a:gd name="T19" fmla="*/ 90 h 112"/>
                  <a:gd name="T20" fmla="*/ 42 w 55"/>
                  <a:gd name="T21" fmla="*/ 112 h 112"/>
                  <a:gd name="T22" fmla="*/ 38 w 55"/>
                  <a:gd name="T23" fmla="*/ 112 h 112"/>
                  <a:gd name="T24" fmla="*/ 21 w 55"/>
                  <a:gd name="T25" fmla="*/ 82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 h="112">
                    <a:moveTo>
                      <a:pt x="21" y="82"/>
                    </a:moveTo>
                    <a:lnTo>
                      <a:pt x="0" y="19"/>
                    </a:lnTo>
                    <a:lnTo>
                      <a:pt x="0" y="8"/>
                    </a:lnTo>
                    <a:lnTo>
                      <a:pt x="9" y="0"/>
                    </a:lnTo>
                    <a:lnTo>
                      <a:pt x="13" y="0"/>
                    </a:lnTo>
                    <a:lnTo>
                      <a:pt x="30" y="15"/>
                    </a:lnTo>
                    <a:lnTo>
                      <a:pt x="38" y="30"/>
                    </a:lnTo>
                    <a:lnTo>
                      <a:pt x="51" y="49"/>
                    </a:lnTo>
                    <a:lnTo>
                      <a:pt x="55" y="64"/>
                    </a:lnTo>
                    <a:lnTo>
                      <a:pt x="51" y="90"/>
                    </a:lnTo>
                    <a:lnTo>
                      <a:pt x="42" y="112"/>
                    </a:lnTo>
                    <a:lnTo>
                      <a:pt x="38" y="112"/>
                    </a:lnTo>
                    <a:lnTo>
                      <a:pt x="21" y="82"/>
                    </a:lnTo>
                    <a:close/>
                  </a:path>
                </a:pathLst>
              </a:custGeom>
              <a:solidFill>
                <a:srgbClr val="FFFF00"/>
              </a:solidFill>
              <a:ln w="0">
                <a:solidFill>
                  <a:srgbClr val="FFC700"/>
                </a:solidFill>
                <a:prstDash val="solid"/>
                <a:round/>
                <a:headEnd/>
                <a:tailEnd/>
              </a:ln>
            </p:spPr>
            <p:txBody>
              <a:bodyPr/>
              <a:lstStyle/>
              <a:p>
                <a:endParaRPr lang="en-US"/>
              </a:p>
            </p:txBody>
          </p:sp>
          <p:sp>
            <p:nvSpPr>
              <p:cNvPr id="3233" name="Freeform 353"/>
              <p:cNvSpPr>
                <a:spLocks/>
              </p:cNvSpPr>
              <p:nvPr/>
            </p:nvSpPr>
            <p:spPr bwMode="auto">
              <a:xfrm>
                <a:off x="469" y="3868"/>
                <a:ext cx="113" cy="49"/>
              </a:xfrm>
              <a:custGeom>
                <a:avLst/>
                <a:gdLst>
                  <a:gd name="T0" fmla="*/ 113 w 113"/>
                  <a:gd name="T1" fmla="*/ 41 h 49"/>
                  <a:gd name="T2" fmla="*/ 75 w 113"/>
                  <a:gd name="T3" fmla="*/ 19 h 49"/>
                  <a:gd name="T4" fmla="*/ 25 w 113"/>
                  <a:gd name="T5" fmla="*/ 0 h 49"/>
                  <a:gd name="T6" fmla="*/ 0 w 113"/>
                  <a:gd name="T7" fmla="*/ 0 h 49"/>
                  <a:gd name="T8" fmla="*/ 0 w 113"/>
                  <a:gd name="T9" fmla="*/ 4 h 49"/>
                  <a:gd name="T10" fmla="*/ 4 w 113"/>
                  <a:gd name="T11" fmla="*/ 15 h 49"/>
                  <a:gd name="T12" fmla="*/ 29 w 113"/>
                  <a:gd name="T13" fmla="*/ 30 h 49"/>
                  <a:gd name="T14" fmla="*/ 59 w 113"/>
                  <a:gd name="T15" fmla="*/ 49 h 49"/>
                  <a:gd name="T16" fmla="*/ 96 w 113"/>
                  <a:gd name="T17" fmla="*/ 49 h 49"/>
                  <a:gd name="T18" fmla="*/ 109 w 113"/>
                  <a:gd name="T19" fmla="*/ 45 h 49"/>
                  <a:gd name="T20" fmla="*/ 113 w 113"/>
                  <a:gd name="T21" fmla="*/ 41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3" h="49">
                    <a:moveTo>
                      <a:pt x="113" y="41"/>
                    </a:moveTo>
                    <a:lnTo>
                      <a:pt x="75" y="19"/>
                    </a:lnTo>
                    <a:lnTo>
                      <a:pt x="25" y="0"/>
                    </a:lnTo>
                    <a:lnTo>
                      <a:pt x="0" y="0"/>
                    </a:lnTo>
                    <a:lnTo>
                      <a:pt x="0" y="4"/>
                    </a:lnTo>
                    <a:lnTo>
                      <a:pt x="4" y="15"/>
                    </a:lnTo>
                    <a:lnTo>
                      <a:pt x="29" y="30"/>
                    </a:lnTo>
                    <a:lnTo>
                      <a:pt x="59" y="49"/>
                    </a:lnTo>
                    <a:lnTo>
                      <a:pt x="96" y="49"/>
                    </a:lnTo>
                    <a:lnTo>
                      <a:pt x="109" y="45"/>
                    </a:lnTo>
                    <a:lnTo>
                      <a:pt x="113" y="41"/>
                    </a:lnTo>
                    <a:close/>
                  </a:path>
                </a:pathLst>
              </a:custGeom>
              <a:solidFill>
                <a:srgbClr val="FFFF00"/>
              </a:solidFill>
              <a:ln w="0">
                <a:solidFill>
                  <a:srgbClr val="FFC700"/>
                </a:solidFill>
                <a:prstDash val="solid"/>
                <a:round/>
                <a:headEnd/>
                <a:tailEnd/>
              </a:ln>
            </p:spPr>
            <p:txBody>
              <a:bodyPr/>
              <a:lstStyle/>
              <a:p>
                <a:endParaRPr lang="en-US"/>
              </a:p>
            </p:txBody>
          </p:sp>
          <p:sp>
            <p:nvSpPr>
              <p:cNvPr id="3234" name="Freeform 354"/>
              <p:cNvSpPr>
                <a:spLocks/>
              </p:cNvSpPr>
              <p:nvPr/>
            </p:nvSpPr>
            <p:spPr bwMode="auto">
              <a:xfrm>
                <a:off x="452" y="3913"/>
                <a:ext cx="122" cy="22"/>
              </a:xfrm>
              <a:custGeom>
                <a:avLst/>
                <a:gdLst>
                  <a:gd name="T0" fmla="*/ 122 w 122"/>
                  <a:gd name="T1" fmla="*/ 15 h 22"/>
                  <a:gd name="T2" fmla="*/ 109 w 122"/>
                  <a:gd name="T3" fmla="*/ 15 h 22"/>
                  <a:gd name="T4" fmla="*/ 55 w 122"/>
                  <a:gd name="T5" fmla="*/ 22 h 22"/>
                  <a:gd name="T6" fmla="*/ 25 w 122"/>
                  <a:gd name="T7" fmla="*/ 22 h 22"/>
                  <a:gd name="T8" fmla="*/ 0 w 122"/>
                  <a:gd name="T9" fmla="*/ 15 h 22"/>
                  <a:gd name="T10" fmla="*/ 30 w 122"/>
                  <a:gd name="T11" fmla="*/ 4 h 22"/>
                  <a:gd name="T12" fmla="*/ 59 w 122"/>
                  <a:gd name="T13" fmla="*/ 0 h 22"/>
                  <a:gd name="T14" fmla="*/ 122 w 122"/>
                  <a:gd name="T15" fmla="*/ 8 h 22"/>
                  <a:gd name="T16" fmla="*/ 122 w 122"/>
                  <a:gd name="T17" fmla="*/ 15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22">
                    <a:moveTo>
                      <a:pt x="122" y="15"/>
                    </a:moveTo>
                    <a:lnTo>
                      <a:pt x="109" y="15"/>
                    </a:lnTo>
                    <a:lnTo>
                      <a:pt x="55" y="22"/>
                    </a:lnTo>
                    <a:lnTo>
                      <a:pt x="25" y="22"/>
                    </a:lnTo>
                    <a:lnTo>
                      <a:pt x="0" y="15"/>
                    </a:lnTo>
                    <a:lnTo>
                      <a:pt x="30" y="4"/>
                    </a:lnTo>
                    <a:lnTo>
                      <a:pt x="59" y="0"/>
                    </a:lnTo>
                    <a:lnTo>
                      <a:pt x="122" y="8"/>
                    </a:lnTo>
                    <a:lnTo>
                      <a:pt x="122" y="15"/>
                    </a:lnTo>
                    <a:close/>
                  </a:path>
                </a:pathLst>
              </a:custGeom>
              <a:solidFill>
                <a:srgbClr val="FFFF00"/>
              </a:solidFill>
              <a:ln w="0">
                <a:solidFill>
                  <a:srgbClr val="FFC700"/>
                </a:solidFill>
                <a:prstDash val="solid"/>
                <a:round/>
                <a:headEnd/>
                <a:tailEnd/>
              </a:ln>
            </p:spPr>
            <p:txBody>
              <a:bodyPr/>
              <a:lstStyle/>
              <a:p>
                <a:endParaRPr lang="en-US"/>
              </a:p>
            </p:txBody>
          </p:sp>
          <p:sp>
            <p:nvSpPr>
              <p:cNvPr id="3235" name="Freeform 355"/>
              <p:cNvSpPr>
                <a:spLocks/>
              </p:cNvSpPr>
              <p:nvPr/>
            </p:nvSpPr>
            <p:spPr bwMode="auto">
              <a:xfrm>
                <a:off x="448" y="3928"/>
                <a:ext cx="126" cy="45"/>
              </a:xfrm>
              <a:custGeom>
                <a:avLst/>
                <a:gdLst>
                  <a:gd name="T0" fmla="*/ 88 w 126"/>
                  <a:gd name="T1" fmla="*/ 7 h 45"/>
                  <a:gd name="T2" fmla="*/ 17 w 126"/>
                  <a:gd name="T3" fmla="*/ 22 h 45"/>
                  <a:gd name="T4" fmla="*/ 4 w 126"/>
                  <a:gd name="T5" fmla="*/ 30 h 45"/>
                  <a:gd name="T6" fmla="*/ 0 w 126"/>
                  <a:gd name="T7" fmla="*/ 37 h 45"/>
                  <a:gd name="T8" fmla="*/ 4 w 126"/>
                  <a:gd name="T9" fmla="*/ 41 h 45"/>
                  <a:gd name="T10" fmla="*/ 25 w 126"/>
                  <a:gd name="T11" fmla="*/ 45 h 45"/>
                  <a:gd name="T12" fmla="*/ 46 w 126"/>
                  <a:gd name="T13" fmla="*/ 45 h 45"/>
                  <a:gd name="T14" fmla="*/ 67 w 126"/>
                  <a:gd name="T15" fmla="*/ 45 h 45"/>
                  <a:gd name="T16" fmla="*/ 88 w 126"/>
                  <a:gd name="T17" fmla="*/ 41 h 45"/>
                  <a:gd name="T18" fmla="*/ 109 w 126"/>
                  <a:gd name="T19" fmla="*/ 22 h 45"/>
                  <a:gd name="T20" fmla="*/ 126 w 126"/>
                  <a:gd name="T21" fmla="*/ 4 h 45"/>
                  <a:gd name="T22" fmla="*/ 122 w 126"/>
                  <a:gd name="T23" fmla="*/ 0 h 45"/>
                  <a:gd name="T24" fmla="*/ 88 w 126"/>
                  <a:gd name="T25" fmla="*/ 7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6" h="45">
                    <a:moveTo>
                      <a:pt x="88" y="7"/>
                    </a:moveTo>
                    <a:lnTo>
                      <a:pt x="17" y="22"/>
                    </a:lnTo>
                    <a:lnTo>
                      <a:pt x="4" y="30"/>
                    </a:lnTo>
                    <a:lnTo>
                      <a:pt x="0" y="37"/>
                    </a:lnTo>
                    <a:lnTo>
                      <a:pt x="4" y="41"/>
                    </a:lnTo>
                    <a:lnTo>
                      <a:pt x="25" y="45"/>
                    </a:lnTo>
                    <a:lnTo>
                      <a:pt x="46" y="45"/>
                    </a:lnTo>
                    <a:lnTo>
                      <a:pt x="67" y="45"/>
                    </a:lnTo>
                    <a:lnTo>
                      <a:pt x="88" y="41"/>
                    </a:lnTo>
                    <a:lnTo>
                      <a:pt x="109" y="22"/>
                    </a:lnTo>
                    <a:lnTo>
                      <a:pt x="126" y="4"/>
                    </a:lnTo>
                    <a:lnTo>
                      <a:pt x="122" y="0"/>
                    </a:lnTo>
                    <a:lnTo>
                      <a:pt x="88" y="7"/>
                    </a:lnTo>
                    <a:close/>
                  </a:path>
                </a:pathLst>
              </a:custGeom>
              <a:solidFill>
                <a:srgbClr val="FFFF00"/>
              </a:solidFill>
              <a:ln w="0">
                <a:solidFill>
                  <a:srgbClr val="FFC700"/>
                </a:solidFill>
                <a:prstDash val="solid"/>
                <a:round/>
                <a:headEnd/>
                <a:tailEnd/>
              </a:ln>
            </p:spPr>
            <p:txBody>
              <a:bodyPr/>
              <a:lstStyle/>
              <a:p>
                <a:endParaRPr lang="en-US"/>
              </a:p>
            </p:txBody>
          </p:sp>
          <p:sp>
            <p:nvSpPr>
              <p:cNvPr id="3236" name="Freeform 356"/>
              <p:cNvSpPr>
                <a:spLocks/>
              </p:cNvSpPr>
              <p:nvPr/>
            </p:nvSpPr>
            <p:spPr bwMode="auto">
              <a:xfrm>
                <a:off x="582" y="3779"/>
                <a:ext cx="29" cy="108"/>
              </a:xfrm>
              <a:custGeom>
                <a:avLst/>
                <a:gdLst>
                  <a:gd name="T0" fmla="*/ 13 w 29"/>
                  <a:gd name="T1" fmla="*/ 108 h 108"/>
                  <a:gd name="T2" fmla="*/ 13 w 29"/>
                  <a:gd name="T3" fmla="*/ 97 h 108"/>
                  <a:gd name="T4" fmla="*/ 0 w 29"/>
                  <a:gd name="T5" fmla="*/ 48 h 108"/>
                  <a:gd name="T6" fmla="*/ 0 w 29"/>
                  <a:gd name="T7" fmla="*/ 22 h 108"/>
                  <a:gd name="T8" fmla="*/ 8 w 29"/>
                  <a:gd name="T9" fmla="*/ 0 h 108"/>
                  <a:gd name="T10" fmla="*/ 25 w 29"/>
                  <a:gd name="T11" fmla="*/ 22 h 108"/>
                  <a:gd name="T12" fmla="*/ 29 w 29"/>
                  <a:gd name="T13" fmla="*/ 52 h 108"/>
                  <a:gd name="T14" fmla="*/ 21 w 29"/>
                  <a:gd name="T15" fmla="*/ 108 h 108"/>
                  <a:gd name="T16" fmla="*/ 13 w 29"/>
                  <a:gd name="T17" fmla="*/ 108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 h="108">
                    <a:moveTo>
                      <a:pt x="13" y="108"/>
                    </a:moveTo>
                    <a:lnTo>
                      <a:pt x="13" y="97"/>
                    </a:lnTo>
                    <a:lnTo>
                      <a:pt x="0" y="48"/>
                    </a:lnTo>
                    <a:lnTo>
                      <a:pt x="0" y="22"/>
                    </a:lnTo>
                    <a:lnTo>
                      <a:pt x="8" y="0"/>
                    </a:lnTo>
                    <a:lnTo>
                      <a:pt x="25" y="22"/>
                    </a:lnTo>
                    <a:lnTo>
                      <a:pt x="29" y="52"/>
                    </a:lnTo>
                    <a:lnTo>
                      <a:pt x="21" y="108"/>
                    </a:lnTo>
                    <a:lnTo>
                      <a:pt x="13" y="108"/>
                    </a:lnTo>
                    <a:close/>
                  </a:path>
                </a:pathLst>
              </a:custGeom>
              <a:solidFill>
                <a:srgbClr val="FFFF00"/>
              </a:solidFill>
              <a:ln w="0">
                <a:solidFill>
                  <a:srgbClr val="FFC700"/>
                </a:solidFill>
                <a:prstDash val="solid"/>
                <a:round/>
                <a:headEnd/>
                <a:tailEnd/>
              </a:ln>
            </p:spPr>
            <p:txBody>
              <a:bodyPr/>
              <a:lstStyle/>
              <a:p>
                <a:endParaRPr lang="en-US"/>
              </a:p>
            </p:txBody>
          </p:sp>
          <p:sp>
            <p:nvSpPr>
              <p:cNvPr id="3237" name="Freeform 357"/>
              <p:cNvSpPr>
                <a:spLocks/>
              </p:cNvSpPr>
              <p:nvPr/>
            </p:nvSpPr>
            <p:spPr bwMode="auto">
              <a:xfrm>
                <a:off x="607" y="3779"/>
                <a:ext cx="42" cy="104"/>
              </a:xfrm>
              <a:custGeom>
                <a:avLst/>
                <a:gdLst>
                  <a:gd name="T0" fmla="*/ 0 w 42"/>
                  <a:gd name="T1" fmla="*/ 104 h 104"/>
                  <a:gd name="T2" fmla="*/ 13 w 42"/>
                  <a:gd name="T3" fmla="*/ 97 h 104"/>
                  <a:gd name="T4" fmla="*/ 30 w 42"/>
                  <a:gd name="T5" fmla="*/ 67 h 104"/>
                  <a:gd name="T6" fmla="*/ 42 w 42"/>
                  <a:gd name="T7" fmla="*/ 37 h 104"/>
                  <a:gd name="T8" fmla="*/ 42 w 42"/>
                  <a:gd name="T9" fmla="*/ 18 h 104"/>
                  <a:gd name="T10" fmla="*/ 34 w 42"/>
                  <a:gd name="T11" fmla="*/ 0 h 104"/>
                  <a:gd name="T12" fmla="*/ 17 w 42"/>
                  <a:gd name="T13" fmla="*/ 18 h 104"/>
                  <a:gd name="T14" fmla="*/ 4 w 42"/>
                  <a:gd name="T15" fmla="*/ 59 h 104"/>
                  <a:gd name="T16" fmla="*/ 0 w 42"/>
                  <a:gd name="T17" fmla="*/ 97 h 104"/>
                  <a:gd name="T18" fmla="*/ 0 w 42"/>
                  <a:gd name="T19" fmla="*/ 104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104">
                    <a:moveTo>
                      <a:pt x="0" y="104"/>
                    </a:moveTo>
                    <a:lnTo>
                      <a:pt x="13" y="97"/>
                    </a:lnTo>
                    <a:lnTo>
                      <a:pt x="30" y="67"/>
                    </a:lnTo>
                    <a:lnTo>
                      <a:pt x="42" y="37"/>
                    </a:lnTo>
                    <a:lnTo>
                      <a:pt x="42" y="18"/>
                    </a:lnTo>
                    <a:lnTo>
                      <a:pt x="34" y="0"/>
                    </a:lnTo>
                    <a:lnTo>
                      <a:pt x="17" y="18"/>
                    </a:lnTo>
                    <a:lnTo>
                      <a:pt x="4" y="59"/>
                    </a:lnTo>
                    <a:lnTo>
                      <a:pt x="0" y="97"/>
                    </a:lnTo>
                    <a:lnTo>
                      <a:pt x="0" y="104"/>
                    </a:lnTo>
                    <a:close/>
                  </a:path>
                </a:pathLst>
              </a:custGeom>
              <a:solidFill>
                <a:srgbClr val="FFFF00"/>
              </a:solidFill>
              <a:ln w="0">
                <a:solidFill>
                  <a:srgbClr val="FFC700"/>
                </a:solidFill>
                <a:prstDash val="solid"/>
                <a:round/>
                <a:headEnd/>
                <a:tailEnd/>
              </a:ln>
            </p:spPr>
            <p:txBody>
              <a:bodyPr/>
              <a:lstStyle/>
              <a:p>
                <a:endParaRPr lang="en-US"/>
              </a:p>
            </p:txBody>
          </p:sp>
          <p:sp>
            <p:nvSpPr>
              <p:cNvPr id="3238" name="Freeform 358"/>
              <p:cNvSpPr>
                <a:spLocks/>
              </p:cNvSpPr>
              <p:nvPr/>
            </p:nvSpPr>
            <p:spPr bwMode="auto">
              <a:xfrm>
                <a:off x="511" y="3939"/>
                <a:ext cx="67" cy="94"/>
              </a:xfrm>
              <a:custGeom>
                <a:avLst/>
                <a:gdLst>
                  <a:gd name="T0" fmla="*/ 67 w 67"/>
                  <a:gd name="T1" fmla="*/ 0 h 94"/>
                  <a:gd name="T2" fmla="*/ 54 w 67"/>
                  <a:gd name="T3" fmla="*/ 4 h 94"/>
                  <a:gd name="T4" fmla="*/ 25 w 67"/>
                  <a:gd name="T5" fmla="*/ 30 h 94"/>
                  <a:gd name="T6" fmla="*/ 4 w 67"/>
                  <a:gd name="T7" fmla="*/ 56 h 94"/>
                  <a:gd name="T8" fmla="*/ 0 w 67"/>
                  <a:gd name="T9" fmla="*/ 75 h 94"/>
                  <a:gd name="T10" fmla="*/ 0 w 67"/>
                  <a:gd name="T11" fmla="*/ 94 h 94"/>
                  <a:gd name="T12" fmla="*/ 21 w 67"/>
                  <a:gd name="T13" fmla="*/ 79 h 94"/>
                  <a:gd name="T14" fmla="*/ 46 w 67"/>
                  <a:gd name="T15" fmla="*/ 41 h 94"/>
                  <a:gd name="T16" fmla="*/ 67 w 67"/>
                  <a:gd name="T17" fmla="*/ 8 h 94"/>
                  <a:gd name="T18" fmla="*/ 67 w 67"/>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94">
                    <a:moveTo>
                      <a:pt x="67" y="0"/>
                    </a:moveTo>
                    <a:lnTo>
                      <a:pt x="54" y="4"/>
                    </a:lnTo>
                    <a:lnTo>
                      <a:pt x="25" y="30"/>
                    </a:lnTo>
                    <a:lnTo>
                      <a:pt x="4" y="56"/>
                    </a:lnTo>
                    <a:lnTo>
                      <a:pt x="0" y="75"/>
                    </a:lnTo>
                    <a:lnTo>
                      <a:pt x="0" y="94"/>
                    </a:lnTo>
                    <a:lnTo>
                      <a:pt x="21" y="79"/>
                    </a:lnTo>
                    <a:lnTo>
                      <a:pt x="46" y="41"/>
                    </a:lnTo>
                    <a:lnTo>
                      <a:pt x="67" y="8"/>
                    </a:lnTo>
                    <a:lnTo>
                      <a:pt x="67" y="0"/>
                    </a:lnTo>
                    <a:close/>
                  </a:path>
                </a:pathLst>
              </a:custGeom>
              <a:solidFill>
                <a:srgbClr val="FFFF00"/>
              </a:solidFill>
              <a:ln w="0">
                <a:solidFill>
                  <a:srgbClr val="FFC700"/>
                </a:solidFill>
                <a:prstDash val="solid"/>
                <a:round/>
                <a:headEnd/>
                <a:tailEnd/>
              </a:ln>
            </p:spPr>
            <p:txBody>
              <a:bodyPr/>
              <a:lstStyle/>
              <a:p>
                <a:endParaRPr lang="en-US"/>
              </a:p>
            </p:txBody>
          </p:sp>
          <p:sp>
            <p:nvSpPr>
              <p:cNvPr id="3239" name="Freeform 359"/>
              <p:cNvSpPr>
                <a:spLocks/>
              </p:cNvSpPr>
              <p:nvPr/>
            </p:nvSpPr>
            <p:spPr bwMode="auto">
              <a:xfrm>
                <a:off x="570" y="3876"/>
                <a:ext cx="54" cy="74"/>
              </a:xfrm>
              <a:custGeom>
                <a:avLst/>
                <a:gdLst>
                  <a:gd name="T0" fmla="*/ 46 w 54"/>
                  <a:gd name="T1" fmla="*/ 45 h 74"/>
                  <a:gd name="T2" fmla="*/ 54 w 54"/>
                  <a:gd name="T3" fmla="*/ 15 h 74"/>
                  <a:gd name="T4" fmla="*/ 54 w 54"/>
                  <a:gd name="T5" fmla="*/ 3 h 74"/>
                  <a:gd name="T6" fmla="*/ 50 w 54"/>
                  <a:gd name="T7" fmla="*/ 0 h 74"/>
                  <a:gd name="T8" fmla="*/ 41 w 54"/>
                  <a:gd name="T9" fmla="*/ 0 h 74"/>
                  <a:gd name="T10" fmla="*/ 33 w 54"/>
                  <a:gd name="T11" fmla="*/ 3 h 74"/>
                  <a:gd name="T12" fmla="*/ 20 w 54"/>
                  <a:gd name="T13" fmla="*/ 15 h 74"/>
                  <a:gd name="T14" fmla="*/ 12 w 54"/>
                  <a:gd name="T15" fmla="*/ 30 h 74"/>
                  <a:gd name="T16" fmla="*/ 0 w 54"/>
                  <a:gd name="T17" fmla="*/ 56 h 74"/>
                  <a:gd name="T18" fmla="*/ 0 w 54"/>
                  <a:gd name="T19" fmla="*/ 67 h 74"/>
                  <a:gd name="T20" fmla="*/ 4 w 54"/>
                  <a:gd name="T21" fmla="*/ 74 h 74"/>
                  <a:gd name="T22" fmla="*/ 12 w 54"/>
                  <a:gd name="T23" fmla="*/ 74 h 74"/>
                  <a:gd name="T24" fmla="*/ 25 w 54"/>
                  <a:gd name="T25" fmla="*/ 67 h 74"/>
                  <a:gd name="T26" fmla="*/ 33 w 54"/>
                  <a:gd name="T27" fmla="*/ 59 h 74"/>
                  <a:gd name="T28" fmla="*/ 46 w 54"/>
                  <a:gd name="T29" fmla="*/ 45 h 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4" h="74">
                    <a:moveTo>
                      <a:pt x="46" y="45"/>
                    </a:moveTo>
                    <a:lnTo>
                      <a:pt x="54" y="15"/>
                    </a:lnTo>
                    <a:lnTo>
                      <a:pt x="54" y="3"/>
                    </a:lnTo>
                    <a:lnTo>
                      <a:pt x="50" y="0"/>
                    </a:lnTo>
                    <a:lnTo>
                      <a:pt x="41" y="0"/>
                    </a:lnTo>
                    <a:lnTo>
                      <a:pt x="33" y="3"/>
                    </a:lnTo>
                    <a:lnTo>
                      <a:pt x="20" y="15"/>
                    </a:lnTo>
                    <a:lnTo>
                      <a:pt x="12" y="30"/>
                    </a:lnTo>
                    <a:lnTo>
                      <a:pt x="0" y="56"/>
                    </a:lnTo>
                    <a:lnTo>
                      <a:pt x="0" y="67"/>
                    </a:lnTo>
                    <a:lnTo>
                      <a:pt x="4" y="74"/>
                    </a:lnTo>
                    <a:lnTo>
                      <a:pt x="12" y="74"/>
                    </a:lnTo>
                    <a:lnTo>
                      <a:pt x="25" y="67"/>
                    </a:lnTo>
                    <a:lnTo>
                      <a:pt x="33" y="59"/>
                    </a:lnTo>
                    <a:lnTo>
                      <a:pt x="46" y="45"/>
                    </a:lnTo>
                    <a:close/>
                  </a:path>
                </a:pathLst>
              </a:custGeom>
              <a:solidFill>
                <a:srgbClr val="FFA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0" name="Freeform 360"/>
              <p:cNvSpPr>
                <a:spLocks/>
              </p:cNvSpPr>
              <p:nvPr/>
            </p:nvSpPr>
            <p:spPr bwMode="auto">
              <a:xfrm>
                <a:off x="624" y="3816"/>
                <a:ext cx="46" cy="63"/>
              </a:xfrm>
              <a:custGeom>
                <a:avLst/>
                <a:gdLst>
                  <a:gd name="T0" fmla="*/ 0 w 46"/>
                  <a:gd name="T1" fmla="*/ 60 h 63"/>
                  <a:gd name="T2" fmla="*/ 4 w 46"/>
                  <a:gd name="T3" fmla="*/ 63 h 63"/>
                  <a:gd name="T4" fmla="*/ 13 w 46"/>
                  <a:gd name="T5" fmla="*/ 60 h 63"/>
                  <a:gd name="T6" fmla="*/ 38 w 46"/>
                  <a:gd name="T7" fmla="*/ 37 h 63"/>
                  <a:gd name="T8" fmla="*/ 42 w 46"/>
                  <a:gd name="T9" fmla="*/ 26 h 63"/>
                  <a:gd name="T10" fmla="*/ 46 w 46"/>
                  <a:gd name="T11" fmla="*/ 11 h 63"/>
                  <a:gd name="T12" fmla="*/ 42 w 46"/>
                  <a:gd name="T13" fmla="*/ 0 h 63"/>
                  <a:gd name="T14" fmla="*/ 42 w 46"/>
                  <a:gd name="T15" fmla="*/ 0 h 63"/>
                  <a:gd name="T16" fmla="*/ 13 w 46"/>
                  <a:gd name="T17" fmla="*/ 26 h 63"/>
                  <a:gd name="T18" fmla="*/ 0 w 46"/>
                  <a:gd name="T19" fmla="*/ 60 h 63"/>
                  <a:gd name="T20" fmla="*/ 0 w 46"/>
                  <a:gd name="T21" fmla="*/ 6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 h="63">
                    <a:moveTo>
                      <a:pt x="0" y="60"/>
                    </a:moveTo>
                    <a:lnTo>
                      <a:pt x="4" y="63"/>
                    </a:lnTo>
                    <a:lnTo>
                      <a:pt x="13" y="60"/>
                    </a:lnTo>
                    <a:lnTo>
                      <a:pt x="38" y="37"/>
                    </a:lnTo>
                    <a:lnTo>
                      <a:pt x="42" y="26"/>
                    </a:lnTo>
                    <a:lnTo>
                      <a:pt x="46" y="11"/>
                    </a:lnTo>
                    <a:lnTo>
                      <a:pt x="42" y="0"/>
                    </a:lnTo>
                    <a:lnTo>
                      <a:pt x="13" y="26"/>
                    </a:lnTo>
                    <a:lnTo>
                      <a:pt x="0" y="60"/>
                    </a:lnTo>
                    <a:close/>
                  </a:path>
                </a:pathLst>
              </a:custGeom>
              <a:solidFill>
                <a:srgbClr val="FFFF00"/>
              </a:solidFill>
              <a:ln w="0">
                <a:solidFill>
                  <a:srgbClr val="FFC700"/>
                </a:solidFill>
                <a:prstDash val="solid"/>
                <a:round/>
                <a:headEnd/>
                <a:tailEnd/>
              </a:ln>
            </p:spPr>
            <p:txBody>
              <a:bodyPr/>
              <a:lstStyle/>
              <a:p>
                <a:endParaRPr lang="en-US"/>
              </a:p>
            </p:txBody>
          </p:sp>
          <p:sp>
            <p:nvSpPr>
              <p:cNvPr id="3241" name="Freeform 361"/>
              <p:cNvSpPr>
                <a:spLocks/>
              </p:cNvSpPr>
              <p:nvPr/>
            </p:nvSpPr>
            <p:spPr bwMode="auto">
              <a:xfrm>
                <a:off x="586" y="3928"/>
                <a:ext cx="9" cy="11"/>
              </a:xfrm>
              <a:custGeom>
                <a:avLst/>
                <a:gdLst>
                  <a:gd name="T0" fmla="*/ 9 w 9"/>
                  <a:gd name="T1" fmla="*/ 7 h 11"/>
                  <a:gd name="T2" fmla="*/ 4 w 9"/>
                  <a:gd name="T3" fmla="*/ 0 h 11"/>
                  <a:gd name="T4" fmla="*/ 0 w 9"/>
                  <a:gd name="T5" fmla="*/ 7 h 11"/>
                  <a:gd name="T6" fmla="*/ 4 w 9"/>
                  <a:gd name="T7" fmla="*/ 11 h 11"/>
                  <a:gd name="T8" fmla="*/ 9 w 9"/>
                  <a:gd name="T9" fmla="*/ 7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1">
                    <a:moveTo>
                      <a:pt x="9" y="7"/>
                    </a:moveTo>
                    <a:lnTo>
                      <a:pt x="4" y="0"/>
                    </a:lnTo>
                    <a:lnTo>
                      <a:pt x="0" y="7"/>
                    </a:lnTo>
                    <a:lnTo>
                      <a:pt x="4" y="11"/>
                    </a:lnTo>
                    <a:lnTo>
                      <a:pt x="9" y="7"/>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2" name="Freeform 362"/>
              <p:cNvSpPr>
                <a:spLocks/>
              </p:cNvSpPr>
              <p:nvPr/>
            </p:nvSpPr>
            <p:spPr bwMode="auto">
              <a:xfrm>
                <a:off x="578" y="3928"/>
                <a:ext cx="4" cy="11"/>
              </a:xfrm>
              <a:custGeom>
                <a:avLst/>
                <a:gdLst>
                  <a:gd name="T0" fmla="*/ 4 w 4"/>
                  <a:gd name="T1" fmla="*/ 7 h 11"/>
                  <a:gd name="T2" fmla="*/ 4 w 4"/>
                  <a:gd name="T3" fmla="*/ 0 h 11"/>
                  <a:gd name="T4" fmla="*/ 0 w 4"/>
                  <a:gd name="T5" fmla="*/ 7 h 11"/>
                  <a:gd name="T6" fmla="*/ 0 w 4"/>
                  <a:gd name="T7" fmla="*/ 11 h 11"/>
                  <a:gd name="T8" fmla="*/ 4 w 4"/>
                  <a:gd name="T9" fmla="*/ 7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1">
                    <a:moveTo>
                      <a:pt x="4" y="7"/>
                    </a:moveTo>
                    <a:lnTo>
                      <a:pt x="4" y="0"/>
                    </a:lnTo>
                    <a:lnTo>
                      <a:pt x="0" y="7"/>
                    </a:lnTo>
                    <a:lnTo>
                      <a:pt x="0" y="11"/>
                    </a:lnTo>
                    <a:lnTo>
                      <a:pt x="4" y="7"/>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3" name="Freeform 363"/>
              <p:cNvSpPr>
                <a:spLocks/>
              </p:cNvSpPr>
              <p:nvPr/>
            </p:nvSpPr>
            <p:spPr bwMode="auto">
              <a:xfrm>
                <a:off x="599" y="3917"/>
                <a:ext cx="4" cy="11"/>
              </a:xfrm>
              <a:custGeom>
                <a:avLst/>
                <a:gdLst>
                  <a:gd name="T0" fmla="*/ 4 w 4"/>
                  <a:gd name="T1" fmla="*/ 7 h 11"/>
                  <a:gd name="T2" fmla="*/ 4 w 4"/>
                  <a:gd name="T3" fmla="*/ 0 h 11"/>
                  <a:gd name="T4" fmla="*/ 0 w 4"/>
                  <a:gd name="T5" fmla="*/ 4 h 11"/>
                  <a:gd name="T6" fmla="*/ 0 w 4"/>
                  <a:gd name="T7" fmla="*/ 11 h 11"/>
                  <a:gd name="T8" fmla="*/ 4 w 4"/>
                  <a:gd name="T9" fmla="*/ 7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1">
                    <a:moveTo>
                      <a:pt x="4" y="7"/>
                    </a:moveTo>
                    <a:lnTo>
                      <a:pt x="4" y="0"/>
                    </a:lnTo>
                    <a:lnTo>
                      <a:pt x="0" y="4"/>
                    </a:lnTo>
                    <a:lnTo>
                      <a:pt x="0" y="11"/>
                    </a:lnTo>
                    <a:lnTo>
                      <a:pt x="4" y="7"/>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4" name="Freeform 364"/>
              <p:cNvSpPr>
                <a:spLocks/>
              </p:cNvSpPr>
              <p:nvPr/>
            </p:nvSpPr>
            <p:spPr bwMode="auto">
              <a:xfrm>
                <a:off x="582" y="3913"/>
                <a:ext cx="4" cy="11"/>
              </a:xfrm>
              <a:custGeom>
                <a:avLst/>
                <a:gdLst>
                  <a:gd name="T0" fmla="*/ 4 w 4"/>
                  <a:gd name="T1" fmla="*/ 8 h 11"/>
                  <a:gd name="T2" fmla="*/ 4 w 4"/>
                  <a:gd name="T3" fmla="*/ 0 h 11"/>
                  <a:gd name="T4" fmla="*/ 0 w 4"/>
                  <a:gd name="T5" fmla="*/ 4 h 11"/>
                  <a:gd name="T6" fmla="*/ 0 w 4"/>
                  <a:gd name="T7" fmla="*/ 11 h 11"/>
                  <a:gd name="T8" fmla="*/ 4 w 4"/>
                  <a:gd name="T9" fmla="*/ 8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1">
                    <a:moveTo>
                      <a:pt x="4" y="8"/>
                    </a:moveTo>
                    <a:lnTo>
                      <a:pt x="4" y="0"/>
                    </a:lnTo>
                    <a:lnTo>
                      <a:pt x="0" y="4"/>
                    </a:lnTo>
                    <a:lnTo>
                      <a:pt x="0" y="11"/>
                    </a:lnTo>
                    <a:lnTo>
                      <a:pt x="4" y="8"/>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5" name="Freeform 365"/>
              <p:cNvSpPr>
                <a:spLocks/>
              </p:cNvSpPr>
              <p:nvPr/>
            </p:nvSpPr>
            <p:spPr bwMode="auto">
              <a:xfrm>
                <a:off x="607" y="3906"/>
                <a:ext cx="4" cy="11"/>
              </a:xfrm>
              <a:custGeom>
                <a:avLst/>
                <a:gdLst>
                  <a:gd name="T0" fmla="*/ 4 w 4"/>
                  <a:gd name="T1" fmla="*/ 3 h 11"/>
                  <a:gd name="T2" fmla="*/ 0 w 4"/>
                  <a:gd name="T3" fmla="*/ 0 h 11"/>
                  <a:gd name="T4" fmla="*/ 0 w 4"/>
                  <a:gd name="T5" fmla="*/ 3 h 11"/>
                  <a:gd name="T6" fmla="*/ 4 w 4"/>
                  <a:gd name="T7" fmla="*/ 11 h 11"/>
                  <a:gd name="T8" fmla="*/ 4 w 4"/>
                  <a:gd name="T9" fmla="*/ 3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1">
                    <a:moveTo>
                      <a:pt x="4" y="3"/>
                    </a:moveTo>
                    <a:lnTo>
                      <a:pt x="0" y="0"/>
                    </a:lnTo>
                    <a:lnTo>
                      <a:pt x="0" y="3"/>
                    </a:lnTo>
                    <a:lnTo>
                      <a:pt x="4" y="11"/>
                    </a:lnTo>
                    <a:lnTo>
                      <a:pt x="4" y="3"/>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6" name="Freeform 366"/>
              <p:cNvSpPr>
                <a:spLocks/>
              </p:cNvSpPr>
              <p:nvPr/>
            </p:nvSpPr>
            <p:spPr bwMode="auto">
              <a:xfrm>
                <a:off x="590" y="3898"/>
                <a:ext cx="5" cy="11"/>
              </a:xfrm>
              <a:custGeom>
                <a:avLst/>
                <a:gdLst>
                  <a:gd name="T0" fmla="*/ 5 w 5"/>
                  <a:gd name="T1" fmla="*/ 4 h 11"/>
                  <a:gd name="T2" fmla="*/ 0 w 5"/>
                  <a:gd name="T3" fmla="*/ 0 h 11"/>
                  <a:gd name="T4" fmla="*/ 0 w 5"/>
                  <a:gd name="T5" fmla="*/ 8 h 11"/>
                  <a:gd name="T6" fmla="*/ 5 w 5"/>
                  <a:gd name="T7" fmla="*/ 11 h 11"/>
                  <a:gd name="T8" fmla="*/ 5 w 5"/>
                  <a:gd name="T9" fmla="*/ 4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1">
                    <a:moveTo>
                      <a:pt x="5" y="4"/>
                    </a:moveTo>
                    <a:lnTo>
                      <a:pt x="0" y="0"/>
                    </a:lnTo>
                    <a:lnTo>
                      <a:pt x="0" y="8"/>
                    </a:lnTo>
                    <a:lnTo>
                      <a:pt x="5" y="11"/>
                    </a:lnTo>
                    <a:lnTo>
                      <a:pt x="5" y="4"/>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7" name="Freeform 367"/>
              <p:cNvSpPr>
                <a:spLocks/>
              </p:cNvSpPr>
              <p:nvPr/>
            </p:nvSpPr>
            <p:spPr bwMode="auto">
              <a:xfrm>
                <a:off x="607" y="3894"/>
                <a:ext cx="13" cy="4"/>
              </a:xfrm>
              <a:custGeom>
                <a:avLst/>
                <a:gdLst>
                  <a:gd name="T0" fmla="*/ 9 w 13"/>
                  <a:gd name="T1" fmla="*/ 4 h 4"/>
                  <a:gd name="T2" fmla="*/ 13 w 13"/>
                  <a:gd name="T3" fmla="*/ 0 h 4"/>
                  <a:gd name="T4" fmla="*/ 4 w 13"/>
                  <a:gd name="T5" fmla="*/ 0 h 4"/>
                  <a:gd name="T6" fmla="*/ 0 w 13"/>
                  <a:gd name="T7" fmla="*/ 4 h 4"/>
                  <a:gd name="T8" fmla="*/ 9 w 13"/>
                  <a:gd name="T9" fmla="*/ 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4">
                    <a:moveTo>
                      <a:pt x="9" y="4"/>
                    </a:moveTo>
                    <a:lnTo>
                      <a:pt x="13" y="0"/>
                    </a:lnTo>
                    <a:lnTo>
                      <a:pt x="4" y="0"/>
                    </a:lnTo>
                    <a:lnTo>
                      <a:pt x="0" y="4"/>
                    </a:lnTo>
                    <a:lnTo>
                      <a:pt x="9" y="4"/>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8" name="Freeform 368"/>
              <p:cNvSpPr>
                <a:spLocks/>
              </p:cNvSpPr>
              <p:nvPr/>
            </p:nvSpPr>
            <p:spPr bwMode="auto">
              <a:xfrm>
                <a:off x="607" y="3879"/>
                <a:ext cx="9" cy="12"/>
              </a:xfrm>
              <a:custGeom>
                <a:avLst/>
                <a:gdLst>
                  <a:gd name="T0" fmla="*/ 9 w 9"/>
                  <a:gd name="T1" fmla="*/ 8 h 12"/>
                  <a:gd name="T2" fmla="*/ 9 w 9"/>
                  <a:gd name="T3" fmla="*/ 0 h 12"/>
                  <a:gd name="T4" fmla="*/ 0 w 9"/>
                  <a:gd name="T5" fmla="*/ 4 h 12"/>
                  <a:gd name="T6" fmla="*/ 4 w 9"/>
                  <a:gd name="T7" fmla="*/ 12 h 12"/>
                  <a:gd name="T8" fmla="*/ 9 w 9"/>
                  <a:gd name="T9" fmla="*/ 8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2">
                    <a:moveTo>
                      <a:pt x="9" y="8"/>
                    </a:moveTo>
                    <a:lnTo>
                      <a:pt x="9" y="0"/>
                    </a:lnTo>
                    <a:lnTo>
                      <a:pt x="0" y="4"/>
                    </a:lnTo>
                    <a:lnTo>
                      <a:pt x="4" y="12"/>
                    </a:lnTo>
                    <a:lnTo>
                      <a:pt x="9" y="8"/>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9" name="Freeform 369"/>
              <p:cNvSpPr>
                <a:spLocks/>
              </p:cNvSpPr>
              <p:nvPr/>
            </p:nvSpPr>
            <p:spPr bwMode="auto">
              <a:xfrm>
                <a:off x="595" y="3891"/>
                <a:ext cx="8" cy="7"/>
              </a:xfrm>
              <a:custGeom>
                <a:avLst/>
                <a:gdLst>
                  <a:gd name="T0" fmla="*/ 8 w 8"/>
                  <a:gd name="T1" fmla="*/ 3 h 7"/>
                  <a:gd name="T2" fmla="*/ 8 w 8"/>
                  <a:gd name="T3" fmla="*/ 0 h 7"/>
                  <a:gd name="T4" fmla="*/ 4 w 8"/>
                  <a:gd name="T5" fmla="*/ 0 h 7"/>
                  <a:gd name="T6" fmla="*/ 0 w 8"/>
                  <a:gd name="T7" fmla="*/ 7 h 7"/>
                  <a:gd name="T8" fmla="*/ 8 w 8"/>
                  <a:gd name="T9" fmla="*/ 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8" y="3"/>
                    </a:moveTo>
                    <a:lnTo>
                      <a:pt x="8" y="0"/>
                    </a:lnTo>
                    <a:lnTo>
                      <a:pt x="4" y="0"/>
                    </a:lnTo>
                    <a:lnTo>
                      <a:pt x="0" y="7"/>
                    </a:lnTo>
                    <a:lnTo>
                      <a:pt x="8" y="3"/>
                    </a:lnTo>
                    <a:close/>
                  </a:path>
                </a:pathLst>
              </a:custGeom>
              <a:solidFill>
                <a:srgbClr val="FF7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50" name="Freeform 370"/>
              <p:cNvSpPr>
                <a:spLocks/>
              </p:cNvSpPr>
              <p:nvPr/>
            </p:nvSpPr>
            <p:spPr bwMode="auto">
              <a:xfrm>
                <a:off x="561" y="3947"/>
                <a:ext cx="25" cy="108"/>
              </a:xfrm>
              <a:custGeom>
                <a:avLst/>
                <a:gdLst>
                  <a:gd name="T0" fmla="*/ 25 w 25"/>
                  <a:gd name="T1" fmla="*/ 0 h 108"/>
                  <a:gd name="T2" fmla="*/ 21 w 25"/>
                  <a:gd name="T3" fmla="*/ 11 h 108"/>
                  <a:gd name="T4" fmla="*/ 25 w 25"/>
                  <a:gd name="T5" fmla="*/ 63 h 108"/>
                  <a:gd name="T6" fmla="*/ 21 w 25"/>
                  <a:gd name="T7" fmla="*/ 86 h 108"/>
                  <a:gd name="T8" fmla="*/ 13 w 25"/>
                  <a:gd name="T9" fmla="*/ 108 h 108"/>
                  <a:gd name="T10" fmla="*/ 0 w 25"/>
                  <a:gd name="T11" fmla="*/ 86 h 108"/>
                  <a:gd name="T12" fmla="*/ 0 w 25"/>
                  <a:gd name="T13" fmla="*/ 56 h 108"/>
                  <a:gd name="T14" fmla="*/ 13 w 25"/>
                  <a:gd name="T15" fmla="*/ 3 h 108"/>
                  <a:gd name="T16" fmla="*/ 25 w 25"/>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108">
                    <a:moveTo>
                      <a:pt x="25" y="0"/>
                    </a:moveTo>
                    <a:lnTo>
                      <a:pt x="21" y="11"/>
                    </a:lnTo>
                    <a:lnTo>
                      <a:pt x="25" y="63"/>
                    </a:lnTo>
                    <a:lnTo>
                      <a:pt x="21" y="86"/>
                    </a:lnTo>
                    <a:lnTo>
                      <a:pt x="13" y="108"/>
                    </a:lnTo>
                    <a:lnTo>
                      <a:pt x="0" y="86"/>
                    </a:lnTo>
                    <a:lnTo>
                      <a:pt x="0" y="56"/>
                    </a:lnTo>
                    <a:lnTo>
                      <a:pt x="13" y="3"/>
                    </a:lnTo>
                    <a:lnTo>
                      <a:pt x="25" y="0"/>
                    </a:lnTo>
                    <a:close/>
                  </a:path>
                </a:pathLst>
              </a:custGeom>
              <a:solidFill>
                <a:srgbClr val="FFFF00"/>
              </a:solidFill>
              <a:ln w="0">
                <a:solidFill>
                  <a:srgbClr val="FFC700"/>
                </a:solidFill>
                <a:prstDash val="solid"/>
                <a:round/>
                <a:headEnd/>
                <a:tailEnd/>
              </a:ln>
            </p:spPr>
            <p:txBody>
              <a:bodyPr/>
              <a:lstStyle/>
              <a:p>
                <a:endParaRPr lang="en-US"/>
              </a:p>
            </p:txBody>
          </p:sp>
          <p:sp>
            <p:nvSpPr>
              <p:cNvPr id="3251" name="Freeform 371"/>
              <p:cNvSpPr>
                <a:spLocks/>
              </p:cNvSpPr>
              <p:nvPr/>
            </p:nvSpPr>
            <p:spPr bwMode="auto">
              <a:xfrm>
                <a:off x="624" y="3827"/>
                <a:ext cx="109" cy="67"/>
              </a:xfrm>
              <a:custGeom>
                <a:avLst/>
                <a:gdLst>
                  <a:gd name="T0" fmla="*/ 71 w 109"/>
                  <a:gd name="T1" fmla="*/ 15 h 67"/>
                  <a:gd name="T2" fmla="*/ 8 w 109"/>
                  <a:gd name="T3" fmla="*/ 49 h 67"/>
                  <a:gd name="T4" fmla="*/ 0 w 109"/>
                  <a:gd name="T5" fmla="*/ 60 h 67"/>
                  <a:gd name="T6" fmla="*/ 4 w 109"/>
                  <a:gd name="T7" fmla="*/ 67 h 67"/>
                  <a:gd name="T8" fmla="*/ 25 w 109"/>
                  <a:gd name="T9" fmla="*/ 67 h 67"/>
                  <a:gd name="T10" fmla="*/ 46 w 109"/>
                  <a:gd name="T11" fmla="*/ 64 h 67"/>
                  <a:gd name="T12" fmla="*/ 67 w 109"/>
                  <a:gd name="T13" fmla="*/ 56 h 67"/>
                  <a:gd name="T14" fmla="*/ 84 w 109"/>
                  <a:gd name="T15" fmla="*/ 45 h 67"/>
                  <a:gd name="T16" fmla="*/ 96 w 109"/>
                  <a:gd name="T17" fmla="*/ 26 h 67"/>
                  <a:gd name="T18" fmla="*/ 109 w 109"/>
                  <a:gd name="T19" fmla="*/ 4 h 67"/>
                  <a:gd name="T20" fmla="*/ 105 w 109"/>
                  <a:gd name="T21" fmla="*/ 0 h 67"/>
                  <a:gd name="T22" fmla="*/ 71 w 109"/>
                  <a:gd name="T23" fmla="*/ 15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9" h="67">
                    <a:moveTo>
                      <a:pt x="71" y="15"/>
                    </a:moveTo>
                    <a:lnTo>
                      <a:pt x="8" y="49"/>
                    </a:lnTo>
                    <a:lnTo>
                      <a:pt x="0" y="60"/>
                    </a:lnTo>
                    <a:lnTo>
                      <a:pt x="4" y="67"/>
                    </a:lnTo>
                    <a:lnTo>
                      <a:pt x="25" y="67"/>
                    </a:lnTo>
                    <a:lnTo>
                      <a:pt x="46" y="64"/>
                    </a:lnTo>
                    <a:lnTo>
                      <a:pt x="67" y="56"/>
                    </a:lnTo>
                    <a:lnTo>
                      <a:pt x="84" y="45"/>
                    </a:lnTo>
                    <a:lnTo>
                      <a:pt x="96" y="26"/>
                    </a:lnTo>
                    <a:lnTo>
                      <a:pt x="109" y="4"/>
                    </a:lnTo>
                    <a:lnTo>
                      <a:pt x="105" y="0"/>
                    </a:lnTo>
                    <a:lnTo>
                      <a:pt x="71" y="15"/>
                    </a:lnTo>
                    <a:close/>
                  </a:path>
                </a:pathLst>
              </a:custGeom>
              <a:solidFill>
                <a:srgbClr val="FFFF00"/>
              </a:solidFill>
              <a:ln w="0">
                <a:solidFill>
                  <a:srgbClr val="FFC700"/>
                </a:solidFill>
                <a:prstDash val="solid"/>
                <a:round/>
                <a:headEnd/>
                <a:tailEnd/>
              </a:ln>
            </p:spPr>
            <p:txBody>
              <a:bodyPr/>
              <a:lstStyle/>
              <a:p>
                <a:endParaRPr lang="en-US"/>
              </a:p>
            </p:txBody>
          </p:sp>
          <p:sp>
            <p:nvSpPr>
              <p:cNvPr id="3252" name="Freeform 372"/>
              <p:cNvSpPr>
                <a:spLocks/>
              </p:cNvSpPr>
              <p:nvPr/>
            </p:nvSpPr>
            <p:spPr bwMode="auto">
              <a:xfrm>
                <a:off x="586" y="3939"/>
                <a:ext cx="80" cy="90"/>
              </a:xfrm>
              <a:custGeom>
                <a:avLst/>
                <a:gdLst>
                  <a:gd name="T0" fmla="*/ 80 w 80"/>
                  <a:gd name="T1" fmla="*/ 86 h 90"/>
                  <a:gd name="T2" fmla="*/ 63 w 80"/>
                  <a:gd name="T3" fmla="*/ 49 h 90"/>
                  <a:gd name="T4" fmla="*/ 25 w 80"/>
                  <a:gd name="T5" fmla="*/ 11 h 90"/>
                  <a:gd name="T6" fmla="*/ 4 w 80"/>
                  <a:gd name="T7" fmla="*/ 0 h 90"/>
                  <a:gd name="T8" fmla="*/ 0 w 80"/>
                  <a:gd name="T9" fmla="*/ 8 h 90"/>
                  <a:gd name="T10" fmla="*/ 0 w 80"/>
                  <a:gd name="T11" fmla="*/ 19 h 90"/>
                  <a:gd name="T12" fmla="*/ 13 w 80"/>
                  <a:gd name="T13" fmla="*/ 41 h 90"/>
                  <a:gd name="T14" fmla="*/ 34 w 80"/>
                  <a:gd name="T15" fmla="*/ 67 h 90"/>
                  <a:gd name="T16" fmla="*/ 42 w 80"/>
                  <a:gd name="T17" fmla="*/ 79 h 90"/>
                  <a:gd name="T18" fmla="*/ 59 w 80"/>
                  <a:gd name="T19" fmla="*/ 90 h 90"/>
                  <a:gd name="T20" fmla="*/ 76 w 80"/>
                  <a:gd name="T21" fmla="*/ 90 h 90"/>
                  <a:gd name="T22" fmla="*/ 80 w 80"/>
                  <a:gd name="T23" fmla="*/ 86 h 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0" h="90">
                    <a:moveTo>
                      <a:pt x="80" y="86"/>
                    </a:moveTo>
                    <a:lnTo>
                      <a:pt x="63" y="49"/>
                    </a:lnTo>
                    <a:lnTo>
                      <a:pt x="25" y="11"/>
                    </a:lnTo>
                    <a:lnTo>
                      <a:pt x="4" y="0"/>
                    </a:lnTo>
                    <a:lnTo>
                      <a:pt x="0" y="8"/>
                    </a:lnTo>
                    <a:lnTo>
                      <a:pt x="0" y="19"/>
                    </a:lnTo>
                    <a:lnTo>
                      <a:pt x="13" y="41"/>
                    </a:lnTo>
                    <a:lnTo>
                      <a:pt x="34" y="67"/>
                    </a:lnTo>
                    <a:lnTo>
                      <a:pt x="42" y="79"/>
                    </a:lnTo>
                    <a:lnTo>
                      <a:pt x="59" y="90"/>
                    </a:lnTo>
                    <a:lnTo>
                      <a:pt x="76" y="90"/>
                    </a:lnTo>
                    <a:lnTo>
                      <a:pt x="80" y="86"/>
                    </a:lnTo>
                    <a:close/>
                  </a:path>
                </a:pathLst>
              </a:custGeom>
              <a:solidFill>
                <a:srgbClr val="FFFF00"/>
              </a:solidFill>
              <a:ln w="0">
                <a:solidFill>
                  <a:srgbClr val="FFC700"/>
                </a:solidFill>
                <a:prstDash val="solid"/>
                <a:round/>
                <a:headEnd/>
                <a:tailEnd/>
              </a:ln>
            </p:spPr>
            <p:txBody>
              <a:bodyPr/>
              <a:lstStyle/>
              <a:p>
                <a:endParaRPr lang="en-US"/>
              </a:p>
            </p:txBody>
          </p:sp>
          <p:sp>
            <p:nvSpPr>
              <p:cNvPr id="3253" name="Freeform 373"/>
              <p:cNvSpPr>
                <a:spLocks/>
              </p:cNvSpPr>
              <p:nvPr/>
            </p:nvSpPr>
            <p:spPr bwMode="auto">
              <a:xfrm>
                <a:off x="595" y="3928"/>
                <a:ext cx="109" cy="60"/>
              </a:xfrm>
              <a:custGeom>
                <a:avLst/>
                <a:gdLst>
                  <a:gd name="T0" fmla="*/ 0 w 109"/>
                  <a:gd name="T1" fmla="*/ 11 h 60"/>
                  <a:gd name="T2" fmla="*/ 33 w 109"/>
                  <a:gd name="T3" fmla="*/ 37 h 60"/>
                  <a:gd name="T4" fmla="*/ 83 w 109"/>
                  <a:gd name="T5" fmla="*/ 56 h 60"/>
                  <a:gd name="T6" fmla="*/ 109 w 109"/>
                  <a:gd name="T7" fmla="*/ 60 h 60"/>
                  <a:gd name="T8" fmla="*/ 109 w 109"/>
                  <a:gd name="T9" fmla="*/ 52 h 60"/>
                  <a:gd name="T10" fmla="*/ 104 w 109"/>
                  <a:gd name="T11" fmla="*/ 45 h 60"/>
                  <a:gd name="T12" fmla="*/ 83 w 109"/>
                  <a:gd name="T13" fmla="*/ 26 h 60"/>
                  <a:gd name="T14" fmla="*/ 54 w 109"/>
                  <a:gd name="T15" fmla="*/ 7 h 60"/>
                  <a:gd name="T16" fmla="*/ 16 w 109"/>
                  <a:gd name="T17" fmla="*/ 0 h 60"/>
                  <a:gd name="T18" fmla="*/ 4 w 109"/>
                  <a:gd name="T19" fmla="*/ 4 h 60"/>
                  <a:gd name="T20" fmla="*/ 0 w 109"/>
                  <a:gd name="T21" fmla="*/ 11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9" h="60">
                    <a:moveTo>
                      <a:pt x="0" y="11"/>
                    </a:moveTo>
                    <a:lnTo>
                      <a:pt x="33" y="37"/>
                    </a:lnTo>
                    <a:lnTo>
                      <a:pt x="83" y="56"/>
                    </a:lnTo>
                    <a:lnTo>
                      <a:pt x="109" y="60"/>
                    </a:lnTo>
                    <a:lnTo>
                      <a:pt x="109" y="52"/>
                    </a:lnTo>
                    <a:lnTo>
                      <a:pt x="104" y="45"/>
                    </a:lnTo>
                    <a:lnTo>
                      <a:pt x="83" y="26"/>
                    </a:lnTo>
                    <a:lnTo>
                      <a:pt x="54" y="7"/>
                    </a:lnTo>
                    <a:lnTo>
                      <a:pt x="16" y="0"/>
                    </a:lnTo>
                    <a:lnTo>
                      <a:pt x="4" y="4"/>
                    </a:lnTo>
                    <a:lnTo>
                      <a:pt x="0" y="11"/>
                    </a:lnTo>
                    <a:close/>
                  </a:path>
                </a:pathLst>
              </a:custGeom>
              <a:solidFill>
                <a:srgbClr val="FFFF00"/>
              </a:solidFill>
              <a:ln w="0">
                <a:solidFill>
                  <a:srgbClr val="FFC700"/>
                </a:solidFill>
                <a:prstDash val="solid"/>
                <a:round/>
                <a:headEnd/>
                <a:tailEnd/>
              </a:ln>
            </p:spPr>
            <p:txBody>
              <a:bodyPr/>
              <a:lstStyle/>
              <a:p>
                <a:endParaRPr lang="en-US"/>
              </a:p>
            </p:txBody>
          </p:sp>
          <p:sp>
            <p:nvSpPr>
              <p:cNvPr id="3254" name="Freeform 374"/>
              <p:cNvSpPr>
                <a:spLocks/>
              </p:cNvSpPr>
              <p:nvPr/>
            </p:nvSpPr>
            <p:spPr bwMode="auto">
              <a:xfrm>
                <a:off x="620" y="3891"/>
                <a:ext cx="121" cy="37"/>
              </a:xfrm>
              <a:custGeom>
                <a:avLst/>
                <a:gdLst>
                  <a:gd name="T0" fmla="*/ 121 w 121"/>
                  <a:gd name="T1" fmla="*/ 18 h 37"/>
                  <a:gd name="T2" fmla="*/ 79 w 121"/>
                  <a:gd name="T3" fmla="*/ 3 h 37"/>
                  <a:gd name="T4" fmla="*/ 25 w 121"/>
                  <a:gd name="T5" fmla="*/ 0 h 37"/>
                  <a:gd name="T6" fmla="*/ 0 w 121"/>
                  <a:gd name="T7" fmla="*/ 3 h 37"/>
                  <a:gd name="T8" fmla="*/ 4 w 121"/>
                  <a:gd name="T9" fmla="*/ 11 h 37"/>
                  <a:gd name="T10" fmla="*/ 12 w 121"/>
                  <a:gd name="T11" fmla="*/ 18 h 37"/>
                  <a:gd name="T12" fmla="*/ 38 w 121"/>
                  <a:gd name="T13" fmla="*/ 30 h 37"/>
                  <a:gd name="T14" fmla="*/ 75 w 121"/>
                  <a:gd name="T15" fmla="*/ 37 h 37"/>
                  <a:gd name="T16" fmla="*/ 109 w 121"/>
                  <a:gd name="T17" fmla="*/ 33 h 37"/>
                  <a:gd name="T18" fmla="*/ 121 w 121"/>
                  <a:gd name="T19" fmla="*/ 26 h 37"/>
                  <a:gd name="T20" fmla="*/ 121 w 121"/>
                  <a:gd name="T21" fmla="*/ 18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1" h="37">
                    <a:moveTo>
                      <a:pt x="121" y="18"/>
                    </a:moveTo>
                    <a:lnTo>
                      <a:pt x="79" y="3"/>
                    </a:lnTo>
                    <a:lnTo>
                      <a:pt x="25" y="0"/>
                    </a:lnTo>
                    <a:lnTo>
                      <a:pt x="0" y="3"/>
                    </a:lnTo>
                    <a:lnTo>
                      <a:pt x="4" y="11"/>
                    </a:lnTo>
                    <a:lnTo>
                      <a:pt x="12" y="18"/>
                    </a:lnTo>
                    <a:lnTo>
                      <a:pt x="38" y="30"/>
                    </a:lnTo>
                    <a:lnTo>
                      <a:pt x="75" y="37"/>
                    </a:lnTo>
                    <a:lnTo>
                      <a:pt x="109" y="33"/>
                    </a:lnTo>
                    <a:lnTo>
                      <a:pt x="121" y="26"/>
                    </a:lnTo>
                    <a:lnTo>
                      <a:pt x="121" y="18"/>
                    </a:lnTo>
                    <a:close/>
                  </a:path>
                </a:pathLst>
              </a:custGeom>
              <a:solidFill>
                <a:srgbClr val="FFFF00"/>
              </a:solidFill>
              <a:ln w="0">
                <a:solidFill>
                  <a:srgbClr val="FFC700"/>
                </a:solidFill>
                <a:prstDash val="solid"/>
                <a:round/>
                <a:headEnd/>
                <a:tailEnd/>
              </a:ln>
            </p:spPr>
            <p:txBody>
              <a:bodyPr/>
              <a:lstStyle/>
              <a:p>
                <a:endParaRPr lang="en-US"/>
              </a:p>
            </p:txBody>
          </p:sp>
          <p:sp>
            <p:nvSpPr>
              <p:cNvPr id="3255" name="Freeform 375"/>
              <p:cNvSpPr>
                <a:spLocks/>
              </p:cNvSpPr>
              <p:nvPr/>
            </p:nvSpPr>
            <p:spPr bwMode="auto">
              <a:xfrm>
                <a:off x="611" y="3913"/>
                <a:ext cx="118" cy="49"/>
              </a:xfrm>
              <a:custGeom>
                <a:avLst/>
                <a:gdLst>
                  <a:gd name="T0" fmla="*/ 0 w 118"/>
                  <a:gd name="T1" fmla="*/ 11 h 49"/>
                  <a:gd name="T2" fmla="*/ 38 w 118"/>
                  <a:gd name="T3" fmla="*/ 30 h 49"/>
                  <a:gd name="T4" fmla="*/ 93 w 118"/>
                  <a:gd name="T5" fmla="*/ 49 h 49"/>
                  <a:gd name="T6" fmla="*/ 118 w 118"/>
                  <a:gd name="T7" fmla="*/ 49 h 49"/>
                  <a:gd name="T8" fmla="*/ 114 w 118"/>
                  <a:gd name="T9" fmla="*/ 41 h 49"/>
                  <a:gd name="T10" fmla="*/ 109 w 118"/>
                  <a:gd name="T11" fmla="*/ 30 h 49"/>
                  <a:gd name="T12" fmla="*/ 84 w 118"/>
                  <a:gd name="T13" fmla="*/ 15 h 49"/>
                  <a:gd name="T14" fmla="*/ 55 w 118"/>
                  <a:gd name="T15" fmla="*/ 0 h 49"/>
                  <a:gd name="T16" fmla="*/ 17 w 118"/>
                  <a:gd name="T17" fmla="*/ 0 h 49"/>
                  <a:gd name="T18" fmla="*/ 5 w 118"/>
                  <a:gd name="T19" fmla="*/ 4 h 49"/>
                  <a:gd name="T20" fmla="*/ 0 w 118"/>
                  <a:gd name="T21" fmla="*/ 11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8" h="49">
                    <a:moveTo>
                      <a:pt x="0" y="11"/>
                    </a:moveTo>
                    <a:lnTo>
                      <a:pt x="38" y="30"/>
                    </a:lnTo>
                    <a:lnTo>
                      <a:pt x="93" y="49"/>
                    </a:lnTo>
                    <a:lnTo>
                      <a:pt x="118" y="49"/>
                    </a:lnTo>
                    <a:lnTo>
                      <a:pt x="114" y="41"/>
                    </a:lnTo>
                    <a:lnTo>
                      <a:pt x="109" y="30"/>
                    </a:lnTo>
                    <a:lnTo>
                      <a:pt x="84" y="15"/>
                    </a:lnTo>
                    <a:lnTo>
                      <a:pt x="55" y="0"/>
                    </a:lnTo>
                    <a:lnTo>
                      <a:pt x="17" y="0"/>
                    </a:lnTo>
                    <a:lnTo>
                      <a:pt x="5" y="4"/>
                    </a:lnTo>
                    <a:lnTo>
                      <a:pt x="0" y="11"/>
                    </a:lnTo>
                    <a:close/>
                  </a:path>
                </a:pathLst>
              </a:custGeom>
              <a:solidFill>
                <a:srgbClr val="FFFF00"/>
              </a:solidFill>
              <a:ln w="0">
                <a:solidFill>
                  <a:srgbClr val="FFC700"/>
                </a:solidFill>
                <a:prstDash val="solid"/>
                <a:round/>
                <a:headEnd/>
                <a:tailEnd/>
              </a:ln>
            </p:spPr>
            <p:txBody>
              <a:bodyPr/>
              <a:lstStyle/>
              <a:p>
                <a:endParaRPr lang="en-US"/>
              </a:p>
            </p:txBody>
          </p:sp>
          <p:sp>
            <p:nvSpPr>
              <p:cNvPr id="3256" name="Line 376"/>
              <p:cNvSpPr>
                <a:spLocks noChangeShapeType="1"/>
              </p:cNvSpPr>
              <p:nvPr/>
            </p:nvSpPr>
            <p:spPr bwMode="auto">
              <a:xfrm>
                <a:off x="2605" y="3745"/>
                <a:ext cx="155" cy="112"/>
              </a:xfrm>
              <a:prstGeom prst="line">
                <a:avLst/>
              </a:prstGeom>
              <a:noFill/>
              <a:ln w="6350">
                <a:solidFill>
                  <a:srgbClr val="006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57" name="Freeform 377"/>
              <p:cNvSpPr>
                <a:spLocks/>
              </p:cNvSpPr>
              <p:nvPr/>
            </p:nvSpPr>
            <p:spPr bwMode="auto">
              <a:xfrm>
                <a:off x="2743" y="3801"/>
                <a:ext cx="163" cy="101"/>
              </a:xfrm>
              <a:custGeom>
                <a:avLst/>
                <a:gdLst>
                  <a:gd name="T0" fmla="*/ 0 w 163"/>
                  <a:gd name="T1" fmla="*/ 0 h 101"/>
                  <a:gd name="T2" fmla="*/ 8 w 163"/>
                  <a:gd name="T3" fmla="*/ 4 h 101"/>
                  <a:gd name="T4" fmla="*/ 29 w 163"/>
                  <a:gd name="T5" fmla="*/ 15 h 101"/>
                  <a:gd name="T6" fmla="*/ 80 w 163"/>
                  <a:gd name="T7" fmla="*/ 49 h 101"/>
                  <a:gd name="T8" fmla="*/ 138 w 163"/>
                  <a:gd name="T9" fmla="*/ 86 h 101"/>
                  <a:gd name="T10" fmla="*/ 155 w 163"/>
                  <a:gd name="T11" fmla="*/ 97 h 101"/>
                  <a:gd name="T12" fmla="*/ 163 w 163"/>
                  <a:gd name="T13" fmla="*/ 101 h 1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3" h="101">
                    <a:moveTo>
                      <a:pt x="0" y="0"/>
                    </a:moveTo>
                    <a:lnTo>
                      <a:pt x="8" y="4"/>
                    </a:lnTo>
                    <a:lnTo>
                      <a:pt x="29" y="15"/>
                    </a:lnTo>
                    <a:lnTo>
                      <a:pt x="80" y="49"/>
                    </a:lnTo>
                    <a:lnTo>
                      <a:pt x="138" y="86"/>
                    </a:lnTo>
                    <a:lnTo>
                      <a:pt x="155" y="97"/>
                    </a:lnTo>
                    <a:lnTo>
                      <a:pt x="163" y="101"/>
                    </a:lnTo>
                  </a:path>
                </a:pathLst>
              </a:custGeom>
              <a:noFill/>
              <a:ln w="6350">
                <a:solidFill>
                  <a:srgbClr val="006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58" name="Freeform 378"/>
              <p:cNvSpPr>
                <a:spLocks/>
              </p:cNvSpPr>
              <p:nvPr/>
            </p:nvSpPr>
            <p:spPr bwMode="auto">
              <a:xfrm>
                <a:off x="2580" y="3775"/>
                <a:ext cx="134" cy="67"/>
              </a:xfrm>
              <a:custGeom>
                <a:avLst/>
                <a:gdLst>
                  <a:gd name="T0" fmla="*/ 0 w 134"/>
                  <a:gd name="T1" fmla="*/ 0 h 67"/>
                  <a:gd name="T2" fmla="*/ 8 w 134"/>
                  <a:gd name="T3" fmla="*/ 4 h 67"/>
                  <a:gd name="T4" fmla="*/ 25 w 134"/>
                  <a:gd name="T5" fmla="*/ 15 h 67"/>
                  <a:gd name="T6" fmla="*/ 71 w 134"/>
                  <a:gd name="T7" fmla="*/ 34 h 67"/>
                  <a:gd name="T8" fmla="*/ 113 w 134"/>
                  <a:gd name="T9" fmla="*/ 56 h 67"/>
                  <a:gd name="T10" fmla="*/ 125 w 134"/>
                  <a:gd name="T11" fmla="*/ 63 h 67"/>
                  <a:gd name="T12" fmla="*/ 134 w 134"/>
                  <a:gd name="T13" fmla="*/ 67 h 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 h="67">
                    <a:moveTo>
                      <a:pt x="0" y="0"/>
                    </a:moveTo>
                    <a:lnTo>
                      <a:pt x="8" y="4"/>
                    </a:lnTo>
                    <a:lnTo>
                      <a:pt x="25" y="15"/>
                    </a:lnTo>
                    <a:lnTo>
                      <a:pt x="71" y="34"/>
                    </a:lnTo>
                    <a:lnTo>
                      <a:pt x="113" y="56"/>
                    </a:lnTo>
                    <a:lnTo>
                      <a:pt x="125" y="63"/>
                    </a:lnTo>
                    <a:lnTo>
                      <a:pt x="134" y="67"/>
                    </a:lnTo>
                  </a:path>
                </a:pathLst>
              </a:custGeom>
              <a:noFill/>
              <a:ln w="6350">
                <a:solidFill>
                  <a:srgbClr val="006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59" name="Line 379"/>
              <p:cNvSpPr>
                <a:spLocks noChangeShapeType="1"/>
              </p:cNvSpPr>
              <p:nvPr/>
            </p:nvSpPr>
            <p:spPr bwMode="auto">
              <a:xfrm>
                <a:off x="2693" y="3876"/>
                <a:ext cx="138" cy="7"/>
              </a:xfrm>
              <a:prstGeom prst="line">
                <a:avLst/>
              </a:prstGeom>
              <a:noFill/>
              <a:ln w="6350">
                <a:solidFill>
                  <a:srgbClr val="006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0" name="Freeform 380"/>
              <p:cNvSpPr>
                <a:spLocks/>
              </p:cNvSpPr>
              <p:nvPr/>
            </p:nvSpPr>
            <p:spPr bwMode="auto">
              <a:xfrm>
                <a:off x="2605" y="3816"/>
                <a:ext cx="992" cy="187"/>
              </a:xfrm>
              <a:custGeom>
                <a:avLst/>
                <a:gdLst>
                  <a:gd name="T0" fmla="*/ 0 w 992"/>
                  <a:gd name="T1" fmla="*/ 0 h 187"/>
                  <a:gd name="T2" fmla="*/ 8 w 992"/>
                  <a:gd name="T3" fmla="*/ 4 h 187"/>
                  <a:gd name="T4" fmla="*/ 29 w 992"/>
                  <a:gd name="T5" fmla="*/ 7 h 187"/>
                  <a:gd name="T6" fmla="*/ 54 w 992"/>
                  <a:gd name="T7" fmla="*/ 15 h 187"/>
                  <a:gd name="T8" fmla="*/ 88 w 992"/>
                  <a:gd name="T9" fmla="*/ 22 h 187"/>
                  <a:gd name="T10" fmla="*/ 176 w 992"/>
                  <a:gd name="T11" fmla="*/ 49 h 187"/>
                  <a:gd name="T12" fmla="*/ 268 w 992"/>
                  <a:gd name="T13" fmla="*/ 78 h 187"/>
                  <a:gd name="T14" fmla="*/ 360 w 992"/>
                  <a:gd name="T15" fmla="*/ 108 h 187"/>
                  <a:gd name="T16" fmla="*/ 402 w 992"/>
                  <a:gd name="T17" fmla="*/ 119 h 187"/>
                  <a:gd name="T18" fmla="*/ 440 w 992"/>
                  <a:gd name="T19" fmla="*/ 131 h 187"/>
                  <a:gd name="T20" fmla="*/ 473 w 992"/>
                  <a:gd name="T21" fmla="*/ 142 h 187"/>
                  <a:gd name="T22" fmla="*/ 498 w 992"/>
                  <a:gd name="T23" fmla="*/ 149 h 187"/>
                  <a:gd name="T24" fmla="*/ 515 w 992"/>
                  <a:gd name="T25" fmla="*/ 153 h 187"/>
                  <a:gd name="T26" fmla="*/ 519 w 992"/>
                  <a:gd name="T27" fmla="*/ 157 h 187"/>
                  <a:gd name="T28" fmla="*/ 586 w 992"/>
                  <a:gd name="T29" fmla="*/ 168 h 187"/>
                  <a:gd name="T30" fmla="*/ 649 w 992"/>
                  <a:gd name="T31" fmla="*/ 175 h 187"/>
                  <a:gd name="T32" fmla="*/ 703 w 992"/>
                  <a:gd name="T33" fmla="*/ 183 h 187"/>
                  <a:gd name="T34" fmla="*/ 750 w 992"/>
                  <a:gd name="T35" fmla="*/ 183 h 187"/>
                  <a:gd name="T36" fmla="*/ 796 w 992"/>
                  <a:gd name="T37" fmla="*/ 187 h 187"/>
                  <a:gd name="T38" fmla="*/ 833 w 992"/>
                  <a:gd name="T39" fmla="*/ 187 h 187"/>
                  <a:gd name="T40" fmla="*/ 867 w 992"/>
                  <a:gd name="T41" fmla="*/ 187 h 187"/>
                  <a:gd name="T42" fmla="*/ 896 w 992"/>
                  <a:gd name="T43" fmla="*/ 183 h 187"/>
                  <a:gd name="T44" fmla="*/ 942 w 992"/>
                  <a:gd name="T45" fmla="*/ 179 h 187"/>
                  <a:gd name="T46" fmla="*/ 971 w 992"/>
                  <a:gd name="T47" fmla="*/ 172 h 187"/>
                  <a:gd name="T48" fmla="*/ 988 w 992"/>
                  <a:gd name="T49" fmla="*/ 164 h 187"/>
                  <a:gd name="T50" fmla="*/ 992 w 992"/>
                  <a:gd name="T51" fmla="*/ 161 h 18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92" h="187">
                    <a:moveTo>
                      <a:pt x="0" y="0"/>
                    </a:moveTo>
                    <a:lnTo>
                      <a:pt x="8" y="4"/>
                    </a:lnTo>
                    <a:lnTo>
                      <a:pt x="29" y="7"/>
                    </a:lnTo>
                    <a:lnTo>
                      <a:pt x="54" y="15"/>
                    </a:lnTo>
                    <a:lnTo>
                      <a:pt x="88" y="22"/>
                    </a:lnTo>
                    <a:lnTo>
                      <a:pt x="176" y="49"/>
                    </a:lnTo>
                    <a:lnTo>
                      <a:pt x="268" y="78"/>
                    </a:lnTo>
                    <a:lnTo>
                      <a:pt x="360" y="108"/>
                    </a:lnTo>
                    <a:lnTo>
                      <a:pt x="402" y="119"/>
                    </a:lnTo>
                    <a:lnTo>
                      <a:pt x="440" y="131"/>
                    </a:lnTo>
                    <a:lnTo>
                      <a:pt x="473" y="142"/>
                    </a:lnTo>
                    <a:lnTo>
                      <a:pt x="498" y="149"/>
                    </a:lnTo>
                    <a:lnTo>
                      <a:pt x="515" y="153"/>
                    </a:lnTo>
                    <a:lnTo>
                      <a:pt x="519" y="157"/>
                    </a:lnTo>
                    <a:lnTo>
                      <a:pt x="586" y="168"/>
                    </a:lnTo>
                    <a:lnTo>
                      <a:pt x="649" y="175"/>
                    </a:lnTo>
                    <a:lnTo>
                      <a:pt x="703" y="183"/>
                    </a:lnTo>
                    <a:lnTo>
                      <a:pt x="750" y="183"/>
                    </a:lnTo>
                    <a:lnTo>
                      <a:pt x="796" y="187"/>
                    </a:lnTo>
                    <a:lnTo>
                      <a:pt x="833" y="187"/>
                    </a:lnTo>
                    <a:lnTo>
                      <a:pt x="867" y="187"/>
                    </a:lnTo>
                    <a:lnTo>
                      <a:pt x="896" y="183"/>
                    </a:lnTo>
                    <a:lnTo>
                      <a:pt x="942" y="179"/>
                    </a:lnTo>
                    <a:lnTo>
                      <a:pt x="971" y="172"/>
                    </a:lnTo>
                    <a:lnTo>
                      <a:pt x="988" y="164"/>
                    </a:lnTo>
                    <a:lnTo>
                      <a:pt x="992" y="161"/>
                    </a:lnTo>
                  </a:path>
                </a:pathLst>
              </a:custGeom>
              <a:noFill/>
              <a:ln w="6350">
                <a:solidFill>
                  <a:srgbClr val="40A04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1" name="Freeform 381"/>
              <p:cNvSpPr>
                <a:spLocks/>
              </p:cNvSpPr>
              <p:nvPr/>
            </p:nvSpPr>
            <p:spPr bwMode="auto">
              <a:xfrm>
                <a:off x="2684" y="3865"/>
                <a:ext cx="21" cy="22"/>
              </a:xfrm>
              <a:custGeom>
                <a:avLst/>
                <a:gdLst>
                  <a:gd name="T0" fmla="*/ 21 w 21"/>
                  <a:gd name="T1" fmla="*/ 3 h 22"/>
                  <a:gd name="T2" fmla="*/ 13 w 21"/>
                  <a:gd name="T3" fmla="*/ 0 h 22"/>
                  <a:gd name="T4" fmla="*/ 0 w 21"/>
                  <a:gd name="T5" fmla="*/ 0 h 22"/>
                  <a:gd name="T6" fmla="*/ 0 w 21"/>
                  <a:gd name="T7" fmla="*/ 7 h 22"/>
                  <a:gd name="T8" fmla="*/ 0 w 21"/>
                  <a:gd name="T9" fmla="*/ 18 h 22"/>
                  <a:gd name="T10" fmla="*/ 9 w 21"/>
                  <a:gd name="T11" fmla="*/ 22 h 22"/>
                  <a:gd name="T12" fmla="*/ 17 w 21"/>
                  <a:gd name="T13" fmla="*/ 22 h 22"/>
                  <a:gd name="T14" fmla="*/ 21 w 21"/>
                  <a:gd name="T15" fmla="*/ 14 h 22"/>
                  <a:gd name="T16" fmla="*/ 21 w 21"/>
                  <a:gd name="T17" fmla="*/ 3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22">
                    <a:moveTo>
                      <a:pt x="21" y="3"/>
                    </a:moveTo>
                    <a:lnTo>
                      <a:pt x="13" y="0"/>
                    </a:lnTo>
                    <a:lnTo>
                      <a:pt x="0" y="0"/>
                    </a:lnTo>
                    <a:lnTo>
                      <a:pt x="0" y="7"/>
                    </a:lnTo>
                    <a:lnTo>
                      <a:pt x="0" y="18"/>
                    </a:lnTo>
                    <a:lnTo>
                      <a:pt x="9" y="22"/>
                    </a:lnTo>
                    <a:lnTo>
                      <a:pt x="17" y="22"/>
                    </a:lnTo>
                    <a:lnTo>
                      <a:pt x="21" y="14"/>
                    </a:lnTo>
                    <a:lnTo>
                      <a:pt x="21" y="3"/>
                    </a:lnTo>
                    <a:close/>
                  </a:path>
                </a:pathLst>
              </a:custGeom>
              <a:solidFill>
                <a:srgbClr val="B79F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62" name="Freeform 382"/>
              <p:cNvSpPr>
                <a:spLocks/>
              </p:cNvSpPr>
              <p:nvPr/>
            </p:nvSpPr>
            <p:spPr bwMode="auto">
              <a:xfrm>
                <a:off x="2597" y="3805"/>
                <a:ext cx="25" cy="26"/>
              </a:xfrm>
              <a:custGeom>
                <a:avLst/>
                <a:gdLst>
                  <a:gd name="T0" fmla="*/ 20 w 25"/>
                  <a:gd name="T1" fmla="*/ 7 h 26"/>
                  <a:gd name="T2" fmla="*/ 12 w 25"/>
                  <a:gd name="T3" fmla="*/ 0 h 26"/>
                  <a:gd name="T4" fmla="*/ 4 w 25"/>
                  <a:gd name="T5" fmla="*/ 0 h 26"/>
                  <a:gd name="T6" fmla="*/ 0 w 25"/>
                  <a:gd name="T7" fmla="*/ 7 h 26"/>
                  <a:gd name="T8" fmla="*/ 0 w 25"/>
                  <a:gd name="T9" fmla="*/ 18 h 26"/>
                  <a:gd name="T10" fmla="*/ 8 w 25"/>
                  <a:gd name="T11" fmla="*/ 26 h 26"/>
                  <a:gd name="T12" fmla="*/ 16 w 25"/>
                  <a:gd name="T13" fmla="*/ 26 h 26"/>
                  <a:gd name="T14" fmla="*/ 25 w 25"/>
                  <a:gd name="T15" fmla="*/ 15 h 26"/>
                  <a:gd name="T16" fmla="*/ 20 w 25"/>
                  <a:gd name="T17" fmla="*/ 7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26">
                    <a:moveTo>
                      <a:pt x="20" y="7"/>
                    </a:moveTo>
                    <a:lnTo>
                      <a:pt x="12" y="0"/>
                    </a:lnTo>
                    <a:lnTo>
                      <a:pt x="4" y="0"/>
                    </a:lnTo>
                    <a:lnTo>
                      <a:pt x="0" y="7"/>
                    </a:lnTo>
                    <a:lnTo>
                      <a:pt x="0" y="18"/>
                    </a:lnTo>
                    <a:lnTo>
                      <a:pt x="8" y="26"/>
                    </a:lnTo>
                    <a:lnTo>
                      <a:pt x="16" y="26"/>
                    </a:lnTo>
                    <a:lnTo>
                      <a:pt x="25" y="15"/>
                    </a:lnTo>
                    <a:lnTo>
                      <a:pt x="20" y="7"/>
                    </a:lnTo>
                    <a:close/>
                  </a:path>
                </a:pathLst>
              </a:custGeom>
              <a:solidFill>
                <a:srgbClr val="B79F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63" name="Freeform 383"/>
              <p:cNvSpPr>
                <a:spLocks/>
              </p:cNvSpPr>
              <p:nvPr/>
            </p:nvSpPr>
            <p:spPr bwMode="auto">
              <a:xfrm>
                <a:off x="2563" y="3771"/>
                <a:ext cx="25" cy="26"/>
              </a:xfrm>
              <a:custGeom>
                <a:avLst/>
                <a:gdLst>
                  <a:gd name="T0" fmla="*/ 25 w 25"/>
                  <a:gd name="T1" fmla="*/ 8 h 26"/>
                  <a:gd name="T2" fmla="*/ 17 w 25"/>
                  <a:gd name="T3" fmla="*/ 0 h 26"/>
                  <a:gd name="T4" fmla="*/ 8 w 25"/>
                  <a:gd name="T5" fmla="*/ 0 h 26"/>
                  <a:gd name="T6" fmla="*/ 0 w 25"/>
                  <a:gd name="T7" fmla="*/ 11 h 26"/>
                  <a:gd name="T8" fmla="*/ 4 w 25"/>
                  <a:gd name="T9" fmla="*/ 19 h 26"/>
                  <a:gd name="T10" fmla="*/ 13 w 25"/>
                  <a:gd name="T11" fmla="*/ 26 h 26"/>
                  <a:gd name="T12" fmla="*/ 21 w 25"/>
                  <a:gd name="T13" fmla="*/ 26 h 26"/>
                  <a:gd name="T14" fmla="*/ 25 w 25"/>
                  <a:gd name="T15" fmla="*/ 19 h 26"/>
                  <a:gd name="T16" fmla="*/ 25 w 25"/>
                  <a:gd name="T17" fmla="*/ 8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26">
                    <a:moveTo>
                      <a:pt x="25" y="8"/>
                    </a:moveTo>
                    <a:lnTo>
                      <a:pt x="17" y="0"/>
                    </a:lnTo>
                    <a:lnTo>
                      <a:pt x="8" y="0"/>
                    </a:lnTo>
                    <a:lnTo>
                      <a:pt x="0" y="11"/>
                    </a:lnTo>
                    <a:lnTo>
                      <a:pt x="4" y="19"/>
                    </a:lnTo>
                    <a:lnTo>
                      <a:pt x="13" y="26"/>
                    </a:lnTo>
                    <a:lnTo>
                      <a:pt x="21" y="26"/>
                    </a:lnTo>
                    <a:lnTo>
                      <a:pt x="25" y="19"/>
                    </a:lnTo>
                    <a:lnTo>
                      <a:pt x="25" y="8"/>
                    </a:lnTo>
                    <a:close/>
                  </a:path>
                </a:pathLst>
              </a:custGeom>
              <a:solidFill>
                <a:srgbClr val="B79F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64" name="Freeform 384"/>
              <p:cNvSpPr>
                <a:spLocks/>
              </p:cNvSpPr>
              <p:nvPr/>
            </p:nvSpPr>
            <p:spPr bwMode="auto">
              <a:xfrm>
                <a:off x="2592" y="3734"/>
                <a:ext cx="25" cy="26"/>
              </a:xfrm>
              <a:custGeom>
                <a:avLst/>
                <a:gdLst>
                  <a:gd name="T0" fmla="*/ 25 w 25"/>
                  <a:gd name="T1" fmla="*/ 7 h 26"/>
                  <a:gd name="T2" fmla="*/ 17 w 25"/>
                  <a:gd name="T3" fmla="*/ 0 h 26"/>
                  <a:gd name="T4" fmla="*/ 5 w 25"/>
                  <a:gd name="T5" fmla="*/ 0 h 26"/>
                  <a:gd name="T6" fmla="*/ 0 w 25"/>
                  <a:gd name="T7" fmla="*/ 7 h 26"/>
                  <a:gd name="T8" fmla="*/ 5 w 25"/>
                  <a:gd name="T9" fmla="*/ 19 h 26"/>
                  <a:gd name="T10" fmla="*/ 13 w 25"/>
                  <a:gd name="T11" fmla="*/ 26 h 26"/>
                  <a:gd name="T12" fmla="*/ 21 w 25"/>
                  <a:gd name="T13" fmla="*/ 26 h 26"/>
                  <a:gd name="T14" fmla="*/ 25 w 25"/>
                  <a:gd name="T15" fmla="*/ 15 h 26"/>
                  <a:gd name="T16" fmla="*/ 25 w 25"/>
                  <a:gd name="T17" fmla="*/ 7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26">
                    <a:moveTo>
                      <a:pt x="25" y="7"/>
                    </a:moveTo>
                    <a:lnTo>
                      <a:pt x="17" y="0"/>
                    </a:lnTo>
                    <a:lnTo>
                      <a:pt x="5" y="0"/>
                    </a:lnTo>
                    <a:lnTo>
                      <a:pt x="0" y="7"/>
                    </a:lnTo>
                    <a:lnTo>
                      <a:pt x="5" y="19"/>
                    </a:lnTo>
                    <a:lnTo>
                      <a:pt x="13" y="26"/>
                    </a:lnTo>
                    <a:lnTo>
                      <a:pt x="21" y="26"/>
                    </a:lnTo>
                    <a:lnTo>
                      <a:pt x="25" y="15"/>
                    </a:lnTo>
                    <a:lnTo>
                      <a:pt x="25" y="7"/>
                    </a:lnTo>
                    <a:close/>
                  </a:path>
                </a:pathLst>
              </a:custGeom>
              <a:solidFill>
                <a:srgbClr val="B79F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65" name="Freeform 385"/>
              <p:cNvSpPr>
                <a:spLocks/>
              </p:cNvSpPr>
              <p:nvPr/>
            </p:nvSpPr>
            <p:spPr bwMode="auto">
              <a:xfrm>
                <a:off x="2722" y="3786"/>
                <a:ext cx="25" cy="23"/>
              </a:xfrm>
              <a:custGeom>
                <a:avLst/>
                <a:gdLst>
                  <a:gd name="T0" fmla="*/ 25 w 25"/>
                  <a:gd name="T1" fmla="*/ 4 h 23"/>
                  <a:gd name="T2" fmla="*/ 17 w 25"/>
                  <a:gd name="T3" fmla="*/ 0 h 23"/>
                  <a:gd name="T4" fmla="*/ 4 w 25"/>
                  <a:gd name="T5" fmla="*/ 0 h 23"/>
                  <a:gd name="T6" fmla="*/ 0 w 25"/>
                  <a:gd name="T7" fmla="*/ 8 h 23"/>
                  <a:gd name="T8" fmla="*/ 4 w 25"/>
                  <a:gd name="T9" fmla="*/ 19 h 23"/>
                  <a:gd name="T10" fmla="*/ 13 w 25"/>
                  <a:gd name="T11" fmla="*/ 23 h 23"/>
                  <a:gd name="T12" fmla="*/ 21 w 25"/>
                  <a:gd name="T13" fmla="*/ 23 h 23"/>
                  <a:gd name="T14" fmla="*/ 25 w 25"/>
                  <a:gd name="T15" fmla="*/ 15 h 23"/>
                  <a:gd name="T16" fmla="*/ 25 w 25"/>
                  <a:gd name="T17" fmla="*/ 4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 h="23">
                    <a:moveTo>
                      <a:pt x="25" y="4"/>
                    </a:moveTo>
                    <a:lnTo>
                      <a:pt x="17" y="0"/>
                    </a:lnTo>
                    <a:lnTo>
                      <a:pt x="4" y="0"/>
                    </a:lnTo>
                    <a:lnTo>
                      <a:pt x="0" y="8"/>
                    </a:lnTo>
                    <a:lnTo>
                      <a:pt x="4" y="19"/>
                    </a:lnTo>
                    <a:lnTo>
                      <a:pt x="13" y="23"/>
                    </a:lnTo>
                    <a:lnTo>
                      <a:pt x="21" y="23"/>
                    </a:lnTo>
                    <a:lnTo>
                      <a:pt x="25" y="15"/>
                    </a:lnTo>
                    <a:lnTo>
                      <a:pt x="25" y="4"/>
                    </a:lnTo>
                    <a:close/>
                  </a:path>
                </a:pathLst>
              </a:custGeom>
              <a:solidFill>
                <a:srgbClr val="B79FC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66" name="Freeform 386"/>
              <p:cNvSpPr>
                <a:spLocks/>
              </p:cNvSpPr>
              <p:nvPr/>
            </p:nvSpPr>
            <p:spPr bwMode="auto">
              <a:xfrm>
                <a:off x="3463" y="4036"/>
                <a:ext cx="134" cy="30"/>
              </a:xfrm>
              <a:custGeom>
                <a:avLst/>
                <a:gdLst>
                  <a:gd name="T0" fmla="*/ 0 w 134"/>
                  <a:gd name="T1" fmla="*/ 0 h 30"/>
                  <a:gd name="T2" fmla="*/ 13 w 134"/>
                  <a:gd name="T3" fmla="*/ 4 h 30"/>
                  <a:gd name="T4" fmla="*/ 76 w 134"/>
                  <a:gd name="T5" fmla="*/ 4 h 30"/>
                  <a:gd name="T6" fmla="*/ 105 w 134"/>
                  <a:gd name="T7" fmla="*/ 8 h 30"/>
                  <a:gd name="T8" fmla="*/ 134 w 134"/>
                  <a:gd name="T9" fmla="*/ 19 h 30"/>
                  <a:gd name="T10" fmla="*/ 101 w 134"/>
                  <a:gd name="T11" fmla="*/ 30 h 30"/>
                  <a:gd name="T12" fmla="*/ 67 w 134"/>
                  <a:gd name="T13" fmla="*/ 30 h 30"/>
                  <a:gd name="T14" fmla="*/ 0 w 134"/>
                  <a:gd name="T15" fmla="*/ 11 h 30"/>
                  <a:gd name="T16" fmla="*/ 0 w 13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 h="30">
                    <a:moveTo>
                      <a:pt x="0" y="0"/>
                    </a:moveTo>
                    <a:lnTo>
                      <a:pt x="13" y="4"/>
                    </a:lnTo>
                    <a:lnTo>
                      <a:pt x="76" y="4"/>
                    </a:lnTo>
                    <a:lnTo>
                      <a:pt x="105" y="8"/>
                    </a:lnTo>
                    <a:lnTo>
                      <a:pt x="134" y="19"/>
                    </a:lnTo>
                    <a:lnTo>
                      <a:pt x="101" y="30"/>
                    </a:lnTo>
                    <a:lnTo>
                      <a:pt x="67" y="30"/>
                    </a:lnTo>
                    <a:lnTo>
                      <a:pt x="0" y="11"/>
                    </a:lnTo>
                    <a:lnTo>
                      <a:pt x="0" y="0"/>
                    </a:lnTo>
                    <a:close/>
                  </a:path>
                </a:pathLst>
              </a:custGeom>
              <a:solidFill>
                <a:srgbClr val="FFFF00"/>
              </a:solidFill>
              <a:ln w="0">
                <a:solidFill>
                  <a:srgbClr val="FFC700"/>
                </a:solidFill>
                <a:prstDash val="solid"/>
                <a:round/>
                <a:headEnd/>
                <a:tailEnd/>
              </a:ln>
            </p:spPr>
            <p:txBody>
              <a:bodyPr/>
              <a:lstStyle/>
              <a:p>
                <a:endParaRPr lang="en-US"/>
              </a:p>
            </p:txBody>
          </p:sp>
          <p:sp>
            <p:nvSpPr>
              <p:cNvPr id="3267" name="Freeform 387"/>
              <p:cNvSpPr>
                <a:spLocks/>
              </p:cNvSpPr>
              <p:nvPr/>
            </p:nvSpPr>
            <p:spPr bwMode="auto">
              <a:xfrm>
                <a:off x="3463" y="4051"/>
                <a:ext cx="130" cy="67"/>
              </a:xfrm>
              <a:custGeom>
                <a:avLst/>
                <a:gdLst>
                  <a:gd name="T0" fmla="*/ 42 w 130"/>
                  <a:gd name="T1" fmla="*/ 11 h 67"/>
                  <a:gd name="T2" fmla="*/ 118 w 130"/>
                  <a:gd name="T3" fmla="*/ 41 h 67"/>
                  <a:gd name="T4" fmla="*/ 130 w 130"/>
                  <a:gd name="T5" fmla="*/ 52 h 67"/>
                  <a:gd name="T6" fmla="*/ 130 w 130"/>
                  <a:gd name="T7" fmla="*/ 60 h 67"/>
                  <a:gd name="T8" fmla="*/ 126 w 130"/>
                  <a:gd name="T9" fmla="*/ 64 h 67"/>
                  <a:gd name="T10" fmla="*/ 105 w 130"/>
                  <a:gd name="T11" fmla="*/ 67 h 67"/>
                  <a:gd name="T12" fmla="*/ 80 w 130"/>
                  <a:gd name="T13" fmla="*/ 60 h 67"/>
                  <a:gd name="T14" fmla="*/ 55 w 130"/>
                  <a:gd name="T15" fmla="*/ 56 h 67"/>
                  <a:gd name="T16" fmla="*/ 38 w 130"/>
                  <a:gd name="T17" fmla="*/ 45 h 67"/>
                  <a:gd name="T18" fmla="*/ 17 w 130"/>
                  <a:gd name="T19" fmla="*/ 26 h 67"/>
                  <a:gd name="T20" fmla="*/ 0 w 130"/>
                  <a:gd name="T21" fmla="*/ 0 h 67"/>
                  <a:gd name="T22" fmla="*/ 5 w 130"/>
                  <a:gd name="T23" fmla="*/ 0 h 67"/>
                  <a:gd name="T24" fmla="*/ 42 w 130"/>
                  <a:gd name="T25" fmla="*/ 11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0" h="67">
                    <a:moveTo>
                      <a:pt x="42" y="11"/>
                    </a:moveTo>
                    <a:lnTo>
                      <a:pt x="118" y="41"/>
                    </a:lnTo>
                    <a:lnTo>
                      <a:pt x="130" y="52"/>
                    </a:lnTo>
                    <a:lnTo>
                      <a:pt x="130" y="60"/>
                    </a:lnTo>
                    <a:lnTo>
                      <a:pt x="126" y="64"/>
                    </a:lnTo>
                    <a:lnTo>
                      <a:pt x="105" y="67"/>
                    </a:lnTo>
                    <a:lnTo>
                      <a:pt x="80" y="60"/>
                    </a:lnTo>
                    <a:lnTo>
                      <a:pt x="55" y="56"/>
                    </a:lnTo>
                    <a:lnTo>
                      <a:pt x="38" y="45"/>
                    </a:lnTo>
                    <a:lnTo>
                      <a:pt x="17" y="26"/>
                    </a:lnTo>
                    <a:lnTo>
                      <a:pt x="0" y="0"/>
                    </a:lnTo>
                    <a:lnTo>
                      <a:pt x="5" y="0"/>
                    </a:lnTo>
                    <a:lnTo>
                      <a:pt x="42" y="11"/>
                    </a:lnTo>
                    <a:close/>
                  </a:path>
                </a:pathLst>
              </a:custGeom>
              <a:solidFill>
                <a:srgbClr val="FFFF00"/>
              </a:solidFill>
              <a:ln w="0">
                <a:solidFill>
                  <a:srgbClr val="FFC700"/>
                </a:solidFill>
                <a:prstDash val="solid"/>
                <a:round/>
                <a:headEnd/>
                <a:tailEnd/>
              </a:ln>
            </p:spPr>
            <p:txBody>
              <a:bodyPr/>
              <a:lstStyle/>
              <a:p>
                <a:endParaRPr lang="en-US"/>
              </a:p>
            </p:txBody>
          </p:sp>
          <p:sp>
            <p:nvSpPr>
              <p:cNvPr id="3268" name="Freeform 388"/>
              <p:cNvSpPr>
                <a:spLocks/>
              </p:cNvSpPr>
              <p:nvPr/>
            </p:nvSpPr>
            <p:spPr bwMode="auto">
              <a:xfrm>
                <a:off x="3459" y="3984"/>
                <a:ext cx="126" cy="60"/>
              </a:xfrm>
              <a:custGeom>
                <a:avLst/>
                <a:gdLst>
                  <a:gd name="T0" fmla="*/ 0 w 126"/>
                  <a:gd name="T1" fmla="*/ 60 h 60"/>
                  <a:gd name="T2" fmla="*/ 50 w 126"/>
                  <a:gd name="T3" fmla="*/ 49 h 60"/>
                  <a:gd name="T4" fmla="*/ 105 w 126"/>
                  <a:gd name="T5" fmla="*/ 26 h 60"/>
                  <a:gd name="T6" fmla="*/ 126 w 126"/>
                  <a:gd name="T7" fmla="*/ 7 h 60"/>
                  <a:gd name="T8" fmla="*/ 117 w 126"/>
                  <a:gd name="T9" fmla="*/ 4 h 60"/>
                  <a:gd name="T10" fmla="*/ 105 w 126"/>
                  <a:gd name="T11" fmla="*/ 0 h 60"/>
                  <a:gd name="T12" fmla="*/ 71 w 126"/>
                  <a:gd name="T13" fmla="*/ 4 h 60"/>
                  <a:gd name="T14" fmla="*/ 34 w 126"/>
                  <a:gd name="T15" fmla="*/ 15 h 60"/>
                  <a:gd name="T16" fmla="*/ 17 w 126"/>
                  <a:gd name="T17" fmla="*/ 26 h 60"/>
                  <a:gd name="T18" fmla="*/ 4 w 126"/>
                  <a:gd name="T19" fmla="*/ 37 h 60"/>
                  <a:gd name="T20" fmla="*/ 0 w 126"/>
                  <a:gd name="T21" fmla="*/ 45 h 60"/>
                  <a:gd name="T22" fmla="*/ 0 w 126"/>
                  <a:gd name="T23" fmla="*/ 52 h 60"/>
                  <a:gd name="T24" fmla="*/ 0 w 126"/>
                  <a:gd name="T25" fmla="*/ 6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6" h="60">
                    <a:moveTo>
                      <a:pt x="0" y="60"/>
                    </a:moveTo>
                    <a:lnTo>
                      <a:pt x="50" y="49"/>
                    </a:lnTo>
                    <a:lnTo>
                      <a:pt x="105" y="26"/>
                    </a:lnTo>
                    <a:lnTo>
                      <a:pt x="126" y="7"/>
                    </a:lnTo>
                    <a:lnTo>
                      <a:pt x="117" y="4"/>
                    </a:lnTo>
                    <a:lnTo>
                      <a:pt x="105" y="0"/>
                    </a:lnTo>
                    <a:lnTo>
                      <a:pt x="71" y="4"/>
                    </a:lnTo>
                    <a:lnTo>
                      <a:pt x="34" y="15"/>
                    </a:lnTo>
                    <a:lnTo>
                      <a:pt x="17" y="26"/>
                    </a:lnTo>
                    <a:lnTo>
                      <a:pt x="4" y="37"/>
                    </a:lnTo>
                    <a:lnTo>
                      <a:pt x="0" y="45"/>
                    </a:lnTo>
                    <a:lnTo>
                      <a:pt x="0" y="52"/>
                    </a:lnTo>
                    <a:lnTo>
                      <a:pt x="0" y="60"/>
                    </a:lnTo>
                    <a:close/>
                  </a:path>
                </a:pathLst>
              </a:custGeom>
              <a:solidFill>
                <a:srgbClr val="FFFF00"/>
              </a:solidFill>
              <a:ln w="0">
                <a:solidFill>
                  <a:srgbClr val="FFC700"/>
                </a:solidFill>
                <a:prstDash val="solid"/>
                <a:round/>
                <a:headEnd/>
                <a:tailEnd/>
              </a:ln>
            </p:spPr>
            <p:txBody>
              <a:bodyPr/>
              <a:lstStyle/>
              <a:p>
                <a:endParaRPr lang="en-US"/>
              </a:p>
            </p:txBody>
          </p:sp>
          <p:sp>
            <p:nvSpPr>
              <p:cNvPr id="3269" name="Freeform 389"/>
              <p:cNvSpPr>
                <a:spLocks/>
              </p:cNvSpPr>
              <p:nvPr/>
            </p:nvSpPr>
            <p:spPr bwMode="auto">
              <a:xfrm>
                <a:off x="3447" y="3932"/>
                <a:ext cx="92" cy="97"/>
              </a:xfrm>
              <a:custGeom>
                <a:avLst/>
                <a:gdLst>
                  <a:gd name="T0" fmla="*/ 0 w 92"/>
                  <a:gd name="T1" fmla="*/ 89 h 97"/>
                  <a:gd name="T2" fmla="*/ 8 w 92"/>
                  <a:gd name="T3" fmla="*/ 82 h 97"/>
                  <a:gd name="T4" fmla="*/ 42 w 92"/>
                  <a:gd name="T5" fmla="*/ 33 h 97"/>
                  <a:gd name="T6" fmla="*/ 67 w 92"/>
                  <a:gd name="T7" fmla="*/ 15 h 97"/>
                  <a:gd name="T8" fmla="*/ 92 w 92"/>
                  <a:gd name="T9" fmla="*/ 0 h 97"/>
                  <a:gd name="T10" fmla="*/ 83 w 92"/>
                  <a:gd name="T11" fmla="*/ 30 h 97"/>
                  <a:gd name="T12" fmla="*/ 62 w 92"/>
                  <a:gd name="T13" fmla="*/ 56 h 97"/>
                  <a:gd name="T14" fmla="*/ 8 w 92"/>
                  <a:gd name="T15" fmla="*/ 97 h 97"/>
                  <a:gd name="T16" fmla="*/ 0 w 92"/>
                  <a:gd name="T17" fmla="*/ 89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2" h="97">
                    <a:moveTo>
                      <a:pt x="0" y="89"/>
                    </a:moveTo>
                    <a:lnTo>
                      <a:pt x="8" y="82"/>
                    </a:lnTo>
                    <a:lnTo>
                      <a:pt x="42" y="33"/>
                    </a:lnTo>
                    <a:lnTo>
                      <a:pt x="67" y="15"/>
                    </a:lnTo>
                    <a:lnTo>
                      <a:pt x="92" y="0"/>
                    </a:lnTo>
                    <a:lnTo>
                      <a:pt x="83" y="30"/>
                    </a:lnTo>
                    <a:lnTo>
                      <a:pt x="62" y="56"/>
                    </a:lnTo>
                    <a:lnTo>
                      <a:pt x="8" y="97"/>
                    </a:lnTo>
                    <a:lnTo>
                      <a:pt x="0" y="89"/>
                    </a:lnTo>
                    <a:close/>
                  </a:path>
                </a:pathLst>
              </a:custGeom>
              <a:solidFill>
                <a:srgbClr val="FFFF00"/>
              </a:solidFill>
              <a:ln w="0">
                <a:solidFill>
                  <a:srgbClr val="FFC700"/>
                </a:solidFill>
                <a:prstDash val="solid"/>
                <a:round/>
                <a:headEnd/>
                <a:tailEnd/>
              </a:ln>
            </p:spPr>
            <p:txBody>
              <a:bodyPr/>
              <a:lstStyle/>
              <a:p>
                <a:endParaRPr lang="en-US"/>
              </a:p>
            </p:txBody>
          </p:sp>
          <p:sp>
            <p:nvSpPr>
              <p:cNvPr id="3270" name="Freeform 390"/>
              <p:cNvSpPr>
                <a:spLocks/>
              </p:cNvSpPr>
              <p:nvPr/>
            </p:nvSpPr>
            <p:spPr bwMode="auto">
              <a:xfrm>
                <a:off x="3438" y="3906"/>
                <a:ext cx="71" cy="112"/>
              </a:xfrm>
              <a:custGeom>
                <a:avLst/>
                <a:gdLst>
                  <a:gd name="T0" fmla="*/ 34 w 71"/>
                  <a:gd name="T1" fmla="*/ 85 h 112"/>
                  <a:gd name="T2" fmla="*/ 71 w 71"/>
                  <a:gd name="T3" fmla="*/ 22 h 112"/>
                  <a:gd name="T4" fmla="*/ 71 w 71"/>
                  <a:gd name="T5" fmla="*/ 3 h 112"/>
                  <a:gd name="T6" fmla="*/ 63 w 71"/>
                  <a:gd name="T7" fmla="*/ 0 h 112"/>
                  <a:gd name="T8" fmla="*/ 42 w 71"/>
                  <a:gd name="T9" fmla="*/ 7 h 112"/>
                  <a:gd name="T10" fmla="*/ 25 w 71"/>
                  <a:gd name="T11" fmla="*/ 22 h 112"/>
                  <a:gd name="T12" fmla="*/ 13 w 71"/>
                  <a:gd name="T13" fmla="*/ 41 h 112"/>
                  <a:gd name="T14" fmla="*/ 4 w 71"/>
                  <a:gd name="T15" fmla="*/ 59 h 112"/>
                  <a:gd name="T16" fmla="*/ 0 w 71"/>
                  <a:gd name="T17" fmla="*/ 85 h 112"/>
                  <a:gd name="T18" fmla="*/ 4 w 71"/>
                  <a:gd name="T19" fmla="*/ 112 h 112"/>
                  <a:gd name="T20" fmla="*/ 9 w 71"/>
                  <a:gd name="T21" fmla="*/ 112 h 112"/>
                  <a:gd name="T22" fmla="*/ 34 w 71"/>
                  <a:gd name="T23" fmla="*/ 85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 h="112">
                    <a:moveTo>
                      <a:pt x="34" y="85"/>
                    </a:moveTo>
                    <a:lnTo>
                      <a:pt x="71" y="22"/>
                    </a:lnTo>
                    <a:lnTo>
                      <a:pt x="71" y="3"/>
                    </a:lnTo>
                    <a:lnTo>
                      <a:pt x="63" y="0"/>
                    </a:lnTo>
                    <a:lnTo>
                      <a:pt x="42" y="7"/>
                    </a:lnTo>
                    <a:lnTo>
                      <a:pt x="25" y="22"/>
                    </a:lnTo>
                    <a:lnTo>
                      <a:pt x="13" y="41"/>
                    </a:lnTo>
                    <a:lnTo>
                      <a:pt x="4" y="59"/>
                    </a:lnTo>
                    <a:lnTo>
                      <a:pt x="0" y="85"/>
                    </a:lnTo>
                    <a:lnTo>
                      <a:pt x="4" y="112"/>
                    </a:lnTo>
                    <a:lnTo>
                      <a:pt x="9" y="112"/>
                    </a:lnTo>
                    <a:lnTo>
                      <a:pt x="34" y="85"/>
                    </a:lnTo>
                    <a:close/>
                  </a:path>
                </a:pathLst>
              </a:custGeom>
              <a:solidFill>
                <a:srgbClr val="FFFF00"/>
              </a:solidFill>
              <a:ln w="0">
                <a:solidFill>
                  <a:srgbClr val="FFC700"/>
                </a:solidFill>
                <a:prstDash val="solid"/>
                <a:round/>
                <a:headEnd/>
                <a:tailEnd/>
              </a:ln>
            </p:spPr>
            <p:txBody>
              <a:bodyPr/>
              <a:lstStyle/>
              <a:p>
                <a:endParaRPr lang="en-US"/>
              </a:p>
            </p:txBody>
          </p:sp>
          <p:sp>
            <p:nvSpPr>
              <p:cNvPr id="3271" name="Freeform 391"/>
              <p:cNvSpPr>
                <a:spLocks/>
              </p:cNvSpPr>
              <p:nvPr/>
            </p:nvSpPr>
            <p:spPr bwMode="auto">
              <a:xfrm>
                <a:off x="3463" y="4066"/>
                <a:ext cx="109" cy="82"/>
              </a:xfrm>
              <a:custGeom>
                <a:avLst/>
                <a:gdLst>
                  <a:gd name="T0" fmla="*/ 9 w 109"/>
                  <a:gd name="T1" fmla="*/ 0 h 82"/>
                  <a:gd name="T2" fmla="*/ 17 w 109"/>
                  <a:gd name="T3" fmla="*/ 11 h 82"/>
                  <a:gd name="T4" fmla="*/ 72 w 109"/>
                  <a:gd name="T5" fmla="*/ 41 h 82"/>
                  <a:gd name="T6" fmla="*/ 93 w 109"/>
                  <a:gd name="T7" fmla="*/ 60 h 82"/>
                  <a:gd name="T8" fmla="*/ 109 w 109"/>
                  <a:gd name="T9" fmla="*/ 82 h 82"/>
                  <a:gd name="T10" fmla="*/ 76 w 109"/>
                  <a:gd name="T11" fmla="*/ 75 h 82"/>
                  <a:gd name="T12" fmla="*/ 46 w 109"/>
                  <a:gd name="T13" fmla="*/ 56 h 82"/>
                  <a:gd name="T14" fmla="*/ 0 w 109"/>
                  <a:gd name="T15" fmla="*/ 11 h 82"/>
                  <a:gd name="T16" fmla="*/ 9 w 109"/>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 h="82">
                    <a:moveTo>
                      <a:pt x="9" y="0"/>
                    </a:moveTo>
                    <a:lnTo>
                      <a:pt x="17" y="11"/>
                    </a:lnTo>
                    <a:lnTo>
                      <a:pt x="72" y="41"/>
                    </a:lnTo>
                    <a:lnTo>
                      <a:pt x="93" y="60"/>
                    </a:lnTo>
                    <a:lnTo>
                      <a:pt x="109" y="82"/>
                    </a:lnTo>
                    <a:lnTo>
                      <a:pt x="76" y="75"/>
                    </a:lnTo>
                    <a:lnTo>
                      <a:pt x="46" y="56"/>
                    </a:lnTo>
                    <a:lnTo>
                      <a:pt x="0" y="11"/>
                    </a:lnTo>
                    <a:lnTo>
                      <a:pt x="9" y="0"/>
                    </a:lnTo>
                    <a:close/>
                  </a:path>
                </a:pathLst>
              </a:custGeom>
              <a:solidFill>
                <a:srgbClr val="FFFF00"/>
              </a:solidFill>
              <a:ln w="0">
                <a:solidFill>
                  <a:srgbClr val="FFC700"/>
                </a:solidFill>
                <a:prstDash val="solid"/>
                <a:round/>
                <a:headEnd/>
                <a:tailEnd/>
              </a:ln>
            </p:spPr>
            <p:txBody>
              <a:bodyPr/>
              <a:lstStyle/>
              <a:p>
                <a:endParaRPr lang="en-US"/>
              </a:p>
            </p:txBody>
          </p:sp>
          <p:sp>
            <p:nvSpPr>
              <p:cNvPr id="3272" name="Freeform 392"/>
              <p:cNvSpPr>
                <a:spLocks/>
              </p:cNvSpPr>
              <p:nvPr/>
            </p:nvSpPr>
            <p:spPr bwMode="auto">
              <a:xfrm>
                <a:off x="3463" y="4077"/>
                <a:ext cx="72" cy="105"/>
              </a:xfrm>
              <a:custGeom>
                <a:avLst/>
                <a:gdLst>
                  <a:gd name="T0" fmla="*/ 0 w 72"/>
                  <a:gd name="T1" fmla="*/ 0 h 105"/>
                  <a:gd name="T2" fmla="*/ 0 w 72"/>
                  <a:gd name="T3" fmla="*/ 15 h 105"/>
                  <a:gd name="T4" fmla="*/ 13 w 72"/>
                  <a:gd name="T5" fmla="*/ 53 h 105"/>
                  <a:gd name="T6" fmla="*/ 34 w 72"/>
                  <a:gd name="T7" fmla="*/ 86 h 105"/>
                  <a:gd name="T8" fmla="*/ 51 w 72"/>
                  <a:gd name="T9" fmla="*/ 97 h 105"/>
                  <a:gd name="T10" fmla="*/ 72 w 72"/>
                  <a:gd name="T11" fmla="*/ 105 h 105"/>
                  <a:gd name="T12" fmla="*/ 67 w 72"/>
                  <a:gd name="T13" fmla="*/ 79 h 105"/>
                  <a:gd name="T14" fmla="*/ 9 w 72"/>
                  <a:gd name="T15" fmla="*/ 8 h 105"/>
                  <a:gd name="T16" fmla="*/ 0 w 72"/>
                  <a:gd name="T17" fmla="*/ 0 h 1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105">
                    <a:moveTo>
                      <a:pt x="0" y="0"/>
                    </a:moveTo>
                    <a:lnTo>
                      <a:pt x="0" y="15"/>
                    </a:lnTo>
                    <a:lnTo>
                      <a:pt x="13" y="53"/>
                    </a:lnTo>
                    <a:lnTo>
                      <a:pt x="34" y="86"/>
                    </a:lnTo>
                    <a:lnTo>
                      <a:pt x="51" y="97"/>
                    </a:lnTo>
                    <a:lnTo>
                      <a:pt x="72" y="105"/>
                    </a:lnTo>
                    <a:lnTo>
                      <a:pt x="67" y="79"/>
                    </a:lnTo>
                    <a:lnTo>
                      <a:pt x="9" y="8"/>
                    </a:lnTo>
                    <a:lnTo>
                      <a:pt x="0" y="0"/>
                    </a:lnTo>
                    <a:close/>
                  </a:path>
                </a:pathLst>
              </a:custGeom>
              <a:solidFill>
                <a:srgbClr val="FFFF00"/>
              </a:solidFill>
              <a:ln w="0">
                <a:solidFill>
                  <a:srgbClr val="FFC700"/>
                </a:solidFill>
                <a:prstDash val="solid"/>
                <a:round/>
                <a:headEnd/>
                <a:tailEnd/>
              </a:ln>
            </p:spPr>
            <p:txBody>
              <a:bodyPr/>
              <a:lstStyle/>
              <a:p>
                <a:endParaRPr lang="en-US"/>
              </a:p>
            </p:txBody>
          </p:sp>
          <p:sp>
            <p:nvSpPr>
              <p:cNvPr id="3273" name="Freeform 393"/>
              <p:cNvSpPr>
                <a:spLocks/>
              </p:cNvSpPr>
              <p:nvPr/>
            </p:nvSpPr>
            <p:spPr bwMode="auto">
              <a:xfrm>
                <a:off x="3396" y="3902"/>
                <a:ext cx="46" cy="116"/>
              </a:xfrm>
              <a:custGeom>
                <a:avLst/>
                <a:gdLst>
                  <a:gd name="T0" fmla="*/ 38 w 46"/>
                  <a:gd name="T1" fmla="*/ 116 h 116"/>
                  <a:gd name="T2" fmla="*/ 46 w 46"/>
                  <a:gd name="T3" fmla="*/ 101 h 116"/>
                  <a:gd name="T4" fmla="*/ 42 w 46"/>
                  <a:gd name="T5" fmla="*/ 63 h 116"/>
                  <a:gd name="T6" fmla="*/ 34 w 46"/>
                  <a:gd name="T7" fmla="*/ 30 h 116"/>
                  <a:gd name="T8" fmla="*/ 17 w 46"/>
                  <a:gd name="T9" fmla="*/ 11 h 116"/>
                  <a:gd name="T10" fmla="*/ 0 w 46"/>
                  <a:gd name="T11" fmla="*/ 0 h 116"/>
                  <a:gd name="T12" fmla="*/ 0 w 46"/>
                  <a:gd name="T13" fmla="*/ 26 h 116"/>
                  <a:gd name="T14" fmla="*/ 13 w 46"/>
                  <a:gd name="T15" fmla="*/ 67 h 116"/>
                  <a:gd name="T16" fmla="*/ 34 w 46"/>
                  <a:gd name="T17" fmla="*/ 108 h 116"/>
                  <a:gd name="T18" fmla="*/ 38 w 46"/>
                  <a:gd name="T19" fmla="*/ 116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 h="116">
                    <a:moveTo>
                      <a:pt x="38" y="116"/>
                    </a:moveTo>
                    <a:lnTo>
                      <a:pt x="46" y="101"/>
                    </a:lnTo>
                    <a:lnTo>
                      <a:pt x="42" y="63"/>
                    </a:lnTo>
                    <a:lnTo>
                      <a:pt x="34" y="30"/>
                    </a:lnTo>
                    <a:lnTo>
                      <a:pt x="17" y="11"/>
                    </a:lnTo>
                    <a:lnTo>
                      <a:pt x="0" y="0"/>
                    </a:lnTo>
                    <a:lnTo>
                      <a:pt x="0" y="26"/>
                    </a:lnTo>
                    <a:lnTo>
                      <a:pt x="13" y="67"/>
                    </a:lnTo>
                    <a:lnTo>
                      <a:pt x="34" y="108"/>
                    </a:lnTo>
                    <a:lnTo>
                      <a:pt x="38" y="116"/>
                    </a:lnTo>
                    <a:close/>
                  </a:path>
                </a:pathLst>
              </a:custGeom>
              <a:solidFill>
                <a:srgbClr val="FFFF00"/>
              </a:solidFill>
              <a:ln w="0">
                <a:solidFill>
                  <a:srgbClr val="FFC700"/>
                </a:solidFill>
                <a:prstDash val="solid"/>
                <a:round/>
                <a:headEnd/>
                <a:tailEnd/>
              </a:ln>
            </p:spPr>
            <p:txBody>
              <a:bodyPr/>
              <a:lstStyle/>
              <a:p>
                <a:endParaRPr lang="en-US"/>
              </a:p>
            </p:txBody>
          </p:sp>
          <p:sp>
            <p:nvSpPr>
              <p:cNvPr id="3274" name="Freeform 394"/>
              <p:cNvSpPr>
                <a:spLocks/>
              </p:cNvSpPr>
              <p:nvPr/>
            </p:nvSpPr>
            <p:spPr bwMode="auto">
              <a:xfrm>
                <a:off x="3417" y="4006"/>
                <a:ext cx="55" cy="90"/>
              </a:xfrm>
              <a:custGeom>
                <a:avLst/>
                <a:gdLst>
                  <a:gd name="T0" fmla="*/ 9 w 55"/>
                  <a:gd name="T1" fmla="*/ 53 h 90"/>
                  <a:gd name="T2" fmla="*/ 17 w 55"/>
                  <a:gd name="T3" fmla="*/ 68 h 90"/>
                  <a:gd name="T4" fmla="*/ 25 w 55"/>
                  <a:gd name="T5" fmla="*/ 83 h 90"/>
                  <a:gd name="T6" fmla="*/ 34 w 55"/>
                  <a:gd name="T7" fmla="*/ 90 h 90"/>
                  <a:gd name="T8" fmla="*/ 46 w 55"/>
                  <a:gd name="T9" fmla="*/ 90 h 90"/>
                  <a:gd name="T10" fmla="*/ 51 w 55"/>
                  <a:gd name="T11" fmla="*/ 83 h 90"/>
                  <a:gd name="T12" fmla="*/ 55 w 55"/>
                  <a:gd name="T13" fmla="*/ 71 h 90"/>
                  <a:gd name="T14" fmla="*/ 46 w 55"/>
                  <a:gd name="T15" fmla="*/ 41 h 90"/>
                  <a:gd name="T16" fmla="*/ 38 w 55"/>
                  <a:gd name="T17" fmla="*/ 23 h 90"/>
                  <a:gd name="T18" fmla="*/ 30 w 55"/>
                  <a:gd name="T19" fmla="*/ 12 h 90"/>
                  <a:gd name="T20" fmla="*/ 17 w 55"/>
                  <a:gd name="T21" fmla="*/ 0 h 90"/>
                  <a:gd name="T22" fmla="*/ 9 w 55"/>
                  <a:gd name="T23" fmla="*/ 0 h 90"/>
                  <a:gd name="T24" fmla="*/ 5 w 55"/>
                  <a:gd name="T25" fmla="*/ 8 h 90"/>
                  <a:gd name="T26" fmla="*/ 0 w 55"/>
                  <a:gd name="T27" fmla="*/ 19 h 90"/>
                  <a:gd name="T28" fmla="*/ 9 w 55"/>
                  <a:gd name="T29" fmla="*/ 53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5" h="90">
                    <a:moveTo>
                      <a:pt x="9" y="53"/>
                    </a:moveTo>
                    <a:lnTo>
                      <a:pt x="17" y="68"/>
                    </a:lnTo>
                    <a:lnTo>
                      <a:pt x="25" y="83"/>
                    </a:lnTo>
                    <a:lnTo>
                      <a:pt x="34" y="90"/>
                    </a:lnTo>
                    <a:lnTo>
                      <a:pt x="46" y="90"/>
                    </a:lnTo>
                    <a:lnTo>
                      <a:pt x="51" y="83"/>
                    </a:lnTo>
                    <a:lnTo>
                      <a:pt x="55" y="71"/>
                    </a:lnTo>
                    <a:lnTo>
                      <a:pt x="46" y="41"/>
                    </a:lnTo>
                    <a:lnTo>
                      <a:pt x="38" y="23"/>
                    </a:lnTo>
                    <a:lnTo>
                      <a:pt x="30" y="12"/>
                    </a:lnTo>
                    <a:lnTo>
                      <a:pt x="17" y="0"/>
                    </a:lnTo>
                    <a:lnTo>
                      <a:pt x="9" y="0"/>
                    </a:lnTo>
                    <a:lnTo>
                      <a:pt x="5" y="8"/>
                    </a:lnTo>
                    <a:lnTo>
                      <a:pt x="0" y="19"/>
                    </a:lnTo>
                    <a:lnTo>
                      <a:pt x="9" y="53"/>
                    </a:lnTo>
                    <a:close/>
                  </a:path>
                </a:pathLst>
              </a:custGeom>
              <a:solidFill>
                <a:srgbClr val="FFC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5" name="Freeform 395"/>
              <p:cNvSpPr>
                <a:spLocks/>
              </p:cNvSpPr>
              <p:nvPr/>
            </p:nvSpPr>
            <p:spPr bwMode="auto">
              <a:xfrm>
                <a:off x="3375" y="3943"/>
                <a:ext cx="51" cy="75"/>
              </a:xfrm>
              <a:custGeom>
                <a:avLst/>
                <a:gdLst>
                  <a:gd name="T0" fmla="*/ 51 w 51"/>
                  <a:gd name="T1" fmla="*/ 60 h 75"/>
                  <a:gd name="T2" fmla="*/ 26 w 51"/>
                  <a:gd name="T3" fmla="*/ 19 h 75"/>
                  <a:gd name="T4" fmla="*/ 17 w 51"/>
                  <a:gd name="T5" fmla="*/ 7 h 75"/>
                  <a:gd name="T6" fmla="*/ 5 w 51"/>
                  <a:gd name="T7" fmla="*/ 0 h 75"/>
                  <a:gd name="T8" fmla="*/ 0 w 51"/>
                  <a:gd name="T9" fmla="*/ 4 h 75"/>
                  <a:gd name="T10" fmla="*/ 0 w 51"/>
                  <a:gd name="T11" fmla="*/ 7 h 75"/>
                  <a:gd name="T12" fmla="*/ 0 w 51"/>
                  <a:gd name="T13" fmla="*/ 37 h 75"/>
                  <a:gd name="T14" fmla="*/ 17 w 51"/>
                  <a:gd name="T15" fmla="*/ 63 h 75"/>
                  <a:gd name="T16" fmla="*/ 34 w 51"/>
                  <a:gd name="T17" fmla="*/ 75 h 75"/>
                  <a:gd name="T18" fmla="*/ 47 w 51"/>
                  <a:gd name="T19" fmla="*/ 63 h 75"/>
                  <a:gd name="T20" fmla="*/ 51 w 51"/>
                  <a:gd name="T21" fmla="*/ 6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75">
                    <a:moveTo>
                      <a:pt x="51" y="60"/>
                    </a:moveTo>
                    <a:lnTo>
                      <a:pt x="26" y="19"/>
                    </a:lnTo>
                    <a:lnTo>
                      <a:pt x="17" y="7"/>
                    </a:lnTo>
                    <a:lnTo>
                      <a:pt x="5" y="0"/>
                    </a:lnTo>
                    <a:lnTo>
                      <a:pt x="0" y="4"/>
                    </a:lnTo>
                    <a:lnTo>
                      <a:pt x="0" y="7"/>
                    </a:lnTo>
                    <a:lnTo>
                      <a:pt x="0" y="37"/>
                    </a:lnTo>
                    <a:lnTo>
                      <a:pt x="17" y="63"/>
                    </a:lnTo>
                    <a:lnTo>
                      <a:pt x="34" y="75"/>
                    </a:lnTo>
                    <a:lnTo>
                      <a:pt x="47" y="63"/>
                    </a:lnTo>
                    <a:lnTo>
                      <a:pt x="51" y="60"/>
                    </a:lnTo>
                    <a:close/>
                  </a:path>
                </a:pathLst>
              </a:custGeom>
              <a:solidFill>
                <a:srgbClr val="FFFF00"/>
              </a:solidFill>
              <a:ln w="0">
                <a:solidFill>
                  <a:srgbClr val="FFC700"/>
                </a:solidFill>
                <a:prstDash val="solid"/>
                <a:round/>
                <a:headEnd/>
                <a:tailEnd/>
              </a:ln>
            </p:spPr>
            <p:txBody>
              <a:bodyPr/>
              <a:lstStyle/>
              <a:p>
                <a:endParaRPr lang="en-US"/>
              </a:p>
            </p:txBody>
          </p:sp>
          <p:sp>
            <p:nvSpPr>
              <p:cNvPr id="3276" name="Freeform 396"/>
              <p:cNvSpPr>
                <a:spLocks/>
              </p:cNvSpPr>
              <p:nvPr/>
            </p:nvSpPr>
            <p:spPr bwMode="auto">
              <a:xfrm>
                <a:off x="3371" y="4003"/>
                <a:ext cx="51" cy="44"/>
              </a:xfrm>
              <a:custGeom>
                <a:avLst/>
                <a:gdLst>
                  <a:gd name="T0" fmla="*/ 46 w 51"/>
                  <a:gd name="T1" fmla="*/ 15 h 44"/>
                  <a:gd name="T2" fmla="*/ 25 w 51"/>
                  <a:gd name="T3" fmla="*/ 11 h 44"/>
                  <a:gd name="T4" fmla="*/ 13 w 51"/>
                  <a:gd name="T5" fmla="*/ 0 h 44"/>
                  <a:gd name="T6" fmla="*/ 4 w 51"/>
                  <a:gd name="T7" fmla="*/ 0 h 44"/>
                  <a:gd name="T8" fmla="*/ 0 w 51"/>
                  <a:gd name="T9" fmla="*/ 3 h 44"/>
                  <a:gd name="T10" fmla="*/ 9 w 51"/>
                  <a:gd name="T11" fmla="*/ 22 h 44"/>
                  <a:gd name="T12" fmla="*/ 17 w 51"/>
                  <a:gd name="T13" fmla="*/ 33 h 44"/>
                  <a:gd name="T14" fmla="*/ 25 w 51"/>
                  <a:gd name="T15" fmla="*/ 37 h 44"/>
                  <a:gd name="T16" fmla="*/ 34 w 51"/>
                  <a:gd name="T17" fmla="*/ 41 h 44"/>
                  <a:gd name="T18" fmla="*/ 46 w 51"/>
                  <a:gd name="T19" fmla="*/ 44 h 44"/>
                  <a:gd name="T20" fmla="*/ 51 w 51"/>
                  <a:gd name="T21" fmla="*/ 37 h 44"/>
                  <a:gd name="T22" fmla="*/ 46 w 51"/>
                  <a:gd name="T23" fmla="*/ 18 h 44"/>
                  <a:gd name="T24" fmla="*/ 46 w 51"/>
                  <a:gd name="T25" fmla="*/ 15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1" h="44">
                    <a:moveTo>
                      <a:pt x="46" y="15"/>
                    </a:moveTo>
                    <a:lnTo>
                      <a:pt x="25" y="11"/>
                    </a:lnTo>
                    <a:lnTo>
                      <a:pt x="13" y="0"/>
                    </a:lnTo>
                    <a:lnTo>
                      <a:pt x="4" y="0"/>
                    </a:lnTo>
                    <a:lnTo>
                      <a:pt x="0" y="3"/>
                    </a:lnTo>
                    <a:lnTo>
                      <a:pt x="9" y="22"/>
                    </a:lnTo>
                    <a:lnTo>
                      <a:pt x="17" y="33"/>
                    </a:lnTo>
                    <a:lnTo>
                      <a:pt x="25" y="37"/>
                    </a:lnTo>
                    <a:lnTo>
                      <a:pt x="34" y="41"/>
                    </a:lnTo>
                    <a:lnTo>
                      <a:pt x="46" y="44"/>
                    </a:lnTo>
                    <a:lnTo>
                      <a:pt x="51" y="37"/>
                    </a:lnTo>
                    <a:lnTo>
                      <a:pt x="46" y="18"/>
                    </a:lnTo>
                    <a:lnTo>
                      <a:pt x="46" y="15"/>
                    </a:lnTo>
                    <a:close/>
                  </a:path>
                </a:pathLst>
              </a:custGeom>
              <a:solidFill>
                <a:srgbClr val="FFFF00"/>
              </a:solidFill>
              <a:ln w="0">
                <a:solidFill>
                  <a:srgbClr val="FFC700"/>
                </a:solidFill>
                <a:prstDash val="solid"/>
                <a:round/>
                <a:headEnd/>
                <a:tailEnd/>
              </a:ln>
            </p:spPr>
            <p:txBody>
              <a:bodyPr/>
              <a:lstStyle/>
              <a:p>
                <a:endParaRPr lang="en-US"/>
              </a:p>
            </p:txBody>
          </p:sp>
          <p:sp>
            <p:nvSpPr>
              <p:cNvPr id="3277" name="Freeform 397"/>
              <p:cNvSpPr>
                <a:spLocks/>
              </p:cNvSpPr>
              <p:nvPr/>
            </p:nvSpPr>
            <p:spPr bwMode="auto">
              <a:xfrm>
                <a:off x="3384" y="4047"/>
                <a:ext cx="50" cy="38"/>
              </a:xfrm>
              <a:custGeom>
                <a:avLst/>
                <a:gdLst>
                  <a:gd name="T0" fmla="*/ 38 w 50"/>
                  <a:gd name="T1" fmla="*/ 0 h 38"/>
                  <a:gd name="T2" fmla="*/ 25 w 50"/>
                  <a:gd name="T3" fmla="*/ 4 h 38"/>
                  <a:gd name="T4" fmla="*/ 17 w 50"/>
                  <a:gd name="T5" fmla="*/ 12 h 38"/>
                  <a:gd name="T6" fmla="*/ 12 w 50"/>
                  <a:gd name="T7" fmla="*/ 15 h 38"/>
                  <a:gd name="T8" fmla="*/ 4 w 50"/>
                  <a:gd name="T9" fmla="*/ 23 h 38"/>
                  <a:gd name="T10" fmla="*/ 0 w 50"/>
                  <a:gd name="T11" fmla="*/ 34 h 38"/>
                  <a:gd name="T12" fmla="*/ 4 w 50"/>
                  <a:gd name="T13" fmla="*/ 38 h 38"/>
                  <a:gd name="T14" fmla="*/ 21 w 50"/>
                  <a:gd name="T15" fmla="*/ 38 h 38"/>
                  <a:gd name="T16" fmla="*/ 38 w 50"/>
                  <a:gd name="T17" fmla="*/ 38 h 38"/>
                  <a:gd name="T18" fmla="*/ 50 w 50"/>
                  <a:gd name="T19" fmla="*/ 30 h 38"/>
                  <a:gd name="T20" fmla="*/ 46 w 50"/>
                  <a:gd name="T21" fmla="*/ 19 h 38"/>
                  <a:gd name="T22" fmla="*/ 38 w 50"/>
                  <a:gd name="T23" fmla="*/ 4 h 38"/>
                  <a:gd name="T24" fmla="*/ 38 w 50"/>
                  <a:gd name="T25" fmla="*/ 0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0" h="38">
                    <a:moveTo>
                      <a:pt x="38" y="0"/>
                    </a:moveTo>
                    <a:lnTo>
                      <a:pt x="25" y="4"/>
                    </a:lnTo>
                    <a:lnTo>
                      <a:pt x="17" y="12"/>
                    </a:lnTo>
                    <a:lnTo>
                      <a:pt x="12" y="15"/>
                    </a:lnTo>
                    <a:lnTo>
                      <a:pt x="4" y="23"/>
                    </a:lnTo>
                    <a:lnTo>
                      <a:pt x="0" y="34"/>
                    </a:lnTo>
                    <a:lnTo>
                      <a:pt x="4" y="38"/>
                    </a:lnTo>
                    <a:lnTo>
                      <a:pt x="21" y="38"/>
                    </a:lnTo>
                    <a:lnTo>
                      <a:pt x="38" y="38"/>
                    </a:lnTo>
                    <a:lnTo>
                      <a:pt x="50" y="30"/>
                    </a:lnTo>
                    <a:lnTo>
                      <a:pt x="46" y="19"/>
                    </a:lnTo>
                    <a:lnTo>
                      <a:pt x="38" y="4"/>
                    </a:lnTo>
                    <a:lnTo>
                      <a:pt x="38" y="0"/>
                    </a:lnTo>
                    <a:close/>
                  </a:path>
                </a:pathLst>
              </a:custGeom>
              <a:solidFill>
                <a:srgbClr val="FFFF00"/>
              </a:solidFill>
              <a:ln w="0">
                <a:solidFill>
                  <a:srgbClr val="FFC700"/>
                </a:solidFill>
                <a:prstDash val="solid"/>
                <a:round/>
                <a:headEnd/>
                <a:tailEnd/>
              </a:ln>
            </p:spPr>
            <p:txBody>
              <a:bodyPr/>
              <a:lstStyle/>
              <a:p>
                <a:endParaRPr lang="en-US"/>
              </a:p>
            </p:txBody>
          </p:sp>
          <p:sp>
            <p:nvSpPr>
              <p:cNvPr id="3278" name="Freeform 398"/>
              <p:cNvSpPr>
                <a:spLocks/>
              </p:cNvSpPr>
              <p:nvPr/>
            </p:nvSpPr>
            <p:spPr bwMode="auto">
              <a:xfrm>
                <a:off x="3417" y="4081"/>
                <a:ext cx="34" cy="41"/>
              </a:xfrm>
              <a:custGeom>
                <a:avLst/>
                <a:gdLst>
                  <a:gd name="T0" fmla="*/ 21 w 34"/>
                  <a:gd name="T1" fmla="*/ 0 h 41"/>
                  <a:gd name="T2" fmla="*/ 17 w 34"/>
                  <a:gd name="T3" fmla="*/ 0 h 41"/>
                  <a:gd name="T4" fmla="*/ 9 w 34"/>
                  <a:gd name="T5" fmla="*/ 8 h 41"/>
                  <a:gd name="T6" fmla="*/ 0 w 34"/>
                  <a:gd name="T7" fmla="*/ 26 h 41"/>
                  <a:gd name="T8" fmla="*/ 0 w 34"/>
                  <a:gd name="T9" fmla="*/ 41 h 41"/>
                  <a:gd name="T10" fmla="*/ 5 w 34"/>
                  <a:gd name="T11" fmla="*/ 41 h 41"/>
                  <a:gd name="T12" fmla="*/ 13 w 34"/>
                  <a:gd name="T13" fmla="*/ 41 h 41"/>
                  <a:gd name="T14" fmla="*/ 34 w 34"/>
                  <a:gd name="T15" fmla="*/ 19 h 41"/>
                  <a:gd name="T16" fmla="*/ 30 w 34"/>
                  <a:gd name="T17" fmla="*/ 4 h 41"/>
                  <a:gd name="T18" fmla="*/ 21 w 34"/>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41">
                    <a:moveTo>
                      <a:pt x="21" y="0"/>
                    </a:moveTo>
                    <a:lnTo>
                      <a:pt x="17" y="0"/>
                    </a:lnTo>
                    <a:lnTo>
                      <a:pt x="9" y="8"/>
                    </a:lnTo>
                    <a:lnTo>
                      <a:pt x="0" y="26"/>
                    </a:lnTo>
                    <a:lnTo>
                      <a:pt x="0" y="41"/>
                    </a:lnTo>
                    <a:lnTo>
                      <a:pt x="5" y="41"/>
                    </a:lnTo>
                    <a:lnTo>
                      <a:pt x="13" y="41"/>
                    </a:lnTo>
                    <a:lnTo>
                      <a:pt x="34" y="19"/>
                    </a:lnTo>
                    <a:lnTo>
                      <a:pt x="30" y="4"/>
                    </a:lnTo>
                    <a:lnTo>
                      <a:pt x="21" y="0"/>
                    </a:lnTo>
                    <a:close/>
                  </a:path>
                </a:pathLst>
              </a:custGeom>
              <a:solidFill>
                <a:srgbClr val="FFFF00"/>
              </a:solidFill>
              <a:ln w="0">
                <a:solidFill>
                  <a:srgbClr val="FFC700"/>
                </a:solidFill>
                <a:prstDash val="solid"/>
                <a:round/>
                <a:headEnd/>
                <a:tailEnd/>
              </a:ln>
            </p:spPr>
            <p:txBody>
              <a:bodyPr/>
              <a:lstStyle/>
              <a:p>
                <a:endParaRPr lang="en-US"/>
              </a:p>
            </p:txBody>
          </p:sp>
          <p:sp>
            <p:nvSpPr>
              <p:cNvPr id="3279" name="Freeform 399"/>
              <p:cNvSpPr>
                <a:spLocks/>
              </p:cNvSpPr>
              <p:nvPr/>
            </p:nvSpPr>
            <p:spPr bwMode="auto">
              <a:xfrm>
                <a:off x="3447" y="4096"/>
                <a:ext cx="37" cy="78"/>
              </a:xfrm>
              <a:custGeom>
                <a:avLst/>
                <a:gdLst>
                  <a:gd name="T0" fmla="*/ 12 w 37"/>
                  <a:gd name="T1" fmla="*/ 0 h 78"/>
                  <a:gd name="T2" fmla="*/ 12 w 37"/>
                  <a:gd name="T3" fmla="*/ 0 h 78"/>
                  <a:gd name="T4" fmla="*/ 8 w 37"/>
                  <a:gd name="T5" fmla="*/ 0 h 78"/>
                  <a:gd name="T6" fmla="*/ 0 w 37"/>
                  <a:gd name="T7" fmla="*/ 15 h 78"/>
                  <a:gd name="T8" fmla="*/ 4 w 37"/>
                  <a:gd name="T9" fmla="*/ 34 h 78"/>
                  <a:gd name="T10" fmla="*/ 4 w 37"/>
                  <a:gd name="T11" fmla="*/ 45 h 78"/>
                  <a:gd name="T12" fmla="*/ 12 w 37"/>
                  <a:gd name="T13" fmla="*/ 56 h 78"/>
                  <a:gd name="T14" fmla="*/ 25 w 37"/>
                  <a:gd name="T15" fmla="*/ 71 h 78"/>
                  <a:gd name="T16" fmla="*/ 37 w 37"/>
                  <a:gd name="T17" fmla="*/ 78 h 78"/>
                  <a:gd name="T18" fmla="*/ 37 w 37"/>
                  <a:gd name="T19" fmla="*/ 78 h 78"/>
                  <a:gd name="T20" fmla="*/ 33 w 37"/>
                  <a:gd name="T21" fmla="*/ 41 h 78"/>
                  <a:gd name="T22" fmla="*/ 12 w 37"/>
                  <a:gd name="T23" fmla="*/ 0 h 78"/>
                  <a:gd name="T24" fmla="*/ 12 w 37"/>
                  <a:gd name="T25" fmla="*/ 0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 h="78">
                    <a:moveTo>
                      <a:pt x="12" y="0"/>
                    </a:moveTo>
                    <a:lnTo>
                      <a:pt x="12" y="0"/>
                    </a:lnTo>
                    <a:lnTo>
                      <a:pt x="8" y="0"/>
                    </a:lnTo>
                    <a:lnTo>
                      <a:pt x="0" y="15"/>
                    </a:lnTo>
                    <a:lnTo>
                      <a:pt x="4" y="34"/>
                    </a:lnTo>
                    <a:lnTo>
                      <a:pt x="4" y="45"/>
                    </a:lnTo>
                    <a:lnTo>
                      <a:pt x="12" y="56"/>
                    </a:lnTo>
                    <a:lnTo>
                      <a:pt x="25" y="71"/>
                    </a:lnTo>
                    <a:lnTo>
                      <a:pt x="37" y="78"/>
                    </a:lnTo>
                    <a:lnTo>
                      <a:pt x="33" y="41"/>
                    </a:lnTo>
                    <a:lnTo>
                      <a:pt x="12" y="0"/>
                    </a:lnTo>
                    <a:close/>
                  </a:path>
                </a:pathLst>
              </a:custGeom>
              <a:solidFill>
                <a:srgbClr val="FFFF00"/>
              </a:solidFill>
              <a:ln w="0">
                <a:solidFill>
                  <a:srgbClr val="FFC700"/>
                </a:solidFill>
                <a:prstDash val="solid"/>
                <a:round/>
                <a:headEnd/>
                <a:tailEnd/>
              </a:ln>
            </p:spPr>
            <p:txBody>
              <a:bodyPr/>
              <a:lstStyle/>
              <a:p>
                <a:endParaRPr lang="en-US"/>
              </a:p>
            </p:txBody>
          </p:sp>
          <p:sp>
            <p:nvSpPr>
              <p:cNvPr id="3280" name="Freeform 400"/>
              <p:cNvSpPr>
                <a:spLocks/>
              </p:cNvSpPr>
              <p:nvPr/>
            </p:nvSpPr>
            <p:spPr bwMode="auto">
              <a:xfrm>
                <a:off x="3426" y="4025"/>
                <a:ext cx="8" cy="11"/>
              </a:xfrm>
              <a:custGeom>
                <a:avLst/>
                <a:gdLst>
                  <a:gd name="T0" fmla="*/ 0 w 8"/>
                  <a:gd name="T1" fmla="*/ 8 h 11"/>
                  <a:gd name="T2" fmla="*/ 8 w 8"/>
                  <a:gd name="T3" fmla="*/ 11 h 11"/>
                  <a:gd name="T4" fmla="*/ 4 w 8"/>
                  <a:gd name="T5" fmla="*/ 4 h 11"/>
                  <a:gd name="T6" fmla="*/ 0 w 8"/>
                  <a:gd name="T7" fmla="*/ 0 h 11"/>
                  <a:gd name="T8" fmla="*/ 0 w 8"/>
                  <a:gd name="T9" fmla="*/ 8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1">
                    <a:moveTo>
                      <a:pt x="0" y="8"/>
                    </a:moveTo>
                    <a:lnTo>
                      <a:pt x="8" y="11"/>
                    </a:lnTo>
                    <a:lnTo>
                      <a:pt x="4" y="4"/>
                    </a:lnTo>
                    <a:lnTo>
                      <a:pt x="0" y="0"/>
                    </a:lnTo>
                    <a:lnTo>
                      <a:pt x="0" y="8"/>
                    </a:lnTo>
                    <a:close/>
                  </a:path>
                </a:pathLst>
              </a:custGeom>
              <a:solidFill>
                <a:srgbClr val="FF9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 name="Freeform 401"/>
              <p:cNvSpPr>
                <a:spLocks/>
              </p:cNvSpPr>
              <p:nvPr/>
            </p:nvSpPr>
            <p:spPr bwMode="auto">
              <a:xfrm>
                <a:off x="3434" y="4014"/>
                <a:ext cx="4" cy="15"/>
              </a:xfrm>
              <a:custGeom>
                <a:avLst/>
                <a:gdLst>
                  <a:gd name="T0" fmla="*/ 0 w 4"/>
                  <a:gd name="T1" fmla="*/ 7 h 15"/>
                  <a:gd name="T2" fmla="*/ 4 w 4"/>
                  <a:gd name="T3" fmla="*/ 15 h 15"/>
                  <a:gd name="T4" fmla="*/ 4 w 4"/>
                  <a:gd name="T5" fmla="*/ 4 h 15"/>
                  <a:gd name="T6" fmla="*/ 0 w 4"/>
                  <a:gd name="T7" fmla="*/ 0 h 15"/>
                  <a:gd name="T8" fmla="*/ 0 w 4"/>
                  <a:gd name="T9" fmla="*/ 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5">
                    <a:moveTo>
                      <a:pt x="0" y="7"/>
                    </a:moveTo>
                    <a:lnTo>
                      <a:pt x="4" y="15"/>
                    </a:lnTo>
                    <a:lnTo>
                      <a:pt x="4" y="4"/>
                    </a:lnTo>
                    <a:lnTo>
                      <a:pt x="0" y="0"/>
                    </a:lnTo>
                    <a:lnTo>
                      <a:pt x="0" y="7"/>
                    </a:lnTo>
                    <a:close/>
                  </a:path>
                </a:pathLst>
              </a:custGeom>
              <a:solidFill>
                <a:srgbClr val="FF9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 name="Freeform 402"/>
              <p:cNvSpPr>
                <a:spLocks/>
              </p:cNvSpPr>
              <p:nvPr/>
            </p:nvSpPr>
            <p:spPr bwMode="auto">
              <a:xfrm>
                <a:off x="3430" y="4044"/>
                <a:ext cx="8" cy="7"/>
              </a:xfrm>
              <a:custGeom>
                <a:avLst/>
                <a:gdLst>
                  <a:gd name="T0" fmla="*/ 0 w 8"/>
                  <a:gd name="T1" fmla="*/ 3 h 7"/>
                  <a:gd name="T2" fmla="*/ 8 w 8"/>
                  <a:gd name="T3" fmla="*/ 7 h 7"/>
                  <a:gd name="T4" fmla="*/ 4 w 8"/>
                  <a:gd name="T5" fmla="*/ 3 h 7"/>
                  <a:gd name="T6" fmla="*/ 0 w 8"/>
                  <a:gd name="T7" fmla="*/ 0 h 7"/>
                  <a:gd name="T8" fmla="*/ 0 w 8"/>
                  <a:gd name="T9" fmla="*/ 3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0" y="3"/>
                    </a:moveTo>
                    <a:lnTo>
                      <a:pt x="8" y="7"/>
                    </a:lnTo>
                    <a:lnTo>
                      <a:pt x="4" y="3"/>
                    </a:lnTo>
                    <a:lnTo>
                      <a:pt x="0" y="0"/>
                    </a:lnTo>
                    <a:lnTo>
                      <a:pt x="0" y="3"/>
                    </a:lnTo>
                    <a:close/>
                  </a:path>
                </a:pathLst>
              </a:custGeom>
              <a:solidFill>
                <a:srgbClr val="FF9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3" name="Freeform 403"/>
              <p:cNvSpPr>
                <a:spLocks/>
              </p:cNvSpPr>
              <p:nvPr/>
            </p:nvSpPr>
            <p:spPr bwMode="auto">
              <a:xfrm>
                <a:off x="3442" y="4033"/>
                <a:ext cx="9" cy="11"/>
              </a:xfrm>
              <a:custGeom>
                <a:avLst/>
                <a:gdLst>
                  <a:gd name="T0" fmla="*/ 5 w 9"/>
                  <a:gd name="T1" fmla="*/ 7 h 11"/>
                  <a:gd name="T2" fmla="*/ 9 w 9"/>
                  <a:gd name="T3" fmla="*/ 11 h 11"/>
                  <a:gd name="T4" fmla="*/ 9 w 9"/>
                  <a:gd name="T5" fmla="*/ 3 h 11"/>
                  <a:gd name="T6" fmla="*/ 0 w 9"/>
                  <a:gd name="T7" fmla="*/ 0 h 11"/>
                  <a:gd name="T8" fmla="*/ 5 w 9"/>
                  <a:gd name="T9" fmla="*/ 7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1">
                    <a:moveTo>
                      <a:pt x="5" y="7"/>
                    </a:moveTo>
                    <a:lnTo>
                      <a:pt x="9" y="11"/>
                    </a:lnTo>
                    <a:lnTo>
                      <a:pt x="9" y="3"/>
                    </a:lnTo>
                    <a:lnTo>
                      <a:pt x="0" y="0"/>
                    </a:lnTo>
                    <a:lnTo>
                      <a:pt x="5" y="7"/>
                    </a:lnTo>
                    <a:close/>
                  </a:path>
                </a:pathLst>
              </a:custGeom>
              <a:solidFill>
                <a:srgbClr val="FF9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4" name="Freeform 404"/>
              <p:cNvSpPr>
                <a:spLocks/>
              </p:cNvSpPr>
              <p:nvPr/>
            </p:nvSpPr>
            <p:spPr bwMode="auto">
              <a:xfrm>
                <a:off x="3430" y="4059"/>
                <a:ext cx="12" cy="7"/>
              </a:xfrm>
              <a:custGeom>
                <a:avLst/>
                <a:gdLst>
                  <a:gd name="T0" fmla="*/ 4 w 12"/>
                  <a:gd name="T1" fmla="*/ 7 h 7"/>
                  <a:gd name="T2" fmla="*/ 12 w 12"/>
                  <a:gd name="T3" fmla="*/ 3 h 7"/>
                  <a:gd name="T4" fmla="*/ 8 w 12"/>
                  <a:gd name="T5" fmla="*/ 0 h 7"/>
                  <a:gd name="T6" fmla="*/ 0 w 12"/>
                  <a:gd name="T7" fmla="*/ 0 h 7"/>
                  <a:gd name="T8" fmla="*/ 4 w 12"/>
                  <a:gd name="T9" fmla="*/ 7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7">
                    <a:moveTo>
                      <a:pt x="4" y="7"/>
                    </a:moveTo>
                    <a:lnTo>
                      <a:pt x="12" y="3"/>
                    </a:lnTo>
                    <a:lnTo>
                      <a:pt x="8" y="0"/>
                    </a:lnTo>
                    <a:lnTo>
                      <a:pt x="0" y="0"/>
                    </a:lnTo>
                    <a:lnTo>
                      <a:pt x="4" y="7"/>
                    </a:lnTo>
                    <a:close/>
                  </a:path>
                </a:pathLst>
              </a:custGeom>
              <a:solidFill>
                <a:srgbClr val="FF9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5" name="Freeform 405"/>
              <p:cNvSpPr>
                <a:spLocks/>
              </p:cNvSpPr>
              <p:nvPr/>
            </p:nvSpPr>
            <p:spPr bwMode="auto">
              <a:xfrm>
                <a:off x="3451" y="4051"/>
                <a:ext cx="12" cy="4"/>
              </a:xfrm>
              <a:custGeom>
                <a:avLst/>
                <a:gdLst>
                  <a:gd name="T0" fmla="*/ 4 w 12"/>
                  <a:gd name="T1" fmla="*/ 4 h 4"/>
                  <a:gd name="T2" fmla="*/ 12 w 12"/>
                  <a:gd name="T3" fmla="*/ 4 h 4"/>
                  <a:gd name="T4" fmla="*/ 8 w 12"/>
                  <a:gd name="T5" fmla="*/ 0 h 4"/>
                  <a:gd name="T6" fmla="*/ 0 w 12"/>
                  <a:gd name="T7" fmla="*/ 0 h 4"/>
                  <a:gd name="T8" fmla="*/ 4 w 12"/>
                  <a:gd name="T9" fmla="*/ 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4">
                    <a:moveTo>
                      <a:pt x="4" y="4"/>
                    </a:moveTo>
                    <a:lnTo>
                      <a:pt x="12" y="4"/>
                    </a:lnTo>
                    <a:lnTo>
                      <a:pt x="8" y="0"/>
                    </a:lnTo>
                    <a:lnTo>
                      <a:pt x="0" y="0"/>
                    </a:lnTo>
                    <a:lnTo>
                      <a:pt x="4" y="4"/>
                    </a:lnTo>
                    <a:close/>
                  </a:path>
                </a:pathLst>
              </a:custGeom>
              <a:solidFill>
                <a:srgbClr val="FF9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6" name="Freeform 406"/>
              <p:cNvSpPr>
                <a:spLocks/>
              </p:cNvSpPr>
              <p:nvPr/>
            </p:nvSpPr>
            <p:spPr bwMode="auto">
              <a:xfrm>
                <a:off x="3442" y="4066"/>
                <a:ext cx="9" cy="15"/>
              </a:xfrm>
              <a:custGeom>
                <a:avLst/>
                <a:gdLst>
                  <a:gd name="T0" fmla="*/ 0 w 9"/>
                  <a:gd name="T1" fmla="*/ 8 h 15"/>
                  <a:gd name="T2" fmla="*/ 5 w 9"/>
                  <a:gd name="T3" fmla="*/ 15 h 15"/>
                  <a:gd name="T4" fmla="*/ 9 w 9"/>
                  <a:gd name="T5" fmla="*/ 8 h 15"/>
                  <a:gd name="T6" fmla="*/ 5 w 9"/>
                  <a:gd name="T7" fmla="*/ 0 h 15"/>
                  <a:gd name="T8" fmla="*/ 0 w 9"/>
                  <a:gd name="T9" fmla="*/ 8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5">
                    <a:moveTo>
                      <a:pt x="0" y="8"/>
                    </a:moveTo>
                    <a:lnTo>
                      <a:pt x="5" y="15"/>
                    </a:lnTo>
                    <a:lnTo>
                      <a:pt x="9" y="8"/>
                    </a:lnTo>
                    <a:lnTo>
                      <a:pt x="5" y="0"/>
                    </a:lnTo>
                    <a:lnTo>
                      <a:pt x="0" y="8"/>
                    </a:lnTo>
                    <a:close/>
                  </a:path>
                </a:pathLst>
              </a:custGeom>
              <a:solidFill>
                <a:srgbClr val="FF9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7" name="Freeform 407"/>
              <p:cNvSpPr>
                <a:spLocks/>
              </p:cNvSpPr>
              <p:nvPr/>
            </p:nvSpPr>
            <p:spPr bwMode="auto">
              <a:xfrm>
                <a:off x="3455" y="4077"/>
                <a:ext cx="8" cy="12"/>
              </a:xfrm>
              <a:custGeom>
                <a:avLst/>
                <a:gdLst>
                  <a:gd name="T0" fmla="*/ 4 w 8"/>
                  <a:gd name="T1" fmla="*/ 8 h 12"/>
                  <a:gd name="T2" fmla="*/ 8 w 8"/>
                  <a:gd name="T3" fmla="*/ 12 h 12"/>
                  <a:gd name="T4" fmla="*/ 8 w 8"/>
                  <a:gd name="T5" fmla="*/ 4 h 12"/>
                  <a:gd name="T6" fmla="*/ 0 w 8"/>
                  <a:gd name="T7" fmla="*/ 0 h 12"/>
                  <a:gd name="T8" fmla="*/ 4 w 8"/>
                  <a:gd name="T9" fmla="*/ 8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2">
                    <a:moveTo>
                      <a:pt x="4" y="8"/>
                    </a:moveTo>
                    <a:lnTo>
                      <a:pt x="8" y="12"/>
                    </a:lnTo>
                    <a:lnTo>
                      <a:pt x="8" y="4"/>
                    </a:lnTo>
                    <a:lnTo>
                      <a:pt x="0" y="0"/>
                    </a:lnTo>
                    <a:lnTo>
                      <a:pt x="4" y="8"/>
                    </a:lnTo>
                    <a:close/>
                  </a:path>
                </a:pathLst>
              </a:custGeom>
              <a:solidFill>
                <a:srgbClr val="FF9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8" name="Freeform 408"/>
              <p:cNvSpPr>
                <a:spLocks/>
              </p:cNvSpPr>
              <p:nvPr/>
            </p:nvSpPr>
            <p:spPr bwMode="auto">
              <a:xfrm>
                <a:off x="3455" y="4059"/>
                <a:ext cx="8" cy="15"/>
              </a:xfrm>
              <a:custGeom>
                <a:avLst/>
                <a:gdLst>
                  <a:gd name="T0" fmla="*/ 0 w 8"/>
                  <a:gd name="T1" fmla="*/ 7 h 15"/>
                  <a:gd name="T2" fmla="*/ 4 w 8"/>
                  <a:gd name="T3" fmla="*/ 15 h 15"/>
                  <a:gd name="T4" fmla="*/ 8 w 8"/>
                  <a:gd name="T5" fmla="*/ 7 h 15"/>
                  <a:gd name="T6" fmla="*/ 4 w 8"/>
                  <a:gd name="T7" fmla="*/ 0 h 15"/>
                  <a:gd name="T8" fmla="*/ 0 w 8"/>
                  <a:gd name="T9" fmla="*/ 7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5">
                    <a:moveTo>
                      <a:pt x="0" y="7"/>
                    </a:moveTo>
                    <a:lnTo>
                      <a:pt x="4" y="15"/>
                    </a:lnTo>
                    <a:lnTo>
                      <a:pt x="8" y="7"/>
                    </a:lnTo>
                    <a:lnTo>
                      <a:pt x="4" y="0"/>
                    </a:lnTo>
                    <a:lnTo>
                      <a:pt x="0" y="7"/>
                    </a:lnTo>
                    <a:close/>
                  </a:path>
                </a:pathLst>
              </a:custGeom>
              <a:solidFill>
                <a:srgbClr val="FF9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9" name="Freeform 409"/>
              <p:cNvSpPr>
                <a:spLocks/>
              </p:cNvSpPr>
              <p:nvPr/>
            </p:nvSpPr>
            <p:spPr bwMode="auto">
              <a:xfrm>
                <a:off x="5407" y="389"/>
                <a:ext cx="155" cy="52"/>
              </a:xfrm>
              <a:custGeom>
                <a:avLst/>
                <a:gdLst>
                  <a:gd name="T0" fmla="*/ 0 w 155"/>
                  <a:gd name="T1" fmla="*/ 4 h 52"/>
                  <a:gd name="T2" fmla="*/ 0 w 155"/>
                  <a:gd name="T3" fmla="*/ 11 h 52"/>
                  <a:gd name="T4" fmla="*/ 4 w 155"/>
                  <a:gd name="T5" fmla="*/ 22 h 52"/>
                  <a:gd name="T6" fmla="*/ 16 w 155"/>
                  <a:gd name="T7" fmla="*/ 30 h 52"/>
                  <a:gd name="T8" fmla="*/ 33 w 155"/>
                  <a:gd name="T9" fmla="*/ 37 h 52"/>
                  <a:gd name="T10" fmla="*/ 54 w 155"/>
                  <a:gd name="T11" fmla="*/ 45 h 52"/>
                  <a:gd name="T12" fmla="*/ 83 w 155"/>
                  <a:gd name="T13" fmla="*/ 52 h 52"/>
                  <a:gd name="T14" fmla="*/ 117 w 155"/>
                  <a:gd name="T15" fmla="*/ 52 h 52"/>
                  <a:gd name="T16" fmla="*/ 155 w 155"/>
                  <a:gd name="T17" fmla="*/ 49 h 52"/>
                  <a:gd name="T18" fmla="*/ 117 w 155"/>
                  <a:gd name="T19" fmla="*/ 30 h 52"/>
                  <a:gd name="T20" fmla="*/ 67 w 155"/>
                  <a:gd name="T21" fmla="*/ 11 h 52"/>
                  <a:gd name="T22" fmla="*/ 25 w 155"/>
                  <a:gd name="T23" fmla="*/ 0 h 52"/>
                  <a:gd name="T24" fmla="*/ 8 w 155"/>
                  <a:gd name="T25" fmla="*/ 0 h 52"/>
                  <a:gd name="T26" fmla="*/ 0 w 155"/>
                  <a:gd name="T27" fmla="*/ 4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5" h="52">
                    <a:moveTo>
                      <a:pt x="0" y="4"/>
                    </a:moveTo>
                    <a:lnTo>
                      <a:pt x="0" y="11"/>
                    </a:lnTo>
                    <a:lnTo>
                      <a:pt x="4" y="22"/>
                    </a:lnTo>
                    <a:lnTo>
                      <a:pt x="16" y="30"/>
                    </a:lnTo>
                    <a:lnTo>
                      <a:pt x="33" y="37"/>
                    </a:lnTo>
                    <a:lnTo>
                      <a:pt x="54" y="45"/>
                    </a:lnTo>
                    <a:lnTo>
                      <a:pt x="83" y="52"/>
                    </a:lnTo>
                    <a:lnTo>
                      <a:pt x="117" y="52"/>
                    </a:lnTo>
                    <a:lnTo>
                      <a:pt x="155" y="49"/>
                    </a:lnTo>
                    <a:lnTo>
                      <a:pt x="117" y="30"/>
                    </a:lnTo>
                    <a:lnTo>
                      <a:pt x="67" y="11"/>
                    </a:lnTo>
                    <a:lnTo>
                      <a:pt x="25" y="0"/>
                    </a:lnTo>
                    <a:lnTo>
                      <a:pt x="8" y="0"/>
                    </a:lnTo>
                    <a:lnTo>
                      <a:pt x="0" y="4"/>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084" name="Freeform 412"/>
            <p:cNvSpPr>
              <a:spLocks/>
            </p:cNvSpPr>
            <p:nvPr/>
          </p:nvSpPr>
          <p:spPr bwMode="auto">
            <a:xfrm>
              <a:off x="5302" y="3723"/>
              <a:ext cx="163" cy="74"/>
            </a:xfrm>
            <a:custGeom>
              <a:avLst/>
              <a:gdLst>
                <a:gd name="T0" fmla="*/ 4 w 163"/>
                <a:gd name="T1" fmla="*/ 67 h 74"/>
                <a:gd name="T2" fmla="*/ 0 w 163"/>
                <a:gd name="T3" fmla="*/ 56 h 74"/>
                <a:gd name="T4" fmla="*/ 8 w 163"/>
                <a:gd name="T5" fmla="*/ 48 h 74"/>
                <a:gd name="T6" fmla="*/ 29 w 163"/>
                <a:gd name="T7" fmla="*/ 33 h 74"/>
                <a:gd name="T8" fmla="*/ 54 w 163"/>
                <a:gd name="T9" fmla="*/ 22 h 74"/>
                <a:gd name="T10" fmla="*/ 113 w 163"/>
                <a:gd name="T11" fmla="*/ 3 h 74"/>
                <a:gd name="T12" fmla="*/ 142 w 163"/>
                <a:gd name="T13" fmla="*/ 0 h 74"/>
                <a:gd name="T14" fmla="*/ 163 w 163"/>
                <a:gd name="T15" fmla="*/ 0 h 74"/>
                <a:gd name="T16" fmla="*/ 130 w 163"/>
                <a:gd name="T17" fmla="*/ 30 h 74"/>
                <a:gd name="T18" fmla="*/ 88 w 163"/>
                <a:gd name="T19" fmla="*/ 59 h 74"/>
                <a:gd name="T20" fmla="*/ 67 w 163"/>
                <a:gd name="T21" fmla="*/ 67 h 74"/>
                <a:gd name="T22" fmla="*/ 42 w 163"/>
                <a:gd name="T23" fmla="*/ 74 h 74"/>
                <a:gd name="T24" fmla="*/ 21 w 163"/>
                <a:gd name="T25" fmla="*/ 74 h 74"/>
                <a:gd name="T26" fmla="*/ 4 w 163"/>
                <a:gd name="T27" fmla="*/ 67 h 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3" h="74">
                  <a:moveTo>
                    <a:pt x="4" y="67"/>
                  </a:moveTo>
                  <a:lnTo>
                    <a:pt x="0" y="56"/>
                  </a:lnTo>
                  <a:lnTo>
                    <a:pt x="8" y="48"/>
                  </a:lnTo>
                  <a:lnTo>
                    <a:pt x="29" y="33"/>
                  </a:lnTo>
                  <a:lnTo>
                    <a:pt x="54" y="22"/>
                  </a:lnTo>
                  <a:lnTo>
                    <a:pt x="113" y="3"/>
                  </a:lnTo>
                  <a:lnTo>
                    <a:pt x="142" y="0"/>
                  </a:lnTo>
                  <a:lnTo>
                    <a:pt x="163" y="0"/>
                  </a:lnTo>
                  <a:lnTo>
                    <a:pt x="130" y="30"/>
                  </a:lnTo>
                  <a:lnTo>
                    <a:pt x="88" y="59"/>
                  </a:lnTo>
                  <a:lnTo>
                    <a:pt x="67" y="67"/>
                  </a:lnTo>
                  <a:lnTo>
                    <a:pt x="42" y="74"/>
                  </a:lnTo>
                  <a:lnTo>
                    <a:pt x="21" y="74"/>
                  </a:lnTo>
                  <a:lnTo>
                    <a:pt x="4" y="67"/>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5" name="Freeform 413"/>
            <p:cNvSpPr>
              <a:spLocks/>
            </p:cNvSpPr>
            <p:nvPr/>
          </p:nvSpPr>
          <p:spPr bwMode="auto">
            <a:xfrm>
              <a:off x="5344" y="3835"/>
              <a:ext cx="167" cy="71"/>
            </a:xfrm>
            <a:custGeom>
              <a:avLst/>
              <a:gdLst>
                <a:gd name="T0" fmla="*/ 4 w 167"/>
                <a:gd name="T1" fmla="*/ 7 h 71"/>
                <a:gd name="T2" fmla="*/ 0 w 167"/>
                <a:gd name="T3" fmla="*/ 15 h 71"/>
                <a:gd name="T4" fmla="*/ 12 w 167"/>
                <a:gd name="T5" fmla="*/ 26 h 71"/>
                <a:gd name="T6" fmla="*/ 29 w 167"/>
                <a:gd name="T7" fmla="*/ 37 h 71"/>
                <a:gd name="T8" fmla="*/ 58 w 167"/>
                <a:gd name="T9" fmla="*/ 52 h 71"/>
                <a:gd name="T10" fmla="*/ 117 w 167"/>
                <a:gd name="T11" fmla="*/ 67 h 71"/>
                <a:gd name="T12" fmla="*/ 142 w 167"/>
                <a:gd name="T13" fmla="*/ 71 h 71"/>
                <a:gd name="T14" fmla="*/ 167 w 167"/>
                <a:gd name="T15" fmla="*/ 67 h 71"/>
                <a:gd name="T16" fmla="*/ 134 w 167"/>
                <a:gd name="T17" fmla="*/ 41 h 71"/>
                <a:gd name="T18" fmla="*/ 88 w 167"/>
                <a:gd name="T19" fmla="*/ 15 h 71"/>
                <a:gd name="T20" fmla="*/ 67 w 167"/>
                <a:gd name="T21" fmla="*/ 3 h 71"/>
                <a:gd name="T22" fmla="*/ 42 w 167"/>
                <a:gd name="T23" fmla="*/ 0 h 71"/>
                <a:gd name="T24" fmla="*/ 21 w 167"/>
                <a:gd name="T25" fmla="*/ 0 h 71"/>
                <a:gd name="T26" fmla="*/ 4 w 167"/>
                <a:gd name="T27" fmla="*/ 7 h 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7" h="71">
                  <a:moveTo>
                    <a:pt x="4" y="7"/>
                  </a:moveTo>
                  <a:lnTo>
                    <a:pt x="0" y="15"/>
                  </a:lnTo>
                  <a:lnTo>
                    <a:pt x="12" y="26"/>
                  </a:lnTo>
                  <a:lnTo>
                    <a:pt x="29" y="37"/>
                  </a:lnTo>
                  <a:lnTo>
                    <a:pt x="58" y="52"/>
                  </a:lnTo>
                  <a:lnTo>
                    <a:pt x="117" y="67"/>
                  </a:lnTo>
                  <a:lnTo>
                    <a:pt x="142" y="71"/>
                  </a:lnTo>
                  <a:lnTo>
                    <a:pt x="167" y="67"/>
                  </a:lnTo>
                  <a:lnTo>
                    <a:pt x="134" y="41"/>
                  </a:lnTo>
                  <a:lnTo>
                    <a:pt x="88" y="15"/>
                  </a:lnTo>
                  <a:lnTo>
                    <a:pt x="67" y="3"/>
                  </a:lnTo>
                  <a:lnTo>
                    <a:pt x="42" y="0"/>
                  </a:lnTo>
                  <a:lnTo>
                    <a:pt x="21" y="0"/>
                  </a:lnTo>
                  <a:lnTo>
                    <a:pt x="4" y="7"/>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6" name="Freeform 414"/>
            <p:cNvSpPr>
              <a:spLocks/>
            </p:cNvSpPr>
            <p:nvPr/>
          </p:nvSpPr>
          <p:spPr bwMode="auto">
            <a:xfrm>
              <a:off x="5482" y="3726"/>
              <a:ext cx="54" cy="79"/>
            </a:xfrm>
            <a:custGeom>
              <a:avLst/>
              <a:gdLst>
                <a:gd name="T0" fmla="*/ 54 w 54"/>
                <a:gd name="T1" fmla="*/ 0 h 79"/>
                <a:gd name="T2" fmla="*/ 38 w 54"/>
                <a:gd name="T3" fmla="*/ 8 h 79"/>
                <a:gd name="T4" fmla="*/ 17 w 54"/>
                <a:gd name="T5" fmla="*/ 19 h 79"/>
                <a:gd name="T6" fmla="*/ 0 w 54"/>
                <a:gd name="T7" fmla="*/ 41 h 79"/>
                <a:gd name="T8" fmla="*/ 0 w 54"/>
                <a:gd name="T9" fmla="*/ 56 h 79"/>
                <a:gd name="T10" fmla="*/ 0 w 54"/>
                <a:gd name="T11" fmla="*/ 79 h 79"/>
                <a:gd name="T12" fmla="*/ 29 w 54"/>
                <a:gd name="T13" fmla="*/ 56 h 79"/>
                <a:gd name="T14" fmla="*/ 38 w 54"/>
                <a:gd name="T15" fmla="*/ 49 h 79"/>
                <a:gd name="T16" fmla="*/ 50 w 54"/>
                <a:gd name="T17" fmla="*/ 34 h 79"/>
                <a:gd name="T18" fmla="*/ 54 w 54"/>
                <a:gd name="T19" fmla="*/ 19 h 79"/>
                <a:gd name="T20" fmla="*/ 54 w 54"/>
                <a:gd name="T21" fmla="*/ 0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 h="79">
                  <a:moveTo>
                    <a:pt x="54" y="0"/>
                  </a:moveTo>
                  <a:lnTo>
                    <a:pt x="38" y="8"/>
                  </a:lnTo>
                  <a:lnTo>
                    <a:pt x="17" y="19"/>
                  </a:lnTo>
                  <a:lnTo>
                    <a:pt x="0" y="41"/>
                  </a:lnTo>
                  <a:lnTo>
                    <a:pt x="0" y="56"/>
                  </a:lnTo>
                  <a:lnTo>
                    <a:pt x="0" y="79"/>
                  </a:lnTo>
                  <a:lnTo>
                    <a:pt x="29" y="56"/>
                  </a:lnTo>
                  <a:lnTo>
                    <a:pt x="38" y="49"/>
                  </a:lnTo>
                  <a:lnTo>
                    <a:pt x="50" y="34"/>
                  </a:lnTo>
                  <a:lnTo>
                    <a:pt x="54" y="19"/>
                  </a:lnTo>
                  <a:lnTo>
                    <a:pt x="54"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7" name="Freeform 415"/>
            <p:cNvSpPr>
              <a:spLocks/>
            </p:cNvSpPr>
            <p:nvPr/>
          </p:nvSpPr>
          <p:spPr bwMode="auto">
            <a:xfrm>
              <a:off x="4946" y="3831"/>
              <a:ext cx="167" cy="75"/>
            </a:xfrm>
            <a:custGeom>
              <a:avLst/>
              <a:gdLst>
                <a:gd name="T0" fmla="*/ 167 w 167"/>
                <a:gd name="T1" fmla="*/ 63 h 75"/>
                <a:gd name="T2" fmla="*/ 167 w 167"/>
                <a:gd name="T3" fmla="*/ 56 h 75"/>
                <a:gd name="T4" fmla="*/ 159 w 167"/>
                <a:gd name="T5" fmla="*/ 45 h 75"/>
                <a:gd name="T6" fmla="*/ 142 w 167"/>
                <a:gd name="T7" fmla="*/ 34 h 75"/>
                <a:gd name="T8" fmla="*/ 113 w 167"/>
                <a:gd name="T9" fmla="*/ 22 h 75"/>
                <a:gd name="T10" fmla="*/ 54 w 167"/>
                <a:gd name="T11" fmla="*/ 4 h 75"/>
                <a:gd name="T12" fmla="*/ 25 w 167"/>
                <a:gd name="T13" fmla="*/ 0 h 75"/>
                <a:gd name="T14" fmla="*/ 0 w 167"/>
                <a:gd name="T15" fmla="*/ 4 h 75"/>
                <a:gd name="T16" fmla="*/ 38 w 167"/>
                <a:gd name="T17" fmla="*/ 30 h 75"/>
                <a:gd name="T18" fmla="*/ 80 w 167"/>
                <a:gd name="T19" fmla="*/ 60 h 75"/>
                <a:gd name="T20" fmla="*/ 105 w 167"/>
                <a:gd name="T21" fmla="*/ 67 h 75"/>
                <a:gd name="T22" fmla="*/ 126 w 167"/>
                <a:gd name="T23" fmla="*/ 75 h 75"/>
                <a:gd name="T24" fmla="*/ 147 w 167"/>
                <a:gd name="T25" fmla="*/ 71 h 75"/>
                <a:gd name="T26" fmla="*/ 167 w 167"/>
                <a:gd name="T27" fmla="*/ 63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7" h="75">
                  <a:moveTo>
                    <a:pt x="167" y="63"/>
                  </a:moveTo>
                  <a:lnTo>
                    <a:pt x="167" y="56"/>
                  </a:lnTo>
                  <a:lnTo>
                    <a:pt x="159" y="45"/>
                  </a:lnTo>
                  <a:lnTo>
                    <a:pt x="142" y="34"/>
                  </a:lnTo>
                  <a:lnTo>
                    <a:pt x="113" y="22"/>
                  </a:lnTo>
                  <a:lnTo>
                    <a:pt x="54" y="4"/>
                  </a:lnTo>
                  <a:lnTo>
                    <a:pt x="25" y="0"/>
                  </a:lnTo>
                  <a:lnTo>
                    <a:pt x="0" y="4"/>
                  </a:lnTo>
                  <a:lnTo>
                    <a:pt x="38" y="30"/>
                  </a:lnTo>
                  <a:lnTo>
                    <a:pt x="80" y="60"/>
                  </a:lnTo>
                  <a:lnTo>
                    <a:pt x="105" y="67"/>
                  </a:lnTo>
                  <a:lnTo>
                    <a:pt x="126" y="75"/>
                  </a:lnTo>
                  <a:lnTo>
                    <a:pt x="147" y="71"/>
                  </a:lnTo>
                  <a:lnTo>
                    <a:pt x="167" y="63"/>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8" name="Freeform 416"/>
            <p:cNvSpPr>
              <a:spLocks/>
            </p:cNvSpPr>
            <p:nvPr/>
          </p:nvSpPr>
          <p:spPr bwMode="auto">
            <a:xfrm>
              <a:off x="5009" y="3965"/>
              <a:ext cx="58" cy="79"/>
            </a:xfrm>
            <a:custGeom>
              <a:avLst/>
              <a:gdLst>
                <a:gd name="T0" fmla="*/ 54 w 58"/>
                <a:gd name="T1" fmla="*/ 0 h 79"/>
                <a:gd name="T2" fmla="*/ 42 w 58"/>
                <a:gd name="T3" fmla="*/ 8 h 79"/>
                <a:gd name="T4" fmla="*/ 21 w 58"/>
                <a:gd name="T5" fmla="*/ 19 h 79"/>
                <a:gd name="T6" fmla="*/ 4 w 58"/>
                <a:gd name="T7" fmla="*/ 41 h 79"/>
                <a:gd name="T8" fmla="*/ 0 w 58"/>
                <a:gd name="T9" fmla="*/ 60 h 79"/>
                <a:gd name="T10" fmla="*/ 4 w 58"/>
                <a:gd name="T11" fmla="*/ 79 h 79"/>
                <a:gd name="T12" fmla="*/ 33 w 58"/>
                <a:gd name="T13" fmla="*/ 60 h 79"/>
                <a:gd name="T14" fmla="*/ 42 w 58"/>
                <a:gd name="T15" fmla="*/ 49 h 79"/>
                <a:gd name="T16" fmla="*/ 50 w 58"/>
                <a:gd name="T17" fmla="*/ 38 h 79"/>
                <a:gd name="T18" fmla="*/ 58 w 58"/>
                <a:gd name="T19" fmla="*/ 19 h 79"/>
                <a:gd name="T20" fmla="*/ 54 w 58"/>
                <a:gd name="T21" fmla="*/ 0 h 7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79">
                  <a:moveTo>
                    <a:pt x="54" y="0"/>
                  </a:moveTo>
                  <a:lnTo>
                    <a:pt x="42" y="8"/>
                  </a:lnTo>
                  <a:lnTo>
                    <a:pt x="21" y="19"/>
                  </a:lnTo>
                  <a:lnTo>
                    <a:pt x="4" y="41"/>
                  </a:lnTo>
                  <a:lnTo>
                    <a:pt x="0" y="60"/>
                  </a:lnTo>
                  <a:lnTo>
                    <a:pt x="4" y="79"/>
                  </a:lnTo>
                  <a:lnTo>
                    <a:pt x="33" y="60"/>
                  </a:lnTo>
                  <a:lnTo>
                    <a:pt x="42" y="49"/>
                  </a:lnTo>
                  <a:lnTo>
                    <a:pt x="50" y="38"/>
                  </a:lnTo>
                  <a:lnTo>
                    <a:pt x="58" y="19"/>
                  </a:lnTo>
                  <a:lnTo>
                    <a:pt x="54" y="0"/>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9" name="Freeform 417"/>
            <p:cNvSpPr>
              <a:spLocks/>
            </p:cNvSpPr>
            <p:nvPr/>
          </p:nvSpPr>
          <p:spPr bwMode="auto">
            <a:xfrm>
              <a:off x="5130" y="3891"/>
              <a:ext cx="155" cy="56"/>
            </a:xfrm>
            <a:custGeom>
              <a:avLst/>
              <a:gdLst>
                <a:gd name="T0" fmla="*/ 0 w 155"/>
                <a:gd name="T1" fmla="*/ 7 h 56"/>
                <a:gd name="T2" fmla="*/ 0 w 155"/>
                <a:gd name="T3" fmla="*/ 15 h 56"/>
                <a:gd name="T4" fmla="*/ 4 w 155"/>
                <a:gd name="T5" fmla="*/ 22 h 56"/>
                <a:gd name="T6" fmla="*/ 17 w 155"/>
                <a:gd name="T7" fmla="*/ 33 h 56"/>
                <a:gd name="T8" fmla="*/ 30 w 155"/>
                <a:gd name="T9" fmla="*/ 41 h 56"/>
                <a:gd name="T10" fmla="*/ 55 w 155"/>
                <a:gd name="T11" fmla="*/ 48 h 56"/>
                <a:gd name="T12" fmla="*/ 80 w 155"/>
                <a:gd name="T13" fmla="*/ 52 h 56"/>
                <a:gd name="T14" fmla="*/ 113 w 155"/>
                <a:gd name="T15" fmla="*/ 56 h 56"/>
                <a:gd name="T16" fmla="*/ 155 w 155"/>
                <a:gd name="T17" fmla="*/ 52 h 56"/>
                <a:gd name="T18" fmla="*/ 113 w 155"/>
                <a:gd name="T19" fmla="*/ 33 h 56"/>
                <a:gd name="T20" fmla="*/ 67 w 155"/>
                <a:gd name="T21" fmla="*/ 15 h 56"/>
                <a:gd name="T22" fmla="*/ 25 w 155"/>
                <a:gd name="T23" fmla="*/ 3 h 56"/>
                <a:gd name="T24" fmla="*/ 9 w 155"/>
                <a:gd name="T25" fmla="*/ 0 h 56"/>
                <a:gd name="T26" fmla="*/ 0 w 155"/>
                <a:gd name="T27" fmla="*/ 7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5" h="56">
                  <a:moveTo>
                    <a:pt x="0" y="7"/>
                  </a:moveTo>
                  <a:lnTo>
                    <a:pt x="0" y="15"/>
                  </a:lnTo>
                  <a:lnTo>
                    <a:pt x="4" y="22"/>
                  </a:lnTo>
                  <a:lnTo>
                    <a:pt x="17" y="33"/>
                  </a:lnTo>
                  <a:lnTo>
                    <a:pt x="30" y="41"/>
                  </a:lnTo>
                  <a:lnTo>
                    <a:pt x="55" y="48"/>
                  </a:lnTo>
                  <a:lnTo>
                    <a:pt x="80" y="52"/>
                  </a:lnTo>
                  <a:lnTo>
                    <a:pt x="113" y="56"/>
                  </a:lnTo>
                  <a:lnTo>
                    <a:pt x="155" y="52"/>
                  </a:lnTo>
                  <a:lnTo>
                    <a:pt x="113" y="33"/>
                  </a:lnTo>
                  <a:lnTo>
                    <a:pt x="67" y="15"/>
                  </a:lnTo>
                  <a:lnTo>
                    <a:pt x="25" y="3"/>
                  </a:lnTo>
                  <a:lnTo>
                    <a:pt x="9" y="0"/>
                  </a:lnTo>
                  <a:lnTo>
                    <a:pt x="0" y="7"/>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0" name="Freeform 418"/>
            <p:cNvSpPr>
              <a:spLocks/>
            </p:cNvSpPr>
            <p:nvPr/>
          </p:nvSpPr>
          <p:spPr bwMode="auto">
            <a:xfrm>
              <a:off x="5130" y="3868"/>
              <a:ext cx="176" cy="41"/>
            </a:xfrm>
            <a:custGeom>
              <a:avLst/>
              <a:gdLst>
                <a:gd name="T0" fmla="*/ 0 w 176"/>
                <a:gd name="T1" fmla="*/ 26 h 41"/>
                <a:gd name="T2" fmla="*/ 9 w 176"/>
                <a:gd name="T3" fmla="*/ 34 h 41"/>
                <a:gd name="T4" fmla="*/ 21 w 176"/>
                <a:gd name="T5" fmla="*/ 41 h 41"/>
                <a:gd name="T6" fmla="*/ 46 w 176"/>
                <a:gd name="T7" fmla="*/ 41 h 41"/>
                <a:gd name="T8" fmla="*/ 71 w 176"/>
                <a:gd name="T9" fmla="*/ 41 h 41"/>
                <a:gd name="T10" fmla="*/ 130 w 176"/>
                <a:gd name="T11" fmla="*/ 30 h 41"/>
                <a:gd name="T12" fmla="*/ 155 w 176"/>
                <a:gd name="T13" fmla="*/ 19 h 41"/>
                <a:gd name="T14" fmla="*/ 176 w 176"/>
                <a:gd name="T15" fmla="*/ 11 h 41"/>
                <a:gd name="T16" fmla="*/ 126 w 176"/>
                <a:gd name="T17" fmla="*/ 4 h 41"/>
                <a:gd name="T18" fmla="*/ 67 w 176"/>
                <a:gd name="T19" fmla="*/ 0 h 41"/>
                <a:gd name="T20" fmla="*/ 42 w 176"/>
                <a:gd name="T21" fmla="*/ 0 h 41"/>
                <a:gd name="T22" fmla="*/ 21 w 176"/>
                <a:gd name="T23" fmla="*/ 4 h 41"/>
                <a:gd name="T24" fmla="*/ 9 w 176"/>
                <a:gd name="T25" fmla="*/ 15 h 41"/>
                <a:gd name="T26" fmla="*/ 0 w 176"/>
                <a:gd name="T27" fmla="*/ 26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6" h="41">
                  <a:moveTo>
                    <a:pt x="0" y="26"/>
                  </a:moveTo>
                  <a:lnTo>
                    <a:pt x="9" y="34"/>
                  </a:lnTo>
                  <a:lnTo>
                    <a:pt x="21" y="41"/>
                  </a:lnTo>
                  <a:lnTo>
                    <a:pt x="46" y="41"/>
                  </a:lnTo>
                  <a:lnTo>
                    <a:pt x="71" y="41"/>
                  </a:lnTo>
                  <a:lnTo>
                    <a:pt x="130" y="30"/>
                  </a:lnTo>
                  <a:lnTo>
                    <a:pt x="155" y="19"/>
                  </a:lnTo>
                  <a:lnTo>
                    <a:pt x="176" y="11"/>
                  </a:lnTo>
                  <a:lnTo>
                    <a:pt x="126" y="4"/>
                  </a:lnTo>
                  <a:lnTo>
                    <a:pt x="67" y="0"/>
                  </a:lnTo>
                  <a:lnTo>
                    <a:pt x="42" y="0"/>
                  </a:lnTo>
                  <a:lnTo>
                    <a:pt x="21" y="4"/>
                  </a:lnTo>
                  <a:lnTo>
                    <a:pt x="9" y="15"/>
                  </a:lnTo>
                  <a:lnTo>
                    <a:pt x="0" y="26"/>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1" name="Freeform 419"/>
            <p:cNvSpPr>
              <a:spLocks/>
            </p:cNvSpPr>
            <p:nvPr/>
          </p:nvSpPr>
          <p:spPr bwMode="auto">
            <a:xfrm>
              <a:off x="5122" y="3741"/>
              <a:ext cx="113" cy="146"/>
            </a:xfrm>
            <a:custGeom>
              <a:avLst/>
              <a:gdLst>
                <a:gd name="T0" fmla="*/ 21 w 113"/>
                <a:gd name="T1" fmla="*/ 146 h 146"/>
                <a:gd name="T2" fmla="*/ 8 w 113"/>
                <a:gd name="T3" fmla="*/ 142 h 146"/>
                <a:gd name="T4" fmla="*/ 0 w 113"/>
                <a:gd name="T5" fmla="*/ 135 h 146"/>
                <a:gd name="T6" fmla="*/ 0 w 113"/>
                <a:gd name="T7" fmla="*/ 120 h 146"/>
                <a:gd name="T8" fmla="*/ 12 w 113"/>
                <a:gd name="T9" fmla="*/ 97 h 146"/>
                <a:gd name="T10" fmla="*/ 38 w 113"/>
                <a:gd name="T11" fmla="*/ 75 h 146"/>
                <a:gd name="T12" fmla="*/ 88 w 113"/>
                <a:gd name="T13" fmla="*/ 30 h 146"/>
                <a:gd name="T14" fmla="*/ 105 w 113"/>
                <a:gd name="T15" fmla="*/ 12 h 146"/>
                <a:gd name="T16" fmla="*/ 113 w 113"/>
                <a:gd name="T17" fmla="*/ 0 h 146"/>
                <a:gd name="T18" fmla="*/ 109 w 113"/>
                <a:gd name="T19" fmla="*/ 12 h 146"/>
                <a:gd name="T20" fmla="*/ 109 w 113"/>
                <a:gd name="T21" fmla="*/ 30 h 146"/>
                <a:gd name="T22" fmla="*/ 96 w 113"/>
                <a:gd name="T23" fmla="*/ 71 h 146"/>
                <a:gd name="T24" fmla="*/ 84 w 113"/>
                <a:gd name="T25" fmla="*/ 94 h 146"/>
                <a:gd name="T26" fmla="*/ 71 w 113"/>
                <a:gd name="T27" fmla="*/ 116 h 146"/>
                <a:gd name="T28" fmla="*/ 50 w 113"/>
                <a:gd name="T29" fmla="*/ 135 h 146"/>
                <a:gd name="T30" fmla="*/ 21 w 113"/>
                <a:gd name="T31" fmla="*/ 146 h 1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3" h="146">
                  <a:moveTo>
                    <a:pt x="21" y="146"/>
                  </a:moveTo>
                  <a:lnTo>
                    <a:pt x="8" y="142"/>
                  </a:lnTo>
                  <a:lnTo>
                    <a:pt x="0" y="135"/>
                  </a:lnTo>
                  <a:lnTo>
                    <a:pt x="0" y="120"/>
                  </a:lnTo>
                  <a:lnTo>
                    <a:pt x="12" y="97"/>
                  </a:lnTo>
                  <a:lnTo>
                    <a:pt x="38" y="75"/>
                  </a:lnTo>
                  <a:lnTo>
                    <a:pt x="88" y="30"/>
                  </a:lnTo>
                  <a:lnTo>
                    <a:pt x="105" y="12"/>
                  </a:lnTo>
                  <a:lnTo>
                    <a:pt x="113" y="0"/>
                  </a:lnTo>
                  <a:lnTo>
                    <a:pt x="109" y="12"/>
                  </a:lnTo>
                  <a:lnTo>
                    <a:pt x="109" y="30"/>
                  </a:lnTo>
                  <a:lnTo>
                    <a:pt x="96" y="71"/>
                  </a:lnTo>
                  <a:lnTo>
                    <a:pt x="84" y="94"/>
                  </a:lnTo>
                  <a:lnTo>
                    <a:pt x="71" y="116"/>
                  </a:lnTo>
                  <a:lnTo>
                    <a:pt x="50" y="135"/>
                  </a:lnTo>
                  <a:lnTo>
                    <a:pt x="21" y="146"/>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2" name="Freeform 420"/>
            <p:cNvSpPr>
              <a:spLocks/>
            </p:cNvSpPr>
            <p:nvPr/>
          </p:nvSpPr>
          <p:spPr bwMode="auto">
            <a:xfrm>
              <a:off x="5105" y="3898"/>
              <a:ext cx="42" cy="86"/>
            </a:xfrm>
            <a:custGeom>
              <a:avLst/>
              <a:gdLst>
                <a:gd name="T0" fmla="*/ 17 w 42"/>
                <a:gd name="T1" fmla="*/ 0 h 86"/>
                <a:gd name="T2" fmla="*/ 4 w 42"/>
                <a:gd name="T3" fmla="*/ 15 h 86"/>
                <a:gd name="T4" fmla="*/ 0 w 42"/>
                <a:gd name="T5" fmla="*/ 26 h 86"/>
                <a:gd name="T6" fmla="*/ 4 w 42"/>
                <a:gd name="T7" fmla="*/ 34 h 86"/>
                <a:gd name="T8" fmla="*/ 21 w 42"/>
                <a:gd name="T9" fmla="*/ 56 h 86"/>
                <a:gd name="T10" fmla="*/ 25 w 42"/>
                <a:gd name="T11" fmla="*/ 67 h 86"/>
                <a:gd name="T12" fmla="*/ 21 w 42"/>
                <a:gd name="T13" fmla="*/ 86 h 86"/>
                <a:gd name="T14" fmla="*/ 34 w 42"/>
                <a:gd name="T15" fmla="*/ 60 h 86"/>
                <a:gd name="T16" fmla="*/ 42 w 42"/>
                <a:gd name="T17" fmla="*/ 45 h 86"/>
                <a:gd name="T18" fmla="*/ 42 w 42"/>
                <a:gd name="T19" fmla="*/ 26 h 86"/>
                <a:gd name="T20" fmla="*/ 34 w 42"/>
                <a:gd name="T21" fmla="*/ 15 h 86"/>
                <a:gd name="T22" fmla="*/ 17 w 42"/>
                <a:gd name="T23" fmla="*/ 0 h 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86">
                  <a:moveTo>
                    <a:pt x="17" y="0"/>
                  </a:moveTo>
                  <a:lnTo>
                    <a:pt x="4" y="15"/>
                  </a:lnTo>
                  <a:lnTo>
                    <a:pt x="0" y="26"/>
                  </a:lnTo>
                  <a:lnTo>
                    <a:pt x="4" y="34"/>
                  </a:lnTo>
                  <a:lnTo>
                    <a:pt x="21" y="56"/>
                  </a:lnTo>
                  <a:lnTo>
                    <a:pt x="25" y="67"/>
                  </a:lnTo>
                  <a:lnTo>
                    <a:pt x="21" y="86"/>
                  </a:lnTo>
                  <a:lnTo>
                    <a:pt x="34" y="60"/>
                  </a:lnTo>
                  <a:lnTo>
                    <a:pt x="42" y="45"/>
                  </a:lnTo>
                  <a:lnTo>
                    <a:pt x="42" y="26"/>
                  </a:lnTo>
                  <a:lnTo>
                    <a:pt x="34" y="15"/>
                  </a:lnTo>
                  <a:lnTo>
                    <a:pt x="17" y="0"/>
                  </a:lnTo>
                  <a:close/>
                </a:path>
              </a:pathLst>
            </a:custGeom>
            <a:solidFill>
              <a:srgbClr val="80C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080" name="Text Box 422"/>
          <p:cNvSpPr txBox="1">
            <a:spLocks noChangeArrowheads="1"/>
          </p:cNvSpPr>
          <p:nvPr/>
        </p:nvSpPr>
        <p:spPr bwMode="auto">
          <a:xfrm>
            <a:off x="515938" y="1972974"/>
            <a:ext cx="8458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3600" dirty="0">
                <a:solidFill>
                  <a:srgbClr val="00CC66"/>
                </a:solidFill>
              </a:rPr>
              <a:t>      </a:t>
            </a:r>
            <a:r>
              <a:rPr lang="en-US" sz="3600" b="1" dirty="0">
                <a:solidFill>
                  <a:srgbClr val="FF0000"/>
                </a:solidFill>
              </a:rPr>
              <a:t>CHÀO MỪNG CÁC THẦY CÔ         VỀ DỰ GIỜ MÔN HÌNH HỌC </a:t>
            </a:r>
            <a:r>
              <a:rPr lang="en-US" sz="3600" b="1">
                <a:solidFill>
                  <a:srgbClr val="FF0000"/>
                </a:solidFill>
              </a:rPr>
              <a:t>LỚP </a:t>
            </a:r>
            <a:r>
              <a:rPr lang="en-US" sz="3600" b="1" smtClean="0">
                <a:solidFill>
                  <a:srgbClr val="FF0000"/>
                </a:solidFill>
              </a:rPr>
              <a:t>8A3</a:t>
            </a:r>
            <a:endParaRPr lang="en-US" sz="3600" b="1" dirty="0">
              <a:solidFill>
                <a:srgbClr val="FF0000"/>
              </a:solidFill>
            </a:endParaRPr>
          </a:p>
        </p:txBody>
      </p:sp>
    </p:spTree>
    <p:extLst>
      <p:ext uri="{BB962C8B-B14F-4D97-AF65-F5344CB8AC3E}">
        <p14:creationId xmlns:p14="http://schemas.microsoft.com/office/powerpoint/2010/main" val="13964871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indefinite" fill="hold" grpId="0" nodeType="withEffect">
                                  <p:stCondLst>
                                    <p:cond delay="0"/>
                                  </p:stCondLst>
                                  <p:childTnLst>
                                    <p:animClr clrSpc="rgb" dir="cw">
                                      <p:cBhvr override="childStyle">
                                        <p:cTn id="6" dur="2000" fill="hold"/>
                                        <p:tgtEl>
                                          <p:spTgt spid="248836"/>
                                        </p:tgtEl>
                                        <p:attrNameLst>
                                          <p:attrName>style.color</p:attrName>
                                        </p:attrNameLst>
                                      </p:cBhvr>
                                      <p:to>
                                        <a:schemeClr val="folHlink"/>
                                      </p:to>
                                    </p:animClr>
                                  </p:childTnLst>
                                </p:cTn>
                              </p:par>
                              <p:par>
                                <p:cTn id="7" presetID="8" presetClass="emph" presetSubtype="0" repeatCount="indefinite" fill="hold" grpId="0" nodeType="withEffect">
                                  <p:stCondLst>
                                    <p:cond delay="0"/>
                                  </p:stCondLst>
                                  <p:childTnLst>
                                    <p:animRot by="21600000">
                                      <p:cBhvr>
                                        <p:cTn id="8" dur="5000" fill="hold"/>
                                        <p:tgtEl>
                                          <p:spTgt spid="248835"/>
                                        </p:tgtEl>
                                        <p:attrNameLst>
                                          <p:attrName>r</p:attrName>
                                        </p:attrNameLst>
                                      </p:cBhvr>
                                    </p:animRot>
                                  </p:childTnLst>
                                </p:cTn>
                              </p:par>
                              <p:par>
                                <p:cTn id="9" presetID="25" presetClass="entr" presetSubtype="0" fill="hold" nodeType="withEffect">
                                  <p:stCondLst>
                                    <p:cond delay="0"/>
                                  </p:stCondLst>
                                  <p:childTnLst>
                                    <p:set>
                                      <p:cBhvr>
                                        <p:cTn id="10" dur="1" fill="hold">
                                          <p:stCondLst>
                                            <p:cond delay="0"/>
                                          </p:stCondLst>
                                        </p:cTn>
                                        <p:tgtEl>
                                          <p:spTgt spid="248837"/>
                                        </p:tgtEl>
                                        <p:attrNameLst>
                                          <p:attrName>style.visibility</p:attrName>
                                        </p:attrNameLst>
                                      </p:cBhvr>
                                      <p:to>
                                        <p:strVal val="visible"/>
                                      </p:to>
                                    </p:set>
                                    <p:anim calcmode="lin" valueType="num">
                                      <p:cBhvr>
                                        <p:cTn id="11" dur="2500" decel="50000" fill="hold">
                                          <p:stCondLst>
                                            <p:cond delay="0"/>
                                          </p:stCondLst>
                                        </p:cTn>
                                        <p:tgtEl>
                                          <p:spTgt spid="248837"/>
                                        </p:tgtEl>
                                        <p:attrNameLst>
                                          <p:attrName>style.rotation</p:attrName>
                                        </p:attrNameLst>
                                      </p:cBhvr>
                                      <p:tavLst>
                                        <p:tav tm="0">
                                          <p:val>
                                            <p:fltVal val="-90"/>
                                          </p:val>
                                        </p:tav>
                                        <p:tav tm="100000">
                                          <p:val>
                                            <p:fltVal val="0"/>
                                          </p:val>
                                        </p:tav>
                                      </p:tavLst>
                                    </p:anim>
                                    <p:anim calcmode="lin" valueType="num">
                                      <p:cBhvr>
                                        <p:cTn id="12" dur="2500" decel="50000" fill="hold">
                                          <p:stCondLst>
                                            <p:cond delay="0"/>
                                          </p:stCondLst>
                                        </p:cTn>
                                        <p:tgtEl>
                                          <p:spTgt spid="248837"/>
                                        </p:tgtEl>
                                        <p:attrNameLst>
                                          <p:attrName>ppt_w</p:attrName>
                                        </p:attrNameLst>
                                      </p:cBhvr>
                                      <p:tavLst>
                                        <p:tav tm="0">
                                          <p:val>
                                            <p:strVal val="#ppt_w"/>
                                          </p:val>
                                        </p:tav>
                                        <p:tav tm="100000">
                                          <p:val>
                                            <p:strVal val="#ppt_w*.05"/>
                                          </p:val>
                                        </p:tav>
                                      </p:tavLst>
                                    </p:anim>
                                    <p:anim calcmode="lin" valueType="num">
                                      <p:cBhvr>
                                        <p:cTn id="13" dur="2500" accel="50000" fill="hold">
                                          <p:stCondLst>
                                            <p:cond delay="2500"/>
                                          </p:stCondLst>
                                        </p:cTn>
                                        <p:tgtEl>
                                          <p:spTgt spid="248837"/>
                                        </p:tgtEl>
                                        <p:attrNameLst>
                                          <p:attrName>ppt_w</p:attrName>
                                        </p:attrNameLst>
                                      </p:cBhvr>
                                      <p:tavLst>
                                        <p:tav tm="0">
                                          <p:val>
                                            <p:strVal val="#ppt_w*.05"/>
                                          </p:val>
                                        </p:tav>
                                        <p:tav tm="100000">
                                          <p:val>
                                            <p:strVal val="#ppt_w"/>
                                          </p:val>
                                        </p:tav>
                                      </p:tavLst>
                                    </p:anim>
                                    <p:anim calcmode="lin" valueType="num">
                                      <p:cBhvr>
                                        <p:cTn id="14" dur="5000" fill="hold"/>
                                        <p:tgtEl>
                                          <p:spTgt spid="248837"/>
                                        </p:tgtEl>
                                        <p:attrNameLst>
                                          <p:attrName>ppt_h</p:attrName>
                                        </p:attrNameLst>
                                      </p:cBhvr>
                                      <p:tavLst>
                                        <p:tav tm="0">
                                          <p:val>
                                            <p:strVal val="#ppt_h"/>
                                          </p:val>
                                        </p:tav>
                                        <p:tav tm="100000">
                                          <p:val>
                                            <p:strVal val="#ppt_h"/>
                                          </p:val>
                                        </p:tav>
                                      </p:tavLst>
                                    </p:anim>
                                    <p:anim calcmode="lin" valueType="num">
                                      <p:cBhvr>
                                        <p:cTn id="15" dur="2500" decel="50000" fill="hold">
                                          <p:stCondLst>
                                            <p:cond delay="0"/>
                                          </p:stCondLst>
                                        </p:cTn>
                                        <p:tgtEl>
                                          <p:spTgt spid="248837"/>
                                        </p:tgtEl>
                                        <p:attrNameLst>
                                          <p:attrName>ppt_x</p:attrName>
                                        </p:attrNameLst>
                                      </p:cBhvr>
                                      <p:tavLst>
                                        <p:tav tm="0">
                                          <p:val>
                                            <p:strVal val="#ppt_x+.4"/>
                                          </p:val>
                                        </p:tav>
                                        <p:tav tm="100000">
                                          <p:val>
                                            <p:strVal val="#ppt_x"/>
                                          </p:val>
                                        </p:tav>
                                      </p:tavLst>
                                    </p:anim>
                                    <p:anim calcmode="lin" valueType="num">
                                      <p:cBhvr>
                                        <p:cTn id="16" dur="2500" decel="50000" fill="hold">
                                          <p:stCondLst>
                                            <p:cond delay="0"/>
                                          </p:stCondLst>
                                        </p:cTn>
                                        <p:tgtEl>
                                          <p:spTgt spid="248837"/>
                                        </p:tgtEl>
                                        <p:attrNameLst>
                                          <p:attrName>ppt_y</p:attrName>
                                        </p:attrNameLst>
                                      </p:cBhvr>
                                      <p:tavLst>
                                        <p:tav tm="0">
                                          <p:val>
                                            <p:strVal val="#ppt_y-.2"/>
                                          </p:val>
                                        </p:tav>
                                        <p:tav tm="100000">
                                          <p:val>
                                            <p:strVal val="#ppt_y+.1"/>
                                          </p:val>
                                        </p:tav>
                                      </p:tavLst>
                                    </p:anim>
                                    <p:anim calcmode="lin" valueType="num">
                                      <p:cBhvr>
                                        <p:cTn id="17" dur="2500" accel="50000" fill="hold">
                                          <p:stCondLst>
                                            <p:cond delay="2500"/>
                                          </p:stCondLst>
                                        </p:cTn>
                                        <p:tgtEl>
                                          <p:spTgt spid="248837"/>
                                        </p:tgtEl>
                                        <p:attrNameLst>
                                          <p:attrName>ppt_y</p:attrName>
                                        </p:attrNameLst>
                                      </p:cBhvr>
                                      <p:tavLst>
                                        <p:tav tm="0">
                                          <p:val>
                                            <p:strVal val="#ppt_y+.1"/>
                                          </p:val>
                                        </p:tav>
                                        <p:tav tm="100000">
                                          <p:val>
                                            <p:strVal val="#ppt_y"/>
                                          </p:val>
                                        </p:tav>
                                      </p:tavLst>
                                    </p:anim>
                                    <p:animEffect transition="in" filter="fade">
                                      <p:cBhvr>
                                        <p:cTn id="18" dur="5000" decel="50000">
                                          <p:stCondLst>
                                            <p:cond delay="0"/>
                                          </p:stCondLst>
                                        </p:cTn>
                                        <p:tgtEl>
                                          <p:spTgt spid="24883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6" presetClass="path" presetSubtype="0" accel="50000" decel="50000" fill="hold" nodeType="clickEffect">
                                  <p:stCondLst>
                                    <p:cond delay="0"/>
                                  </p:stCondLst>
                                  <p:childTnLst>
                                    <p:animMotion origin="layout" path="M 3.33333E-6 3.33333E-6 L 0.45 -0.59861 " pathEditMode="relative" rAng="0" ptsTypes="AA">
                                      <p:cBhvr>
                                        <p:cTn id="22" dur="5000" fill="hold"/>
                                        <p:tgtEl>
                                          <p:spTgt spid="248838"/>
                                        </p:tgtEl>
                                        <p:attrNameLst>
                                          <p:attrName>ppt_x</p:attrName>
                                          <p:attrName>ppt_y</p:attrName>
                                        </p:attrNameLst>
                                      </p:cBhvr>
                                      <p:rCtr x="22500" y="-29931"/>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63" presetClass="path" presetSubtype="0" accel="50000" decel="50000" fill="hold" nodeType="clickEffect">
                                  <p:stCondLst>
                                    <p:cond delay="0"/>
                                  </p:stCondLst>
                                  <p:childTnLst>
                                    <p:animMotion origin="layout" path="M -3.33333E-6 4.44444E-6 L 0.5 0.00138 " pathEditMode="relative" rAng="0" ptsTypes="AA">
                                      <p:cBhvr>
                                        <p:cTn id="26" dur="5000" fill="hold"/>
                                        <p:tgtEl>
                                          <p:spTgt spid="248839"/>
                                        </p:tgtEl>
                                        <p:attrNameLst>
                                          <p:attrName>ppt_x</p:attrName>
                                          <p:attrName>ppt_y</p:attrName>
                                        </p:attrNameLst>
                                      </p:cBhvr>
                                      <p:rCtr x="25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animBg="1"/>
      <p:bldP spid="2488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990600" y="990600"/>
            <a:ext cx="3598863" cy="237490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39" name="Text Box 3"/>
          <p:cNvSpPr txBox="1">
            <a:spLocks noChangeArrowheads="1"/>
          </p:cNvSpPr>
          <p:nvPr/>
        </p:nvSpPr>
        <p:spPr bwMode="auto">
          <a:xfrm>
            <a:off x="1295400" y="3886200"/>
            <a:ext cx="5053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buFont typeface="Symbol" pitchFamily="18" charset="2"/>
              <a:buNone/>
            </a:pPr>
            <a:r>
              <a:rPr lang="en-US" sz="2400" b="1">
                <a:solidFill>
                  <a:schemeClr val="tx2"/>
                </a:solidFill>
                <a:cs typeface="Arial" charset="0"/>
              </a:rPr>
              <a:t>Tứ giác ABCD có AC cắt BD tại O</a:t>
            </a:r>
          </a:p>
        </p:txBody>
      </p:sp>
      <p:sp>
        <p:nvSpPr>
          <p:cNvPr id="28676" name="Text Box 4"/>
          <p:cNvSpPr txBox="1">
            <a:spLocks noChangeArrowheads="1"/>
          </p:cNvSpPr>
          <p:nvPr/>
        </p:nvSpPr>
        <p:spPr bwMode="auto">
          <a:xfrm>
            <a:off x="914400" y="4343400"/>
            <a:ext cx="800576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rgbClr val="002060"/>
                </a:solidFill>
                <a:cs typeface="Arial" charset="0"/>
              </a:rPr>
              <a:t>OA=OC; OB=OD  suy ra ABCD là hình bình hành</a:t>
            </a:r>
          </a:p>
          <a:p>
            <a:pPr eaLnBrk="1" hangingPunct="1"/>
            <a:r>
              <a:rPr lang="en-US" sz="2400" b="1">
                <a:solidFill>
                  <a:srgbClr val="002060"/>
                </a:solidFill>
                <a:cs typeface="Arial" charset="0"/>
              </a:rPr>
              <a:t>Lại có: OA= OB= OC= OD. Do đó : OA+ OC = OB+ OD</a:t>
            </a:r>
          </a:p>
          <a:p>
            <a:pPr eaLnBrk="1" hangingPunct="1"/>
            <a:r>
              <a:rPr lang="en-US" sz="2400" b="1">
                <a:solidFill>
                  <a:srgbClr val="002060"/>
                </a:solidFill>
                <a:cs typeface="Arial" charset="0"/>
              </a:rPr>
              <a:t> Cho nên : AC = BD</a:t>
            </a:r>
          </a:p>
          <a:p>
            <a:pPr eaLnBrk="1" hangingPunct="1"/>
            <a:r>
              <a:rPr lang="en-US" sz="2400" b="1">
                <a:solidFill>
                  <a:srgbClr val="002060"/>
                </a:solidFill>
                <a:cs typeface="Arial" charset="0"/>
              </a:rPr>
              <a:t>Hình bình hành ABCD có hai đường chéo AC= BD, nên ABCD là hình chữ nhật</a:t>
            </a:r>
          </a:p>
        </p:txBody>
      </p:sp>
      <p:sp>
        <p:nvSpPr>
          <p:cNvPr id="14341" name="Text Box 5"/>
          <p:cNvSpPr txBox="1">
            <a:spLocks noChangeArrowheads="1"/>
          </p:cNvSpPr>
          <p:nvPr/>
        </p:nvSpPr>
        <p:spPr bwMode="auto">
          <a:xfrm>
            <a:off x="4572000" y="3352800"/>
            <a:ext cx="504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b="1">
                <a:solidFill>
                  <a:srgbClr val="0033CC"/>
                </a:solidFill>
                <a:cs typeface="Arial" charset="0"/>
              </a:rPr>
              <a:t>C</a:t>
            </a:r>
          </a:p>
        </p:txBody>
      </p:sp>
      <p:sp>
        <p:nvSpPr>
          <p:cNvPr id="14342" name="Text Box 6"/>
          <p:cNvSpPr txBox="1">
            <a:spLocks noChangeArrowheads="1"/>
          </p:cNvSpPr>
          <p:nvPr/>
        </p:nvSpPr>
        <p:spPr bwMode="auto">
          <a:xfrm>
            <a:off x="533400" y="3276600"/>
            <a:ext cx="504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b="1">
                <a:solidFill>
                  <a:srgbClr val="0033CC"/>
                </a:solidFill>
                <a:cs typeface="Arial" charset="0"/>
              </a:rPr>
              <a:t>D</a:t>
            </a:r>
          </a:p>
        </p:txBody>
      </p:sp>
      <p:sp>
        <p:nvSpPr>
          <p:cNvPr id="14343" name="Text Box 7"/>
          <p:cNvSpPr txBox="1">
            <a:spLocks noChangeArrowheads="1"/>
          </p:cNvSpPr>
          <p:nvPr/>
        </p:nvSpPr>
        <p:spPr bwMode="auto">
          <a:xfrm>
            <a:off x="381000" y="533400"/>
            <a:ext cx="504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b="1">
                <a:solidFill>
                  <a:srgbClr val="0033CC"/>
                </a:solidFill>
                <a:cs typeface="Arial" charset="0"/>
              </a:rPr>
              <a:t>A</a:t>
            </a:r>
          </a:p>
        </p:txBody>
      </p:sp>
      <p:sp>
        <p:nvSpPr>
          <p:cNvPr id="14344" name="Text Box 8"/>
          <p:cNvSpPr txBox="1">
            <a:spLocks noChangeArrowheads="1"/>
          </p:cNvSpPr>
          <p:nvPr/>
        </p:nvSpPr>
        <p:spPr bwMode="auto">
          <a:xfrm>
            <a:off x="4648200" y="609600"/>
            <a:ext cx="504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b="1">
                <a:solidFill>
                  <a:srgbClr val="0033CC"/>
                </a:solidFill>
                <a:cs typeface="Arial" charset="0"/>
              </a:rPr>
              <a:t>B</a:t>
            </a:r>
          </a:p>
        </p:txBody>
      </p:sp>
      <p:sp>
        <p:nvSpPr>
          <p:cNvPr id="14345" name="Line 9"/>
          <p:cNvSpPr>
            <a:spLocks noChangeShapeType="1"/>
          </p:cNvSpPr>
          <p:nvPr/>
        </p:nvSpPr>
        <p:spPr bwMode="auto">
          <a:xfrm>
            <a:off x="990600" y="990600"/>
            <a:ext cx="3600450" cy="2374900"/>
          </a:xfrm>
          <a:prstGeom prst="line">
            <a:avLst/>
          </a:prstGeom>
          <a:noFill/>
          <a:ln w="254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6" name="Line 10"/>
          <p:cNvSpPr>
            <a:spLocks noChangeShapeType="1"/>
          </p:cNvSpPr>
          <p:nvPr/>
        </p:nvSpPr>
        <p:spPr bwMode="auto">
          <a:xfrm flipV="1">
            <a:off x="990600" y="990600"/>
            <a:ext cx="3600450" cy="2374900"/>
          </a:xfrm>
          <a:prstGeom prst="line">
            <a:avLst/>
          </a:prstGeom>
          <a:noFill/>
          <a:ln w="25400">
            <a:solidFill>
              <a:srgbClr val="008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11"/>
          <p:cNvGrpSpPr>
            <a:grpSpLocks/>
          </p:cNvGrpSpPr>
          <p:nvPr/>
        </p:nvGrpSpPr>
        <p:grpSpPr bwMode="auto">
          <a:xfrm rot="-2054875">
            <a:off x="168275" y="1217613"/>
            <a:ext cx="1970088" cy="2017712"/>
            <a:chOff x="1346" y="1533"/>
            <a:chExt cx="972" cy="1119"/>
          </a:xfrm>
        </p:grpSpPr>
        <p:sp>
          <p:nvSpPr>
            <p:cNvPr id="14361" name="AutoShape 12"/>
            <p:cNvSpPr>
              <a:spLocks noChangeArrowheads="1"/>
            </p:cNvSpPr>
            <p:nvPr/>
          </p:nvSpPr>
          <p:spPr bwMode="auto">
            <a:xfrm rot="14273926" flipH="1">
              <a:off x="1826" y="2160"/>
              <a:ext cx="937" cy="47"/>
            </a:xfrm>
            <a:prstGeom prst="homePlate">
              <a:avLst>
                <a:gd name="adj" fmla="val 498404"/>
              </a:avLst>
            </a:prstGeom>
            <a:solidFill>
              <a:srgbClr val="FF0066"/>
            </a:solidFill>
            <a:ln w="9525">
              <a:solidFill>
                <a:srgbClr val="000000"/>
              </a:solidFill>
              <a:miter lim="800000"/>
              <a:headEnd/>
              <a:tailEnd/>
            </a:ln>
          </p:spPr>
          <p:txBody>
            <a:bodyPr wrap="none" anchor="ctr"/>
            <a:lstStyle/>
            <a:p>
              <a:endParaRPr lang="en-US"/>
            </a:p>
          </p:txBody>
        </p:sp>
        <p:sp>
          <p:nvSpPr>
            <p:cNvPr id="14362" name="AutoShape 13"/>
            <p:cNvSpPr>
              <a:spLocks noChangeArrowheads="1"/>
            </p:cNvSpPr>
            <p:nvPr/>
          </p:nvSpPr>
          <p:spPr bwMode="auto">
            <a:xfrm rot="18323201" flipH="1">
              <a:off x="1254" y="2154"/>
              <a:ext cx="909" cy="58"/>
            </a:xfrm>
            <a:prstGeom prst="homePlate">
              <a:avLst>
                <a:gd name="adj" fmla="val 391810"/>
              </a:avLst>
            </a:prstGeom>
            <a:solidFill>
              <a:srgbClr val="FF0066"/>
            </a:solidFill>
            <a:ln w="9525">
              <a:solidFill>
                <a:srgbClr val="000000"/>
              </a:solidFill>
              <a:miter lim="800000"/>
              <a:headEnd/>
              <a:tailEnd/>
            </a:ln>
          </p:spPr>
          <p:txBody>
            <a:bodyPr wrap="none" anchor="ctr"/>
            <a:lstStyle/>
            <a:p>
              <a:endParaRPr lang="en-US"/>
            </a:p>
          </p:txBody>
        </p:sp>
        <p:sp>
          <p:nvSpPr>
            <p:cNvPr id="14363" name="AutoShape 14"/>
            <p:cNvSpPr>
              <a:spLocks noChangeArrowheads="1"/>
            </p:cNvSpPr>
            <p:nvPr/>
          </p:nvSpPr>
          <p:spPr bwMode="auto">
            <a:xfrm rot="103585" flipH="1">
              <a:off x="1945" y="1533"/>
              <a:ext cx="147" cy="360"/>
            </a:xfrm>
            <a:prstGeom prst="flowChartPreparation">
              <a:avLst/>
            </a:prstGeom>
            <a:solidFill>
              <a:srgbClr val="FF0066"/>
            </a:solidFill>
            <a:ln w="9525">
              <a:solidFill>
                <a:srgbClr val="000000"/>
              </a:solidFill>
              <a:miter lim="800000"/>
              <a:headEnd/>
              <a:tailEnd/>
            </a:ln>
          </p:spPr>
          <p:txBody>
            <a:bodyPr wrap="none" anchor="ctr"/>
            <a:lstStyle/>
            <a:p>
              <a:pPr algn="ctr" eaLnBrk="0" hangingPunct="0"/>
              <a:endParaRPr lang="vi-VN">
                <a:solidFill>
                  <a:srgbClr val="000000"/>
                </a:solidFill>
                <a:latin typeface="Tahoma" pitchFamily="34" charset="0"/>
                <a:cs typeface="Arial" charset="0"/>
              </a:endParaRPr>
            </a:p>
          </p:txBody>
        </p:sp>
        <p:sp>
          <p:nvSpPr>
            <p:cNvPr id="14364" name="Oval 15"/>
            <p:cNvSpPr>
              <a:spLocks noChangeArrowheads="1"/>
            </p:cNvSpPr>
            <p:nvPr/>
          </p:nvSpPr>
          <p:spPr bwMode="auto">
            <a:xfrm rot="103585" flipH="1">
              <a:off x="1987" y="1759"/>
              <a:ext cx="59" cy="37"/>
            </a:xfrm>
            <a:prstGeom prst="ellipse">
              <a:avLst/>
            </a:prstGeom>
            <a:solidFill>
              <a:srgbClr val="FF0066"/>
            </a:solidFill>
            <a:ln w="9525">
              <a:solidFill>
                <a:srgbClr val="000000"/>
              </a:solidFill>
              <a:round/>
              <a:headEnd/>
              <a:tailEnd/>
            </a:ln>
          </p:spPr>
          <p:txBody>
            <a:bodyPr wrap="none" anchor="ctr"/>
            <a:lstStyle/>
            <a:p>
              <a:pPr algn="ctr" eaLnBrk="0" hangingPunct="0"/>
              <a:endParaRPr lang="vi-VN">
                <a:solidFill>
                  <a:srgbClr val="FF0000"/>
                </a:solidFill>
                <a:latin typeface="Tahoma" pitchFamily="34" charset="0"/>
                <a:cs typeface="Arial" charset="0"/>
              </a:endParaRPr>
            </a:p>
          </p:txBody>
        </p:sp>
        <p:sp>
          <p:nvSpPr>
            <p:cNvPr id="14365" name="Rectangle 16"/>
            <p:cNvSpPr>
              <a:spLocks noChangeArrowheads="1"/>
            </p:cNvSpPr>
            <p:nvPr/>
          </p:nvSpPr>
          <p:spPr bwMode="auto">
            <a:xfrm rot="-1524756">
              <a:off x="1346" y="2428"/>
              <a:ext cx="206"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chemeClr val="bg1"/>
                  </a:solidFill>
                  <a:latin typeface=".VnTime" pitchFamily="34" charset="0"/>
                  <a:cs typeface="Arial" charset="0"/>
                  <a:sym typeface="Wingdings 2" pitchFamily="18" charset="2"/>
                </a:rPr>
                <a:t></a:t>
              </a:r>
            </a:p>
          </p:txBody>
        </p:sp>
      </p:grpSp>
      <p:grpSp>
        <p:nvGrpSpPr>
          <p:cNvPr id="3" name="Group 17"/>
          <p:cNvGrpSpPr>
            <a:grpSpLocks/>
          </p:cNvGrpSpPr>
          <p:nvPr/>
        </p:nvGrpSpPr>
        <p:grpSpPr bwMode="auto">
          <a:xfrm rot="1988928">
            <a:off x="1069975" y="-363538"/>
            <a:ext cx="2055813" cy="2017713"/>
            <a:chOff x="1304" y="1533"/>
            <a:chExt cx="1014" cy="1119"/>
          </a:xfrm>
        </p:grpSpPr>
        <p:sp>
          <p:nvSpPr>
            <p:cNvPr id="14356" name="AutoShape 18"/>
            <p:cNvSpPr>
              <a:spLocks noChangeArrowheads="1"/>
            </p:cNvSpPr>
            <p:nvPr/>
          </p:nvSpPr>
          <p:spPr bwMode="auto">
            <a:xfrm rot="14273926" flipH="1">
              <a:off x="1826" y="2160"/>
              <a:ext cx="937" cy="47"/>
            </a:xfrm>
            <a:prstGeom prst="homePlate">
              <a:avLst>
                <a:gd name="adj" fmla="val 498404"/>
              </a:avLst>
            </a:prstGeom>
            <a:solidFill>
              <a:srgbClr val="FF0066"/>
            </a:solidFill>
            <a:ln w="9525">
              <a:solidFill>
                <a:srgbClr val="000000"/>
              </a:solidFill>
              <a:miter lim="800000"/>
              <a:headEnd/>
              <a:tailEnd/>
            </a:ln>
          </p:spPr>
          <p:txBody>
            <a:bodyPr wrap="none" anchor="ctr"/>
            <a:lstStyle/>
            <a:p>
              <a:endParaRPr lang="en-US"/>
            </a:p>
          </p:txBody>
        </p:sp>
        <p:sp>
          <p:nvSpPr>
            <p:cNvPr id="14357" name="AutoShape 19"/>
            <p:cNvSpPr>
              <a:spLocks noChangeArrowheads="1"/>
            </p:cNvSpPr>
            <p:nvPr/>
          </p:nvSpPr>
          <p:spPr bwMode="auto">
            <a:xfrm rot="18323201" flipH="1">
              <a:off x="1254" y="2154"/>
              <a:ext cx="909" cy="58"/>
            </a:xfrm>
            <a:prstGeom prst="homePlate">
              <a:avLst>
                <a:gd name="adj" fmla="val 391810"/>
              </a:avLst>
            </a:prstGeom>
            <a:solidFill>
              <a:srgbClr val="FF0066"/>
            </a:solidFill>
            <a:ln w="9525">
              <a:solidFill>
                <a:srgbClr val="000000"/>
              </a:solidFill>
              <a:miter lim="800000"/>
              <a:headEnd/>
              <a:tailEnd/>
            </a:ln>
          </p:spPr>
          <p:txBody>
            <a:bodyPr wrap="none" anchor="ctr"/>
            <a:lstStyle/>
            <a:p>
              <a:endParaRPr lang="en-US"/>
            </a:p>
          </p:txBody>
        </p:sp>
        <p:sp>
          <p:nvSpPr>
            <p:cNvPr id="14358" name="AutoShape 20"/>
            <p:cNvSpPr>
              <a:spLocks noChangeArrowheads="1"/>
            </p:cNvSpPr>
            <p:nvPr/>
          </p:nvSpPr>
          <p:spPr bwMode="auto">
            <a:xfrm rot="103585" flipH="1">
              <a:off x="1945" y="1533"/>
              <a:ext cx="147" cy="360"/>
            </a:xfrm>
            <a:prstGeom prst="flowChartPreparation">
              <a:avLst/>
            </a:prstGeom>
            <a:solidFill>
              <a:srgbClr val="FF0066"/>
            </a:solidFill>
            <a:ln w="9525">
              <a:solidFill>
                <a:srgbClr val="000000"/>
              </a:solidFill>
              <a:miter lim="800000"/>
              <a:headEnd/>
              <a:tailEnd/>
            </a:ln>
          </p:spPr>
          <p:txBody>
            <a:bodyPr wrap="none" anchor="ctr"/>
            <a:lstStyle/>
            <a:p>
              <a:pPr algn="ctr" eaLnBrk="0" hangingPunct="0"/>
              <a:endParaRPr lang="vi-VN">
                <a:solidFill>
                  <a:srgbClr val="000000"/>
                </a:solidFill>
                <a:latin typeface="Tahoma" pitchFamily="34" charset="0"/>
                <a:cs typeface="Arial" charset="0"/>
              </a:endParaRPr>
            </a:p>
          </p:txBody>
        </p:sp>
        <p:sp>
          <p:nvSpPr>
            <p:cNvPr id="14359" name="Oval 21"/>
            <p:cNvSpPr>
              <a:spLocks noChangeArrowheads="1"/>
            </p:cNvSpPr>
            <p:nvPr/>
          </p:nvSpPr>
          <p:spPr bwMode="auto">
            <a:xfrm rot="103585" flipH="1">
              <a:off x="1987" y="1759"/>
              <a:ext cx="59" cy="37"/>
            </a:xfrm>
            <a:prstGeom prst="ellipse">
              <a:avLst/>
            </a:prstGeom>
            <a:solidFill>
              <a:srgbClr val="FF0066"/>
            </a:solidFill>
            <a:ln w="9525">
              <a:solidFill>
                <a:srgbClr val="000000"/>
              </a:solidFill>
              <a:round/>
              <a:headEnd/>
              <a:tailEnd/>
            </a:ln>
          </p:spPr>
          <p:txBody>
            <a:bodyPr wrap="none" anchor="ctr"/>
            <a:lstStyle/>
            <a:p>
              <a:pPr algn="ctr" eaLnBrk="0" hangingPunct="0"/>
              <a:endParaRPr lang="vi-VN">
                <a:solidFill>
                  <a:srgbClr val="FF0000"/>
                </a:solidFill>
                <a:latin typeface="Tahoma" pitchFamily="34" charset="0"/>
                <a:cs typeface="Arial" charset="0"/>
              </a:endParaRPr>
            </a:p>
          </p:txBody>
        </p:sp>
        <p:sp>
          <p:nvSpPr>
            <p:cNvPr id="14360" name="Rectangle 22"/>
            <p:cNvSpPr>
              <a:spLocks noChangeArrowheads="1"/>
            </p:cNvSpPr>
            <p:nvPr/>
          </p:nvSpPr>
          <p:spPr bwMode="auto">
            <a:xfrm rot="-1524756">
              <a:off x="1304" y="2428"/>
              <a:ext cx="290"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chemeClr val="bg1"/>
                  </a:solidFill>
                  <a:latin typeface=".VnTime" pitchFamily="34" charset="0"/>
                  <a:cs typeface="Arial" charset="0"/>
                  <a:sym typeface="Wingdings 2" pitchFamily="18" charset="2"/>
                </a:rPr>
                <a:t>Â</a:t>
              </a:r>
            </a:p>
          </p:txBody>
        </p:sp>
      </p:grpSp>
      <p:sp>
        <p:nvSpPr>
          <p:cNvPr id="14349" name="Text Box 23"/>
          <p:cNvSpPr txBox="1">
            <a:spLocks noChangeArrowheads="1"/>
          </p:cNvSpPr>
          <p:nvPr/>
        </p:nvSpPr>
        <p:spPr bwMode="auto">
          <a:xfrm>
            <a:off x="2590800" y="2362200"/>
            <a:ext cx="576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b="1">
                <a:solidFill>
                  <a:srgbClr val="0033CC"/>
                </a:solidFill>
                <a:cs typeface="Arial" charset="0"/>
              </a:rPr>
              <a:t>O</a:t>
            </a:r>
          </a:p>
        </p:txBody>
      </p:sp>
      <p:grpSp>
        <p:nvGrpSpPr>
          <p:cNvPr id="14350" name="Group 24"/>
          <p:cNvGrpSpPr>
            <a:grpSpLocks/>
          </p:cNvGrpSpPr>
          <p:nvPr/>
        </p:nvGrpSpPr>
        <p:grpSpPr bwMode="auto">
          <a:xfrm>
            <a:off x="6172200" y="179388"/>
            <a:ext cx="1893888" cy="1981200"/>
            <a:chOff x="1346" y="1533"/>
            <a:chExt cx="972" cy="1119"/>
          </a:xfrm>
        </p:grpSpPr>
        <p:sp>
          <p:nvSpPr>
            <p:cNvPr id="14351" name="AutoShape 25"/>
            <p:cNvSpPr>
              <a:spLocks noChangeArrowheads="1"/>
            </p:cNvSpPr>
            <p:nvPr/>
          </p:nvSpPr>
          <p:spPr bwMode="auto">
            <a:xfrm rot="14273926" flipH="1">
              <a:off x="1826" y="2160"/>
              <a:ext cx="937" cy="47"/>
            </a:xfrm>
            <a:prstGeom prst="homePlate">
              <a:avLst>
                <a:gd name="adj" fmla="val 498404"/>
              </a:avLst>
            </a:prstGeom>
            <a:solidFill>
              <a:srgbClr val="FF0066"/>
            </a:solidFill>
            <a:ln w="9525">
              <a:solidFill>
                <a:srgbClr val="000000"/>
              </a:solidFill>
              <a:miter lim="800000"/>
              <a:headEnd/>
              <a:tailEnd/>
            </a:ln>
          </p:spPr>
          <p:txBody>
            <a:bodyPr wrap="none" anchor="ctr"/>
            <a:lstStyle/>
            <a:p>
              <a:endParaRPr lang="en-US"/>
            </a:p>
          </p:txBody>
        </p:sp>
        <p:sp>
          <p:nvSpPr>
            <p:cNvPr id="14352" name="AutoShape 26"/>
            <p:cNvSpPr>
              <a:spLocks noChangeArrowheads="1"/>
            </p:cNvSpPr>
            <p:nvPr/>
          </p:nvSpPr>
          <p:spPr bwMode="auto">
            <a:xfrm rot="18323201" flipH="1">
              <a:off x="1254" y="2154"/>
              <a:ext cx="909" cy="58"/>
            </a:xfrm>
            <a:prstGeom prst="homePlate">
              <a:avLst>
                <a:gd name="adj" fmla="val 391810"/>
              </a:avLst>
            </a:prstGeom>
            <a:solidFill>
              <a:srgbClr val="FF0066"/>
            </a:solidFill>
            <a:ln w="9525">
              <a:solidFill>
                <a:srgbClr val="000000"/>
              </a:solidFill>
              <a:miter lim="800000"/>
              <a:headEnd/>
              <a:tailEnd/>
            </a:ln>
          </p:spPr>
          <p:txBody>
            <a:bodyPr wrap="none" anchor="ctr"/>
            <a:lstStyle/>
            <a:p>
              <a:endParaRPr lang="en-US"/>
            </a:p>
          </p:txBody>
        </p:sp>
        <p:sp>
          <p:nvSpPr>
            <p:cNvPr id="14353" name="AutoShape 27"/>
            <p:cNvSpPr>
              <a:spLocks noChangeArrowheads="1"/>
            </p:cNvSpPr>
            <p:nvPr/>
          </p:nvSpPr>
          <p:spPr bwMode="auto">
            <a:xfrm rot="103585" flipH="1">
              <a:off x="1945" y="1533"/>
              <a:ext cx="147" cy="360"/>
            </a:xfrm>
            <a:prstGeom prst="flowChartPreparation">
              <a:avLst/>
            </a:prstGeom>
            <a:solidFill>
              <a:srgbClr val="FF0066"/>
            </a:solidFill>
            <a:ln w="9525">
              <a:solidFill>
                <a:srgbClr val="000000"/>
              </a:solidFill>
              <a:miter lim="800000"/>
              <a:headEnd/>
              <a:tailEnd/>
            </a:ln>
          </p:spPr>
          <p:txBody>
            <a:bodyPr wrap="none" anchor="ctr"/>
            <a:lstStyle/>
            <a:p>
              <a:pPr algn="ctr" eaLnBrk="0" hangingPunct="0"/>
              <a:endParaRPr lang="vi-VN">
                <a:solidFill>
                  <a:srgbClr val="000000"/>
                </a:solidFill>
                <a:latin typeface="Tahoma" pitchFamily="34" charset="0"/>
                <a:cs typeface="Arial" charset="0"/>
              </a:endParaRPr>
            </a:p>
          </p:txBody>
        </p:sp>
        <p:sp>
          <p:nvSpPr>
            <p:cNvPr id="14354" name="Oval 28"/>
            <p:cNvSpPr>
              <a:spLocks noChangeArrowheads="1"/>
            </p:cNvSpPr>
            <p:nvPr/>
          </p:nvSpPr>
          <p:spPr bwMode="auto">
            <a:xfrm rot="103585" flipH="1">
              <a:off x="1987" y="1759"/>
              <a:ext cx="59" cy="37"/>
            </a:xfrm>
            <a:prstGeom prst="ellipse">
              <a:avLst/>
            </a:prstGeom>
            <a:solidFill>
              <a:srgbClr val="FF0066"/>
            </a:solidFill>
            <a:ln w="9525">
              <a:solidFill>
                <a:srgbClr val="000000"/>
              </a:solidFill>
              <a:round/>
              <a:headEnd/>
              <a:tailEnd/>
            </a:ln>
          </p:spPr>
          <p:txBody>
            <a:bodyPr wrap="none" anchor="ctr"/>
            <a:lstStyle/>
            <a:p>
              <a:pPr algn="ctr" eaLnBrk="0" hangingPunct="0"/>
              <a:endParaRPr lang="vi-VN">
                <a:solidFill>
                  <a:srgbClr val="FF0000"/>
                </a:solidFill>
                <a:latin typeface="Tahoma" pitchFamily="34" charset="0"/>
                <a:cs typeface="Arial" charset="0"/>
              </a:endParaRPr>
            </a:p>
          </p:txBody>
        </p:sp>
        <p:sp>
          <p:nvSpPr>
            <p:cNvPr id="14355" name="Rectangle 29"/>
            <p:cNvSpPr>
              <a:spLocks noChangeArrowheads="1"/>
            </p:cNvSpPr>
            <p:nvPr/>
          </p:nvSpPr>
          <p:spPr bwMode="auto">
            <a:xfrm rot="-1524756">
              <a:off x="1346" y="2425"/>
              <a:ext cx="214"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chemeClr val="bg1"/>
                  </a:solidFill>
                  <a:latin typeface=".VnTime" pitchFamily="34" charset="0"/>
                  <a:cs typeface="Arial" charset="0"/>
                  <a:sym typeface="Wingdings 2" pitchFamily="18" charset="2"/>
                </a:rPr>
                <a:t></a:t>
              </a:r>
            </a:p>
          </p:txBody>
        </p:sp>
      </p:grpSp>
    </p:spTree>
    <p:extLst>
      <p:ext uri="{BB962C8B-B14F-4D97-AF65-F5344CB8AC3E}">
        <p14:creationId xmlns:p14="http://schemas.microsoft.com/office/powerpoint/2010/main" val="5863141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6" presetClass="path" presetSubtype="0" accel="50000" decel="50000" fill="hold" nodeType="clickEffect">
                                  <p:stCondLst>
                                    <p:cond delay="0"/>
                                  </p:stCondLst>
                                  <p:childTnLst>
                                    <p:animMotion origin="layout" path="M 2.77778E-7 1.48148E-6 L 0.1967 -0.17199 " pathEditMode="relative" rAng="0" ptsTypes="AA">
                                      <p:cBhvr>
                                        <p:cTn id="13" dur="2000" fill="hold"/>
                                        <p:tgtEl>
                                          <p:spTgt spid="2"/>
                                        </p:tgtEl>
                                        <p:attrNameLst>
                                          <p:attrName>ppt_x</p:attrName>
                                          <p:attrName>ppt_y</p:attrName>
                                        </p:attrNameLst>
                                      </p:cBhvr>
                                      <p:rCtr x="9826" y="-8611"/>
                                    </p:animMotion>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xit" presetSubtype="16" fill="hold" nodeType="clickEffect">
                                  <p:stCondLst>
                                    <p:cond delay="0"/>
                                  </p:stCondLst>
                                  <p:childTnLst>
                                    <p:animEffect transition="out" filter="box(in)">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par>
                                <p:cTn id="19" presetID="55"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strVal val="#ppt_w*0.70"/>
                                          </p:val>
                                        </p:tav>
                                        <p:tav tm="100000">
                                          <p:val>
                                            <p:strVal val="#ppt_w"/>
                                          </p:val>
                                        </p:tav>
                                      </p:tavLst>
                                    </p:anim>
                                    <p:anim calcmode="lin" valueType="num">
                                      <p:cBhvr>
                                        <p:cTn id="22" dur="500" fill="hold"/>
                                        <p:tgtEl>
                                          <p:spTgt spid="3"/>
                                        </p:tgtEl>
                                        <p:attrNameLst>
                                          <p:attrName>ppt_h</p:attrName>
                                        </p:attrNameLst>
                                      </p:cBhvr>
                                      <p:tavLst>
                                        <p:tav tm="0">
                                          <p:val>
                                            <p:strVal val="#ppt_h"/>
                                          </p:val>
                                        </p:tav>
                                        <p:tav tm="100000">
                                          <p:val>
                                            <p:strVal val="#ppt_h"/>
                                          </p:val>
                                        </p:tav>
                                      </p:tavLst>
                                    </p:anim>
                                    <p:animEffect transition="in" filter="fade">
                                      <p:cBhvr>
                                        <p:cTn id="23" dur="5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9" presetClass="path" presetSubtype="0" accel="50000" decel="50000" fill="hold" nodeType="clickEffect">
                                  <p:stCondLst>
                                    <p:cond delay="0"/>
                                  </p:stCondLst>
                                  <p:childTnLst>
                                    <p:animMotion origin="layout" path="M 0.00313 0.00417 L 0.19792 0.17662 " pathEditMode="relative" rAng="0" ptsTypes="AA">
                                      <p:cBhvr>
                                        <p:cTn id="27" dur="2000" fill="hold"/>
                                        <p:tgtEl>
                                          <p:spTgt spid="3"/>
                                        </p:tgtEl>
                                        <p:attrNameLst>
                                          <p:attrName>ppt_x</p:attrName>
                                          <p:attrName>ppt_y</p:attrName>
                                        </p:attrNameLst>
                                      </p:cBhvr>
                                      <p:rCtr x="9740" y="8611"/>
                                    </p:animMotion>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xit" presetSubtype="10" fill="hold" nodeType="clickEffect">
                                  <p:stCondLst>
                                    <p:cond delay="0"/>
                                  </p:stCondLst>
                                  <p:childTnLst>
                                    <p:animEffect transition="out" filter="randombar(horizontal)">
                                      <p:cBhvr>
                                        <p:cTn id="31" dur="500"/>
                                        <p:tgtEl>
                                          <p:spTgt spid="3"/>
                                        </p:tgtEl>
                                      </p:cBhvr>
                                    </p:animEffect>
                                    <p:set>
                                      <p:cBhvr>
                                        <p:cTn id="32" dur="1" fill="hold">
                                          <p:stCondLst>
                                            <p:cond delay="499"/>
                                          </p:stCondLst>
                                        </p:cTn>
                                        <p:tgtEl>
                                          <p:spTgt spid="3"/>
                                        </p:tgtEl>
                                        <p:attrNameLst>
                                          <p:attrName>style.visibility</p:attrName>
                                        </p:attrNameLst>
                                      </p:cBhvr>
                                      <p:to>
                                        <p:strVal val="hidden"/>
                                      </p:to>
                                    </p:set>
                                  </p:childTnLst>
                                </p:cTn>
                              </p:par>
                              <p:par>
                                <p:cTn id="33" presetID="27" presetClass="entr" presetSubtype="0" fill="hold" grpId="0" nodeType="withEffect">
                                  <p:stCondLst>
                                    <p:cond delay="0"/>
                                  </p:stCondLst>
                                  <p:iterate type="lt">
                                    <p:tmPct val="50000"/>
                                  </p:iterate>
                                  <p:childTnLst>
                                    <p:set>
                                      <p:cBhvr>
                                        <p:cTn id="34" dur="1" fill="hold">
                                          <p:stCondLst>
                                            <p:cond delay="0"/>
                                          </p:stCondLst>
                                        </p:cTn>
                                        <p:tgtEl>
                                          <p:spTgt spid="28676"/>
                                        </p:tgtEl>
                                        <p:attrNameLst>
                                          <p:attrName>style.visibility</p:attrName>
                                        </p:attrNameLst>
                                      </p:cBhvr>
                                      <p:to>
                                        <p:strVal val="visible"/>
                                      </p:to>
                                    </p:set>
                                    <p:anim calcmode="discrete" valueType="clr">
                                      <p:cBhvr override="childStyle">
                                        <p:cTn id="35" dur="80"/>
                                        <p:tgtEl>
                                          <p:spTgt spid="28676"/>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28676"/>
                                        </p:tgtEl>
                                        <p:attrNameLst>
                                          <p:attrName>fillcolor</p:attrName>
                                        </p:attrNameLst>
                                      </p:cBhvr>
                                      <p:tavLst>
                                        <p:tav tm="0">
                                          <p:val>
                                            <p:clrVal>
                                              <a:schemeClr val="accent2"/>
                                            </p:clrVal>
                                          </p:val>
                                        </p:tav>
                                        <p:tav tm="50000">
                                          <p:val>
                                            <p:clrVal>
                                              <a:schemeClr val="hlink"/>
                                            </p:clrVal>
                                          </p:val>
                                        </p:tav>
                                      </p:tavLst>
                                    </p:anim>
                                    <p:set>
                                      <p:cBhvr>
                                        <p:cTn id="37" dur="80"/>
                                        <p:tgtEl>
                                          <p:spTgt spid="2867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ình0642"/>
          <p:cNvPicPr>
            <a:picLocks noChangeAspect="1" noChangeArrowheads="1"/>
          </p:cNvPicPr>
          <p:nvPr/>
        </p:nvPicPr>
        <p:blipFill>
          <a:blip r:embed="rId2"/>
          <a:srcRect/>
          <a:stretch>
            <a:fillRect/>
          </a:stretch>
        </p:blipFill>
        <p:spPr bwMode="auto">
          <a:xfrm>
            <a:off x="0" y="76200"/>
            <a:ext cx="4495800" cy="67818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pic>
      <p:pic>
        <p:nvPicPr>
          <p:cNvPr id="29701" name="Picture 5" descr="Hình0639"/>
          <p:cNvPicPr>
            <a:picLocks noChangeAspect="1" noChangeArrowheads="1"/>
          </p:cNvPicPr>
          <p:nvPr/>
        </p:nvPicPr>
        <p:blipFill>
          <a:blip r:embed="rId3"/>
          <a:srcRect/>
          <a:stretch>
            <a:fillRect/>
          </a:stretch>
        </p:blipFill>
        <p:spPr bwMode="auto">
          <a:xfrm>
            <a:off x="4572000" y="76200"/>
            <a:ext cx="4419600" cy="6781800"/>
          </a:xfrm>
          <a:prstGeom prst="rect">
            <a:avLst/>
          </a:prstGeom>
          <a:ln>
            <a:headEnd/>
            <a:tailEnd/>
          </a:ln>
        </p:spPr>
        <p:style>
          <a:lnRef idx="3">
            <a:schemeClr val="lt1"/>
          </a:lnRef>
          <a:fillRef idx="1">
            <a:schemeClr val="accent1"/>
          </a:fillRef>
          <a:effectRef idx="1">
            <a:schemeClr val="accent1"/>
          </a:effectRef>
          <a:fontRef idx="minor">
            <a:schemeClr val="lt1"/>
          </a:fontRef>
        </p:style>
      </p:pic>
    </p:spTree>
    <p:extLst>
      <p:ext uri="{BB962C8B-B14F-4D97-AF65-F5344CB8AC3E}">
        <p14:creationId xmlns:p14="http://schemas.microsoft.com/office/powerpoint/2010/main" val="111122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wedge">
                                      <p:cBhvr>
                                        <p:cTn id="7" dur="2000"/>
                                        <p:tgtEl>
                                          <p:spTgt spid="296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9701"/>
                                        </p:tgtEl>
                                        <p:attrNameLst>
                                          <p:attrName>style.visibility</p:attrName>
                                        </p:attrNameLst>
                                      </p:cBhvr>
                                      <p:to>
                                        <p:strVal val="visible"/>
                                      </p:to>
                                    </p:set>
                                    <p:animEffect transition="in" filter="diamond(in)">
                                      <p:cBhvr>
                                        <p:cTn id="12" dur="20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35526" y="36171"/>
            <a:ext cx="8596759" cy="2760174"/>
            <a:chOff x="575102" y="293972"/>
            <a:chExt cx="8596759" cy="3491184"/>
          </a:xfrm>
        </p:grpSpPr>
        <p:sp>
          <p:nvSpPr>
            <p:cNvPr id="4" name="Rectangle 5"/>
            <p:cNvSpPr>
              <a:spLocks noChangeArrowheads="1"/>
            </p:cNvSpPr>
            <p:nvPr/>
          </p:nvSpPr>
          <p:spPr bwMode="auto">
            <a:xfrm>
              <a:off x="588955" y="504258"/>
              <a:ext cx="369589" cy="343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D6009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0">
                  <a:solidFill>
                    <a:schemeClr val="tx2"/>
                  </a:solidFill>
                </a:rPr>
                <a:t>?3</a:t>
              </a:r>
            </a:p>
          </p:txBody>
        </p:sp>
        <p:pic>
          <p:nvPicPr>
            <p:cNvPr id="5" name="Picture 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7261" y="293972"/>
              <a:ext cx="2514600" cy="319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50"/>
            <p:cNvSpPr txBox="1">
              <a:spLocks noChangeArrowheads="1"/>
            </p:cNvSpPr>
            <p:nvPr/>
          </p:nvSpPr>
          <p:spPr bwMode="auto">
            <a:xfrm>
              <a:off x="575102" y="900527"/>
              <a:ext cx="5297442" cy="2884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70000"/>
                </a:lnSpc>
                <a:spcBef>
                  <a:spcPct val="50000"/>
                </a:spcBef>
              </a:pPr>
              <a:r>
                <a:rPr lang="en-US" b="0">
                  <a:solidFill>
                    <a:schemeClr val="tx2"/>
                  </a:solidFill>
                </a:rPr>
                <a:t>      </a:t>
              </a:r>
              <a:r>
                <a:rPr lang="en-US">
                  <a:solidFill>
                    <a:srgbClr val="0000CC"/>
                  </a:solidFill>
                </a:rPr>
                <a:t>Cho hình vẽ</a:t>
              </a:r>
              <a:r>
                <a:rPr lang="en-US" smtClean="0">
                  <a:solidFill>
                    <a:srgbClr val="0000CC"/>
                  </a:solidFill>
                </a:rPr>
                <a:t>: (Hình 86)</a:t>
              </a:r>
              <a:endParaRPr lang="en-US">
                <a:solidFill>
                  <a:srgbClr val="0000CC"/>
                </a:solidFill>
              </a:endParaRPr>
            </a:p>
            <a:p>
              <a:pPr>
                <a:lnSpc>
                  <a:spcPct val="70000"/>
                </a:lnSpc>
                <a:spcBef>
                  <a:spcPct val="50000"/>
                </a:spcBef>
              </a:pPr>
              <a:r>
                <a:rPr lang="en-US">
                  <a:solidFill>
                    <a:srgbClr val="0000CC"/>
                  </a:solidFill>
                </a:rPr>
                <a:t>a) Tứ giác ABDC là hình gì ? Vì sao ?</a:t>
              </a:r>
            </a:p>
            <a:p>
              <a:pPr>
                <a:lnSpc>
                  <a:spcPct val="70000"/>
                </a:lnSpc>
                <a:spcBef>
                  <a:spcPct val="50000"/>
                </a:spcBef>
              </a:pPr>
              <a:r>
                <a:rPr lang="en-US">
                  <a:solidFill>
                    <a:srgbClr val="0000CC"/>
                  </a:solidFill>
                </a:rPr>
                <a:t>b) So sánh các độ dài AM và BC.</a:t>
              </a:r>
            </a:p>
            <a:p>
              <a:pPr>
                <a:lnSpc>
                  <a:spcPct val="70000"/>
                </a:lnSpc>
                <a:spcBef>
                  <a:spcPct val="50000"/>
                </a:spcBef>
              </a:pPr>
              <a:r>
                <a:rPr lang="en-US">
                  <a:solidFill>
                    <a:srgbClr val="0000CC"/>
                  </a:solidFill>
                </a:rPr>
                <a:t>c) Tam giác vuông ABC có AM là đường</a:t>
              </a:r>
            </a:p>
            <a:p>
              <a:pPr>
                <a:lnSpc>
                  <a:spcPct val="70000"/>
                </a:lnSpc>
                <a:spcBef>
                  <a:spcPct val="50000"/>
                </a:spcBef>
              </a:pPr>
              <a:r>
                <a:rPr lang="en-US">
                  <a:solidFill>
                    <a:srgbClr val="0000CC"/>
                  </a:solidFill>
                </a:rPr>
                <a:t> trung tuyến ứng với cạnh huyền. Hãy phát </a:t>
              </a:r>
            </a:p>
            <a:p>
              <a:pPr>
                <a:lnSpc>
                  <a:spcPct val="70000"/>
                </a:lnSpc>
                <a:spcBef>
                  <a:spcPct val="50000"/>
                </a:spcBef>
              </a:pPr>
              <a:r>
                <a:rPr lang="en-US">
                  <a:solidFill>
                    <a:srgbClr val="0000CC"/>
                  </a:solidFill>
                </a:rPr>
                <a:t>biểu tính chất tìm được ở câu b) dưới dạng </a:t>
              </a:r>
            </a:p>
            <a:p>
              <a:pPr>
                <a:lnSpc>
                  <a:spcPct val="70000"/>
                </a:lnSpc>
                <a:spcBef>
                  <a:spcPct val="50000"/>
                </a:spcBef>
              </a:pPr>
              <a:r>
                <a:rPr lang="en-US">
                  <a:solidFill>
                    <a:srgbClr val="0000CC"/>
                  </a:solidFill>
                </a:rPr>
                <a:t>một định lí.</a:t>
              </a:r>
            </a:p>
          </p:txBody>
        </p:sp>
      </p:grpSp>
      <p:sp>
        <p:nvSpPr>
          <p:cNvPr id="9" name="Text Box 10"/>
          <p:cNvSpPr txBox="1">
            <a:spLocks noChangeArrowheads="1"/>
          </p:cNvSpPr>
          <p:nvPr/>
        </p:nvSpPr>
        <p:spPr bwMode="auto">
          <a:xfrm>
            <a:off x="214744" y="3276600"/>
            <a:ext cx="7239000" cy="2280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0000CC"/>
                </a:solidFill>
              </a:rPr>
              <a:t>        Cho hình vẽ</a:t>
            </a:r>
            <a:r>
              <a:rPr lang="en-US" smtClean="0">
                <a:solidFill>
                  <a:srgbClr val="0000CC"/>
                </a:solidFill>
              </a:rPr>
              <a:t>: (Hình 87)</a:t>
            </a:r>
            <a:endParaRPr lang="en-US">
              <a:solidFill>
                <a:srgbClr val="0000CC"/>
              </a:solidFill>
            </a:endParaRPr>
          </a:p>
          <a:p>
            <a:pPr>
              <a:spcBef>
                <a:spcPct val="50000"/>
              </a:spcBef>
            </a:pPr>
            <a:r>
              <a:rPr lang="en-US">
                <a:solidFill>
                  <a:srgbClr val="0000CC"/>
                </a:solidFill>
              </a:rPr>
              <a:t>a) Tứ giác ABDC là hình gì ? Vì sao ?</a:t>
            </a:r>
          </a:p>
          <a:p>
            <a:pPr>
              <a:spcBef>
                <a:spcPct val="50000"/>
              </a:spcBef>
            </a:pPr>
            <a:r>
              <a:rPr lang="en-US">
                <a:solidFill>
                  <a:srgbClr val="0000CC"/>
                </a:solidFill>
              </a:rPr>
              <a:t>b) Tam giác ABC là tam giác gì ?</a:t>
            </a:r>
          </a:p>
          <a:p>
            <a:pPr>
              <a:lnSpc>
                <a:spcPct val="80000"/>
              </a:lnSpc>
              <a:spcBef>
                <a:spcPct val="50000"/>
              </a:spcBef>
            </a:pPr>
            <a:r>
              <a:rPr lang="en-US">
                <a:solidFill>
                  <a:srgbClr val="0000CC"/>
                </a:solidFill>
              </a:rPr>
              <a:t>c) Tam giác ABC có  đường trung tuyến AM </a:t>
            </a:r>
          </a:p>
          <a:p>
            <a:pPr>
              <a:lnSpc>
                <a:spcPct val="80000"/>
              </a:lnSpc>
              <a:spcBef>
                <a:spcPct val="50000"/>
              </a:spcBef>
            </a:pPr>
            <a:r>
              <a:rPr lang="en-US">
                <a:solidFill>
                  <a:srgbClr val="0000CC"/>
                </a:solidFill>
              </a:rPr>
              <a:t>bằng nửa cạnh BC. Hãy phát biểu tính chất tìm</a:t>
            </a:r>
          </a:p>
          <a:p>
            <a:pPr>
              <a:lnSpc>
                <a:spcPct val="80000"/>
              </a:lnSpc>
              <a:spcBef>
                <a:spcPct val="50000"/>
              </a:spcBef>
            </a:pPr>
            <a:r>
              <a:rPr lang="en-US">
                <a:solidFill>
                  <a:srgbClr val="0000CC"/>
                </a:solidFill>
              </a:rPr>
              <a:t>   được ở câu b) dưới dạng một định lí.</a:t>
            </a:r>
          </a:p>
        </p:txBody>
      </p:sp>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863" y="2869362"/>
            <a:ext cx="2925232" cy="2862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4"/>
          <p:cNvSpPr>
            <a:spLocks noChangeArrowheads="1"/>
          </p:cNvSpPr>
          <p:nvPr/>
        </p:nvSpPr>
        <p:spPr bwMode="auto">
          <a:xfrm>
            <a:off x="249379" y="3186545"/>
            <a:ext cx="457200" cy="457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D6009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0">
                <a:solidFill>
                  <a:schemeClr val="tx2"/>
                </a:solidFill>
              </a:rPr>
              <a:t>?4</a:t>
            </a:r>
          </a:p>
        </p:txBody>
      </p:sp>
      <p:sp>
        <p:nvSpPr>
          <p:cNvPr id="12" name="Text Box 5"/>
          <p:cNvSpPr txBox="1">
            <a:spLocks noChangeArrowheads="1"/>
          </p:cNvSpPr>
          <p:nvPr/>
        </p:nvSpPr>
        <p:spPr bwMode="auto">
          <a:xfrm>
            <a:off x="6211863" y="2118762"/>
            <a:ext cx="15557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00CC"/>
                </a:solidFill>
                <a:latin typeface="VNI-Times" pitchFamily="2" charset="0"/>
              </a:rPr>
              <a:t>Hình 86</a:t>
            </a:r>
          </a:p>
        </p:txBody>
      </p:sp>
      <p:sp>
        <p:nvSpPr>
          <p:cNvPr id="13" name="Text Box 5"/>
          <p:cNvSpPr txBox="1">
            <a:spLocks noChangeArrowheads="1"/>
          </p:cNvSpPr>
          <p:nvPr/>
        </p:nvSpPr>
        <p:spPr bwMode="auto">
          <a:xfrm>
            <a:off x="6675869" y="5619690"/>
            <a:ext cx="15557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00CC"/>
                </a:solidFill>
                <a:latin typeface="VNI-Times" pitchFamily="2" charset="0"/>
              </a:rPr>
              <a:t>Hình </a:t>
            </a:r>
            <a:r>
              <a:rPr lang="en-US" sz="2000" b="1" smtClean="0">
                <a:solidFill>
                  <a:srgbClr val="0000CC"/>
                </a:solidFill>
                <a:latin typeface="VNI-Times" pitchFamily="2" charset="0"/>
              </a:rPr>
              <a:t>87</a:t>
            </a:r>
            <a:endParaRPr lang="en-US" sz="2000" b="1">
              <a:solidFill>
                <a:srgbClr val="0000CC"/>
              </a:solidFill>
              <a:latin typeface="VNI-Times" pitchFamily="2" charset="0"/>
            </a:endParaRPr>
          </a:p>
        </p:txBody>
      </p:sp>
    </p:spTree>
    <p:extLst>
      <p:ext uri="{BB962C8B-B14F-4D97-AF65-F5344CB8AC3E}">
        <p14:creationId xmlns:p14="http://schemas.microsoft.com/office/powerpoint/2010/main" val="323886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16468" y="753218"/>
            <a:ext cx="423862" cy="417542"/>
          </a:xfrm>
          <a:prstGeom prst="rect">
            <a:avLst/>
          </a:prstGeom>
          <a:solidFill>
            <a:srgbClr val="0000FF"/>
          </a:solidFill>
          <a:ln w="9525">
            <a:solidFill>
              <a:schemeClr val="tx1"/>
            </a:solidFill>
            <a:miter lim="800000"/>
            <a:headEnd/>
            <a:tailEnd/>
          </a:ln>
        </p:spPr>
        <p:txBody>
          <a:bodyPr wrap="none" anchor="ctr"/>
          <a:lstStyle/>
          <a:p>
            <a:pPr algn="ctr"/>
            <a:r>
              <a:rPr lang="en-US" sz="2800">
                <a:solidFill>
                  <a:schemeClr val="bg1"/>
                </a:solidFill>
                <a:latin typeface="VNI-Times" pitchFamily="2" charset="0"/>
              </a:rPr>
              <a:t>?3</a:t>
            </a: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38976">
            <a:off x="6177003" y="-33876"/>
            <a:ext cx="2633759" cy="233172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7740650" y="333375"/>
            <a:ext cx="15557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00CC"/>
                </a:solidFill>
                <a:latin typeface="VNI-Times" pitchFamily="2" charset="0"/>
              </a:rPr>
              <a:t>Hình 86</a:t>
            </a:r>
          </a:p>
        </p:txBody>
      </p:sp>
      <p:sp>
        <p:nvSpPr>
          <p:cNvPr id="12295" name="Text Box 7"/>
          <p:cNvSpPr txBox="1">
            <a:spLocks noChangeArrowheads="1"/>
          </p:cNvSpPr>
          <p:nvPr/>
        </p:nvSpPr>
        <p:spPr bwMode="auto">
          <a:xfrm>
            <a:off x="32612" y="1027494"/>
            <a:ext cx="59871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FF"/>
                </a:solidFill>
                <a:latin typeface="VNI-Times" pitchFamily="2" charset="0"/>
              </a:rPr>
              <a:t> </a:t>
            </a:r>
            <a:r>
              <a:rPr lang="en-US" sz="2000" b="1" smtClean="0">
                <a:solidFill>
                  <a:srgbClr val="0000CC"/>
                </a:solidFill>
                <a:latin typeface="VNI-Times" pitchFamily="2" charset="0"/>
              </a:rPr>
              <a:t>a) Töù </a:t>
            </a:r>
            <a:r>
              <a:rPr lang="en-US" sz="2000" b="1">
                <a:solidFill>
                  <a:srgbClr val="0000CC"/>
                </a:solidFill>
                <a:latin typeface="VNI-Times" pitchFamily="2" charset="0"/>
              </a:rPr>
              <a:t>giaùc ABDC laø </a:t>
            </a:r>
            <a:r>
              <a:rPr lang="en-US" sz="2000" smtClean="0">
                <a:solidFill>
                  <a:srgbClr val="0000CC"/>
                </a:solidFill>
                <a:latin typeface="VNI-Times" pitchFamily="2" charset="0"/>
              </a:rPr>
              <a:t>.....................................</a:t>
            </a:r>
            <a:r>
              <a:rPr lang="en-US" sz="2000" b="1" smtClean="0">
                <a:solidFill>
                  <a:srgbClr val="0000CC"/>
                </a:solidFill>
                <a:latin typeface="VNI-Times" pitchFamily="2" charset="0"/>
              </a:rPr>
              <a:t>vì </a:t>
            </a:r>
            <a:r>
              <a:rPr lang="en-US" sz="2000" b="1">
                <a:solidFill>
                  <a:srgbClr val="0000CC"/>
                </a:solidFill>
                <a:latin typeface="VNI-Times" pitchFamily="2" charset="0"/>
              </a:rPr>
              <a:t>coù hai ñöôøng cheùo caét nhau taïi trung </a:t>
            </a:r>
            <a:r>
              <a:rPr lang="en-US" sz="2000" b="1" smtClean="0">
                <a:solidFill>
                  <a:srgbClr val="0000CC"/>
                </a:solidFill>
                <a:latin typeface="VNI-Times" pitchFamily="2" charset="0"/>
              </a:rPr>
              <a:t>ñiểm mỗi </a:t>
            </a:r>
            <a:r>
              <a:rPr lang="en-US" sz="2000" b="1">
                <a:solidFill>
                  <a:srgbClr val="0000CC"/>
                </a:solidFill>
                <a:latin typeface="VNI-Times" pitchFamily="2" charset="0"/>
              </a:rPr>
              <a:t>ñöôøng. </a:t>
            </a:r>
          </a:p>
        </p:txBody>
      </p:sp>
      <p:sp>
        <p:nvSpPr>
          <p:cNvPr id="3089" name="Text Box 12"/>
          <p:cNvSpPr txBox="1">
            <a:spLocks noChangeArrowheads="1"/>
          </p:cNvSpPr>
          <p:nvPr/>
        </p:nvSpPr>
        <p:spPr bwMode="auto">
          <a:xfrm>
            <a:off x="290233" y="1694874"/>
            <a:ext cx="48107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smtClean="0">
                <a:solidFill>
                  <a:srgbClr val="0000CC"/>
                </a:solidFill>
                <a:latin typeface="VNI-Times" pitchFamily="2" charset="0"/>
              </a:rPr>
              <a:t>Hình </a:t>
            </a:r>
            <a:r>
              <a:rPr lang="en-US" sz="2000" b="1">
                <a:solidFill>
                  <a:srgbClr val="0000CC"/>
                </a:solidFill>
                <a:latin typeface="VNI-Times" pitchFamily="2" charset="0"/>
              </a:rPr>
              <a:t>bình haønh ABDC coù </a:t>
            </a:r>
            <a:r>
              <a:rPr lang="en-US" sz="2000" b="1" smtClean="0">
                <a:solidFill>
                  <a:srgbClr val="0000CC"/>
                </a:solidFill>
                <a:latin typeface="VNI-Times" pitchFamily="2" charset="0"/>
              </a:rPr>
              <a:t>     = </a:t>
            </a:r>
            <a:r>
              <a:rPr lang="en-US" sz="2000" smtClean="0">
                <a:solidFill>
                  <a:srgbClr val="0000CC"/>
                </a:solidFill>
                <a:latin typeface="VNI-Times" pitchFamily="2" charset="0"/>
              </a:rPr>
              <a:t>...............</a:t>
            </a:r>
            <a:r>
              <a:rPr lang="en-US" sz="2000" b="1" smtClean="0">
                <a:solidFill>
                  <a:srgbClr val="0000CC"/>
                </a:solidFill>
                <a:latin typeface="VNI-Times" pitchFamily="2" charset="0"/>
              </a:rPr>
              <a:t>                                </a:t>
            </a:r>
          </a:p>
          <a:p>
            <a:pPr eaLnBrk="1" hangingPunct="1">
              <a:spcBef>
                <a:spcPct val="50000"/>
              </a:spcBef>
            </a:pPr>
            <a:r>
              <a:rPr lang="en-US" sz="2000" b="1" smtClean="0">
                <a:solidFill>
                  <a:srgbClr val="0000CC"/>
                </a:solidFill>
                <a:latin typeface="VNI-Times" pitchFamily="2" charset="0"/>
              </a:rPr>
              <a:t>Vaäy </a:t>
            </a:r>
            <a:r>
              <a:rPr lang="en-US" sz="2000" b="1">
                <a:solidFill>
                  <a:srgbClr val="0000CC"/>
                </a:solidFill>
                <a:latin typeface="VNI-Times" pitchFamily="2" charset="0"/>
              </a:rPr>
              <a:t>töù giaùc ABCD  laø </a:t>
            </a:r>
            <a:r>
              <a:rPr lang="en-US" sz="2000" smtClean="0">
                <a:solidFill>
                  <a:srgbClr val="0000CC"/>
                </a:solidFill>
                <a:latin typeface="VNI-Times" pitchFamily="2" charset="0"/>
              </a:rPr>
              <a:t>................................</a:t>
            </a:r>
            <a:endParaRPr lang="en-US" sz="2000">
              <a:solidFill>
                <a:srgbClr val="0000CC"/>
              </a:solidFill>
              <a:latin typeface="VNI-Times" pitchFamily="2" charset="0"/>
            </a:endParaRPr>
          </a:p>
        </p:txBody>
      </p:sp>
      <p:sp>
        <p:nvSpPr>
          <p:cNvPr id="12301" name="Text Box 13"/>
          <p:cNvSpPr txBox="1">
            <a:spLocks noChangeArrowheads="1"/>
          </p:cNvSpPr>
          <p:nvPr/>
        </p:nvSpPr>
        <p:spPr bwMode="auto">
          <a:xfrm>
            <a:off x="155294" y="2358228"/>
            <a:ext cx="57509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smtClean="0">
                <a:solidFill>
                  <a:srgbClr val="0D11B3"/>
                </a:solidFill>
                <a:latin typeface="VNI-Times" pitchFamily="2" charset="0"/>
              </a:rPr>
              <a:t>b) </a:t>
            </a:r>
            <a:r>
              <a:rPr lang="en-US" sz="2000" b="1" smtClean="0">
                <a:solidFill>
                  <a:srgbClr val="0D11B3"/>
                </a:solidFill>
                <a:latin typeface="VNI-Times" pitchFamily="2" charset="0"/>
              </a:rPr>
              <a:t>Töù </a:t>
            </a:r>
            <a:r>
              <a:rPr lang="en-US" sz="2000" b="1">
                <a:solidFill>
                  <a:srgbClr val="0D11B3"/>
                </a:solidFill>
                <a:latin typeface="VNI-Times" pitchFamily="2" charset="0"/>
              </a:rPr>
              <a:t>giaùc ABDC laø hình chöõ nhaät neân </a:t>
            </a:r>
            <a:r>
              <a:rPr lang="en-US" sz="2000" smtClean="0">
                <a:solidFill>
                  <a:srgbClr val="0D11B3"/>
                </a:solidFill>
                <a:latin typeface="VNI-Times" pitchFamily="2" charset="0"/>
              </a:rPr>
              <a:t>................</a:t>
            </a:r>
            <a:r>
              <a:rPr lang="en-US" sz="2000" b="1" smtClean="0">
                <a:solidFill>
                  <a:srgbClr val="0000CC"/>
                </a:solidFill>
                <a:latin typeface="VNI-Times" pitchFamily="2" charset="0"/>
              </a:rPr>
              <a:t>.</a:t>
            </a:r>
            <a:endParaRPr lang="en-US" sz="2400" b="1">
              <a:solidFill>
                <a:srgbClr val="0000CC"/>
              </a:solidFill>
              <a:latin typeface="VNI-Times" pitchFamily="2" charset="0"/>
            </a:endParaRPr>
          </a:p>
        </p:txBody>
      </p:sp>
      <p:grpSp>
        <p:nvGrpSpPr>
          <p:cNvPr id="4" name="Group 14"/>
          <p:cNvGrpSpPr>
            <a:grpSpLocks/>
          </p:cNvGrpSpPr>
          <p:nvPr/>
        </p:nvGrpSpPr>
        <p:grpSpPr bwMode="auto">
          <a:xfrm>
            <a:off x="385371" y="2704816"/>
            <a:ext cx="4688176" cy="496137"/>
            <a:chOff x="318" y="2265"/>
            <a:chExt cx="3265" cy="463"/>
          </a:xfrm>
        </p:grpSpPr>
        <p:sp>
          <p:nvSpPr>
            <p:cNvPr id="3087" name="Text Box 15"/>
            <p:cNvSpPr txBox="1">
              <a:spLocks noChangeArrowheads="1"/>
            </p:cNvSpPr>
            <p:nvPr/>
          </p:nvSpPr>
          <p:spPr bwMode="auto">
            <a:xfrm>
              <a:off x="318" y="2304"/>
              <a:ext cx="3265"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00CC"/>
                  </a:solidFill>
                  <a:latin typeface="VNI-Times" pitchFamily="2" charset="0"/>
                </a:rPr>
                <a:t>Vaäy ta coù AM  </a:t>
              </a:r>
              <a:r>
                <a:rPr lang="en-US" sz="2000" b="1" smtClean="0">
                  <a:solidFill>
                    <a:srgbClr val="0000CC"/>
                  </a:solidFill>
                  <a:latin typeface="VNI-Times" pitchFamily="2" charset="0"/>
                </a:rPr>
                <a:t>=      </a:t>
              </a:r>
              <a:r>
                <a:rPr lang="en-US" sz="2000" b="1">
                  <a:solidFill>
                    <a:srgbClr val="0000CC"/>
                  </a:solidFill>
                  <a:latin typeface="VNI-Times" pitchFamily="2" charset="0"/>
                </a:rPr>
                <a:t>AD =     BC.</a:t>
              </a:r>
            </a:p>
          </p:txBody>
        </p:sp>
        <p:graphicFrame>
          <p:nvGraphicFramePr>
            <p:cNvPr id="3074" name="Object 16"/>
            <p:cNvGraphicFramePr>
              <a:graphicFrameLocks noChangeAspect="1"/>
            </p:cNvGraphicFramePr>
            <p:nvPr>
              <p:extLst>
                <p:ext uri="{D42A27DB-BD31-4B8C-83A1-F6EECF244321}">
                  <p14:modId xmlns:p14="http://schemas.microsoft.com/office/powerpoint/2010/main" val="3249264569"/>
                </p:ext>
              </p:extLst>
            </p:nvPr>
          </p:nvGraphicFramePr>
          <p:xfrm>
            <a:off x="1628" y="2265"/>
            <a:ext cx="339" cy="454"/>
          </p:xfrm>
          <a:graphic>
            <a:graphicData uri="http://schemas.openxmlformats.org/presentationml/2006/ole">
              <mc:AlternateContent xmlns:mc="http://schemas.openxmlformats.org/markup-compatibility/2006">
                <mc:Choice xmlns:v="urn:schemas-microsoft-com:vml" Requires="v">
                  <p:oleObj spid="_x0000_s7215" name="Equation" r:id="rId4" imgW="139680" imgH="342720" progId="Equation.DSMT4">
                    <p:embed/>
                  </p:oleObj>
                </mc:Choice>
                <mc:Fallback>
                  <p:oleObj name="Equation" r:id="rId4" imgW="139680" imgH="342720" progId="Equation.DSMT4">
                    <p:embed/>
                    <p:pic>
                      <p:nvPicPr>
                        <p:cNvPr id="0" name=""/>
                        <p:cNvPicPr>
                          <a:picLocks noChangeAspect="1" noChangeArrowheads="1"/>
                        </p:cNvPicPr>
                        <p:nvPr/>
                      </p:nvPicPr>
                      <p:blipFill>
                        <a:blip r:embed="rId5"/>
                        <a:srcRect/>
                        <a:stretch>
                          <a:fillRect/>
                        </a:stretch>
                      </p:blipFill>
                      <p:spPr bwMode="auto">
                        <a:xfrm>
                          <a:off x="1628" y="2265"/>
                          <a:ext cx="339" cy="4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17"/>
            <p:cNvGraphicFramePr>
              <a:graphicFrameLocks noChangeAspect="1"/>
            </p:cNvGraphicFramePr>
            <p:nvPr>
              <p:extLst>
                <p:ext uri="{D42A27DB-BD31-4B8C-83A1-F6EECF244321}">
                  <p14:modId xmlns:p14="http://schemas.microsoft.com/office/powerpoint/2010/main" val="819240983"/>
                </p:ext>
              </p:extLst>
            </p:nvPr>
          </p:nvGraphicFramePr>
          <p:xfrm>
            <a:off x="2328" y="2304"/>
            <a:ext cx="247" cy="424"/>
          </p:xfrm>
          <a:graphic>
            <a:graphicData uri="http://schemas.openxmlformats.org/presentationml/2006/ole">
              <mc:AlternateContent xmlns:mc="http://schemas.openxmlformats.org/markup-compatibility/2006">
                <mc:Choice xmlns:v="urn:schemas-microsoft-com:vml" Requires="v">
                  <p:oleObj spid="_x0000_s7216" name="Equation" r:id="rId6" imgW="139680" imgH="342720" progId="Equation.DSMT4">
                    <p:embed/>
                  </p:oleObj>
                </mc:Choice>
                <mc:Fallback>
                  <p:oleObj name="Equation" r:id="rId6" imgW="139680" imgH="342720" progId="Equation.DSMT4">
                    <p:embed/>
                    <p:pic>
                      <p:nvPicPr>
                        <p:cNvPr id="0" name=""/>
                        <p:cNvPicPr>
                          <a:picLocks noChangeAspect="1" noChangeArrowheads="1"/>
                        </p:cNvPicPr>
                        <p:nvPr/>
                      </p:nvPicPr>
                      <p:blipFill>
                        <a:blip r:embed="rId7"/>
                        <a:srcRect/>
                        <a:stretch>
                          <a:fillRect/>
                        </a:stretch>
                      </p:blipFill>
                      <p:spPr bwMode="auto">
                        <a:xfrm>
                          <a:off x="2328" y="2304"/>
                          <a:ext cx="247" cy="4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2307" name="Text Box 19"/>
          <p:cNvSpPr txBox="1">
            <a:spLocks noChangeArrowheads="1"/>
          </p:cNvSpPr>
          <p:nvPr/>
        </p:nvSpPr>
        <p:spPr bwMode="auto">
          <a:xfrm>
            <a:off x="137250" y="2952885"/>
            <a:ext cx="57689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FF"/>
                </a:solidFill>
                <a:latin typeface="VNI-Times" pitchFamily="2" charset="0"/>
              </a:rPr>
              <a:t> </a:t>
            </a:r>
            <a:r>
              <a:rPr lang="en-US" sz="2400" smtClean="0">
                <a:solidFill>
                  <a:srgbClr val="FF00FF"/>
                </a:solidFill>
                <a:latin typeface="VNI-Times" pitchFamily="2" charset="0"/>
              </a:rPr>
              <a:t>c) </a:t>
            </a:r>
            <a:r>
              <a:rPr lang="en-US" sz="2000" b="1" smtClean="0">
                <a:solidFill>
                  <a:srgbClr val="0000CC"/>
                </a:solidFill>
                <a:latin typeface="VNI-Times" pitchFamily="2" charset="0"/>
              </a:rPr>
              <a:t>Trong </a:t>
            </a:r>
            <a:r>
              <a:rPr lang="en-US" sz="2000" b="1">
                <a:solidFill>
                  <a:srgbClr val="0000CC"/>
                </a:solidFill>
                <a:latin typeface="VNI-Times" pitchFamily="2" charset="0"/>
              </a:rPr>
              <a:t>tam giaùc vuoâng ñöôøng trung tuyeán öùng vôùi caïnh huyeàn baèng </a:t>
            </a:r>
            <a:r>
              <a:rPr lang="en-US" sz="2000" smtClean="0">
                <a:solidFill>
                  <a:srgbClr val="0000CC"/>
                </a:solidFill>
                <a:latin typeface="VNI-Times" pitchFamily="2" charset="0"/>
              </a:rPr>
              <a:t>..............................................</a:t>
            </a:r>
            <a:r>
              <a:rPr lang="en-US" sz="2000" b="1" smtClean="0">
                <a:solidFill>
                  <a:srgbClr val="0000CC"/>
                </a:solidFill>
                <a:latin typeface="VNI-Times" pitchFamily="2" charset="0"/>
              </a:rPr>
              <a:t>.</a:t>
            </a:r>
            <a:endParaRPr lang="en-US" sz="2000" b="1">
              <a:solidFill>
                <a:srgbClr val="0000CC"/>
              </a:solidFill>
              <a:latin typeface="VNI-Times" pitchFamily="2" charset="0"/>
            </a:endParaRPr>
          </a:p>
        </p:txBody>
      </p:sp>
      <p:sp>
        <p:nvSpPr>
          <p:cNvPr id="20" name="Text Box 5"/>
          <p:cNvSpPr txBox="1">
            <a:spLocks noChangeArrowheads="1"/>
          </p:cNvSpPr>
          <p:nvPr/>
        </p:nvSpPr>
        <p:spPr bwMode="auto">
          <a:xfrm>
            <a:off x="432394" y="-5230"/>
            <a:ext cx="609310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smtClean="0">
                <a:latin typeface="Times New Roman" pitchFamily="18" charset="0"/>
                <a:cs typeface="Times New Roman" pitchFamily="18" charset="0"/>
              </a:rPr>
              <a:t>Hoạt động nhóm (3 phút)</a:t>
            </a:r>
          </a:p>
          <a:p>
            <a:pPr eaLnBrk="1" hangingPunct="1">
              <a:spcBef>
                <a:spcPct val="50000"/>
              </a:spcBef>
            </a:pPr>
            <a:r>
              <a:rPr lang="en-US" sz="2000" b="1" smtClean="0">
                <a:latin typeface="Times New Roman" pitchFamily="18" charset="0"/>
                <a:cs typeface="Times New Roman" pitchFamily="18" charset="0"/>
              </a:rPr>
              <a:t>Điền vào chỗ trống để được bài giải đúng và đầy đủ</a:t>
            </a:r>
            <a:endParaRPr lang="en-US" sz="2000" b="1">
              <a:latin typeface="Times New Roman" pitchFamily="18" charset="0"/>
              <a:cs typeface="Times New Roman"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055326293"/>
              </p:ext>
            </p:extLst>
          </p:nvPr>
        </p:nvGraphicFramePr>
        <p:xfrm>
          <a:off x="3288273" y="1697750"/>
          <a:ext cx="271345" cy="383378"/>
        </p:xfrm>
        <a:graphic>
          <a:graphicData uri="http://schemas.openxmlformats.org/presentationml/2006/ole">
            <mc:AlternateContent xmlns:mc="http://schemas.openxmlformats.org/markup-compatibility/2006">
              <mc:Choice xmlns:v="urn:schemas-microsoft-com:vml" Requires="v">
                <p:oleObj spid="_x0000_s7217" name="Equation" r:id="rId8" imgW="152280" imgH="215640" progId="Equation.DSMT4">
                  <p:embed/>
                </p:oleObj>
              </mc:Choice>
              <mc:Fallback>
                <p:oleObj name="Equation" r:id="rId8" imgW="152280" imgH="215640" progId="Equation.DSMT4">
                  <p:embed/>
                  <p:pic>
                    <p:nvPicPr>
                      <p:cNvPr id="0" name=""/>
                      <p:cNvPicPr/>
                      <p:nvPr/>
                    </p:nvPicPr>
                    <p:blipFill>
                      <a:blip r:embed="rId9"/>
                      <a:stretch>
                        <a:fillRect/>
                      </a:stretch>
                    </p:blipFill>
                    <p:spPr>
                      <a:xfrm>
                        <a:off x="3288273" y="1697750"/>
                        <a:ext cx="271345" cy="383378"/>
                      </a:xfrm>
                      <a:prstGeom prst="rect">
                        <a:avLst/>
                      </a:prstGeom>
                    </p:spPr>
                  </p:pic>
                </p:oleObj>
              </mc:Fallback>
            </mc:AlternateContent>
          </a:graphicData>
        </a:graphic>
      </p:graphicFrame>
      <p:sp>
        <p:nvSpPr>
          <p:cNvPr id="22" name="Text Box 8"/>
          <p:cNvSpPr txBox="1">
            <a:spLocks noChangeArrowheads="1"/>
          </p:cNvSpPr>
          <p:nvPr/>
        </p:nvSpPr>
        <p:spPr bwMode="auto">
          <a:xfrm>
            <a:off x="96985" y="4086006"/>
            <a:ext cx="6858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00"/>
                </a:solidFill>
                <a:latin typeface="VNI-Times" pitchFamily="2" charset="0"/>
              </a:rPr>
              <a:t> </a:t>
            </a:r>
            <a:r>
              <a:rPr lang="en-US" sz="2000" smtClean="0">
                <a:solidFill>
                  <a:srgbClr val="FF0000"/>
                </a:solidFill>
                <a:latin typeface="VNI-Times" pitchFamily="2" charset="0"/>
              </a:rPr>
              <a:t>a) </a:t>
            </a:r>
            <a:r>
              <a:rPr lang="en-US" sz="2000" b="1" smtClean="0">
                <a:solidFill>
                  <a:srgbClr val="0000CC"/>
                </a:solidFill>
                <a:latin typeface="Times New Roman" pitchFamily="18" charset="0"/>
              </a:rPr>
              <a:t>Tứ </a:t>
            </a:r>
            <a:r>
              <a:rPr lang="en-US" sz="2000" b="1">
                <a:solidFill>
                  <a:srgbClr val="0000CC"/>
                </a:solidFill>
                <a:latin typeface="Times New Roman" pitchFamily="18" charset="0"/>
              </a:rPr>
              <a:t>giác</a:t>
            </a:r>
            <a:r>
              <a:rPr lang="en-US" sz="2000" b="1">
                <a:solidFill>
                  <a:srgbClr val="0000CC"/>
                </a:solidFill>
                <a:latin typeface="VNI-Times" pitchFamily="2" charset="0"/>
              </a:rPr>
              <a:t> ABDC coù hai ñöôøng cheùo baèng nhau vaø </a:t>
            </a:r>
            <a:r>
              <a:rPr lang="en-US" sz="2000" smtClean="0">
                <a:solidFill>
                  <a:srgbClr val="0000CC"/>
                </a:solidFill>
                <a:latin typeface="VNI-Times" pitchFamily="2" charset="0"/>
              </a:rPr>
              <a:t>.............. </a:t>
            </a:r>
            <a:r>
              <a:rPr lang="en-US" sz="2000" b="1" smtClean="0">
                <a:solidFill>
                  <a:srgbClr val="0000CC"/>
                </a:solidFill>
                <a:latin typeface="VNI-Times" pitchFamily="2" charset="0"/>
              </a:rPr>
              <a:t>taïi </a:t>
            </a:r>
            <a:r>
              <a:rPr lang="en-US" sz="2000" b="1">
                <a:solidFill>
                  <a:srgbClr val="0000CC"/>
                </a:solidFill>
                <a:latin typeface="VNI-Times" pitchFamily="2" charset="0"/>
              </a:rPr>
              <a:t>trung ñieåm </a:t>
            </a:r>
            <a:r>
              <a:rPr lang="en-US" sz="2000" b="1" smtClean="0">
                <a:solidFill>
                  <a:srgbClr val="0000CC"/>
                </a:solidFill>
                <a:latin typeface="VNI-Times" pitchFamily="2" charset="0"/>
              </a:rPr>
              <a:t>mỗi </a:t>
            </a:r>
            <a:r>
              <a:rPr lang="en-US" sz="2000" b="1">
                <a:solidFill>
                  <a:srgbClr val="0000CC"/>
                </a:solidFill>
                <a:latin typeface="VNI-Times" pitchFamily="2" charset="0"/>
              </a:rPr>
              <a:t>ñöôøng. Vậy </a:t>
            </a:r>
            <a:r>
              <a:rPr lang="en-US" sz="2000" b="1">
                <a:solidFill>
                  <a:srgbClr val="0000CC"/>
                </a:solidFill>
                <a:latin typeface="Times New Roman" pitchFamily="18" charset="0"/>
              </a:rPr>
              <a:t>ABCD là </a:t>
            </a:r>
            <a:r>
              <a:rPr lang="en-US" sz="2000" smtClean="0">
                <a:solidFill>
                  <a:srgbClr val="0000CC"/>
                </a:solidFill>
                <a:latin typeface="Times New Roman" pitchFamily="18" charset="0"/>
              </a:rPr>
              <a:t>.................................</a:t>
            </a:r>
            <a:endParaRPr lang="en-US" sz="2000">
              <a:solidFill>
                <a:srgbClr val="0000CC"/>
              </a:solidFill>
              <a:latin typeface="VNI-Times" pitchFamily="2" charset="0"/>
            </a:endParaRPr>
          </a:p>
        </p:txBody>
      </p:sp>
      <p:sp>
        <p:nvSpPr>
          <p:cNvPr id="23" name="Text Box 10"/>
          <p:cNvSpPr txBox="1">
            <a:spLocks noChangeArrowheads="1"/>
          </p:cNvSpPr>
          <p:nvPr/>
        </p:nvSpPr>
        <p:spPr bwMode="auto">
          <a:xfrm>
            <a:off x="137250" y="4824037"/>
            <a:ext cx="588255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00"/>
                </a:solidFill>
                <a:latin typeface="VNI-Times" pitchFamily="2" charset="0"/>
              </a:rPr>
              <a:t> </a:t>
            </a:r>
            <a:r>
              <a:rPr lang="en-US" sz="2000" smtClean="0">
                <a:solidFill>
                  <a:srgbClr val="FF0000"/>
                </a:solidFill>
                <a:latin typeface="VNI-Times" pitchFamily="2" charset="0"/>
              </a:rPr>
              <a:t>b) </a:t>
            </a:r>
            <a:r>
              <a:rPr lang="en-US" sz="2000" b="1" smtClean="0">
                <a:solidFill>
                  <a:srgbClr val="0000CC"/>
                </a:solidFill>
                <a:latin typeface="VNI-Times" pitchFamily="2" charset="0"/>
              </a:rPr>
              <a:t>Töù </a:t>
            </a:r>
            <a:r>
              <a:rPr lang="en-US" sz="2000" b="1">
                <a:solidFill>
                  <a:srgbClr val="0000CC"/>
                </a:solidFill>
                <a:latin typeface="VNI-Times" pitchFamily="2" charset="0"/>
              </a:rPr>
              <a:t>giaùc ABDC laø hình chöõ nhaät neân BAC = </a:t>
            </a:r>
            <a:r>
              <a:rPr lang="en-US" sz="2000" smtClean="0">
                <a:solidFill>
                  <a:srgbClr val="0000CC"/>
                </a:solidFill>
                <a:latin typeface="VNI-Times" pitchFamily="2" charset="0"/>
              </a:rPr>
              <a:t>......    </a:t>
            </a:r>
            <a:r>
              <a:rPr lang="en-US" sz="2000" b="1" smtClean="0">
                <a:solidFill>
                  <a:srgbClr val="0000CC"/>
                </a:solidFill>
                <a:latin typeface="VNI-Times" pitchFamily="2" charset="0"/>
              </a:rPr>
              <a:t>                  </a:t>
            </a:r>
          </a:p>
          <a:p>
            <a:pPr eaLnBrk="1" hangingPunct="1">
              <a:spcBef>
                <a:spcPct val="50000"/>
              </a:spcBef>
            </a:pPr>
            <a:r>
              <a:rPr lang="en-US" sz="2000" b="1">
                <a:solidFill>
                  <a:srgbClr val="0000CC"/>
                </a:solidFill>
                <a:latin typeface="VNI-Times" pitchFamily="2" charset="0"/>
              </a:rPr>
              <a:t> </a:t>
            </a:r>
            <a:r>
              <a:rPr lang="en-US" sz="2000" b="1" smtClean="0">
                <a:solidFill>
                  <a:srgbClr val="0000CC"/>
                </a:solidFill>
                <a:latin typeface="VNI-Times" pitchFamily="2" charset="0"/>
              </a:rPr>
              <a:t>     Vaäy </a:t>
            </a:r>
            <a:r>
              <a:rPr lang="en-US" sz="2000" smtClean="0">
                <a:solidFill>
                  <a:srgbClr val="0000CC"/>
                </a:solidFill>
                <a:latin typeface="VNI-Times" pitchFamily="2" charset="0"/>
              </a:rPr>
              <a:t>..............</a:t>
            </a:r>
            <a:r>
              <a:rPr lang="en-US" sz="2000" b="1" smtClean="0">
                <a:solidFill>
                  <a:srgbClr val="0000CC"/>
                </a:solidFill>
                <a:latin typeface="VNI-Times" pitchFamily="2" charset="0"/>
              </a:rPr>
              <a:t> </a:t>
            </a:r>
            <a:r>
              <a:rPr lang="en-US" sz="2000" b="1">
                <a:solidFill>
                  <a:srgbClr val="0000CC"/>
                </a:solidFill>
                <a:latin typeface="VNI-Times" pitchFamily="2" charset="0"/>
              </a:rPr>
              <a:t>laø tam giaùc vuoâng</a:t>
            </a:r>
            <a:r>
              <a:rPr lang="en-US" sz="2000" b="1" smtClean="0">
                <a:solidFill>
                  <a:srgbClr val="0000CC"/>
                </a:solidFill>
                <a:latin typeface="VNI-Times" pitchFamily="2" charset="0"/>
              </a:rPr>
              <a:t>.</a:t>
            </a:r>
            <a:endParaRPr lang="en-US" sz="2800" b="1">
              <a:solidFill>
                <a:srgbClr val="0000CC"/>
              </a:solidFill>
              <a:latin typeface="VNI-Times" pitchFamily="2" charset="0"/>
            </a:endParaRPr>
          </a:p>
        </p:txBody>
      </p:sp>
      <p:sp>
        <p:nvSpPr>
          <p:cNvPr id="24" name="Text Box 16"/>
          <p:cNvSpPr txBox="1">
            <a:spLocks noChangeArrowheads="1"/>
          </p:cNvSpPr>
          <p:nvPr/>
        </p:nvSpPr>
        <p:spPr bwMode="auto">
          <a:xfrm>
            <a:off x="269451" y="5808922"/>
            <a:ext cx="721201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smtClean="0">
                <a:solidFill>
                  <a:srgbClr val="0000CC"/>
                </a:solidFill>
                <a:latin typeface="VNI-Times" pitchFamily="2" charset="0"/>
              </a:rPr>
              <a:t>c) Neáu </a:t>
            </a:r>
            <a:r>
              <a:rPr lang="en-US" sz="2000" b="1">
                <a:solidFill>
                  <a:srgbClr val="0000CC"/>
                </a:solidFill>
                <a:latin typeface="VNI-Times" pitchFamily="2" charset="0"/>
              </a:rPr>
              <a:t>moät tam giaùc coù ñöôøng trung </a:t>
            </a:r>
            <a:r>
              <a:rPr lang="en-US" sz="2000" b="1" smtClean="0">
                <a:solidFill>
                  <a:srgbClr val="0000CC"/>
                </a:solidFill>
                <a:latin typeface="VNI-Times" pitchFamily="2" charset="0"/>
              </a:rPr>
              <a:t>tuyeán </a:t>
            </a:r>
            <a:r>
              <a:rPr lang="en-US" sz="2000" b="1">
                <a:solidFill>
                  <a:srgbClr val="0000CC"/>
                </a:solidFill>
                <a:latin typeface="VNI-Times" pitchFamily="2" charset="0"/>
              </a:rPr>
              <a:t>öùng vôùi moät caïnh </a:t>
            </a:r>
            <a:endParaRPr lang="en-US" sz="2000" b="1" smtClean="0">
              <a:solidFill>
                <a:srgbClr val="0000CC"/>
              </a:solidFill>
              <a:latin typeface="VNI-Times" pitchFamily="2" charset="0"/>
            </a:endParaRPr>
          </a:p>
          <a:p>
            <a:pPr eaLnBrk="1" hangingPunct="1">
              <a:spcBef>
                <a:spcPct val="50000"/>
              </a:spcBef>
            </a:pPr>
            <a:r>
              <a:rPr lang="en-US" sz="2000" b="1" smtClean="0">
                <a:solidFill>
                  <a:srgbClr val="0000CC"/>
                </a:solidFill>
                <a:latin typeface="VNI-Times" pitchFamily="2" charset="0"/>
              </a:rPr>
              <a:t>baèng </a:t>
            </a:r>
            <a:r>
              <a:rPr lang="en-US" sz="2000" b="1">
                <a:solidFill>
                  <a:srgbClr val="0000CC"/>
                </a:solidFill>
                <a:latin typeface="VNI-Times" pitchFamily="2" charset="0"/>
              </a:rPr>
              <a:t>nöûa caïnh aáy thì tam giaùc ñoù laø </a:t>
            </a:r>
            <a:r>
              <a:rPr lang="en-US" sz="2000" smtClean="0">
                <a:solidFill>
                  <a:srgbClr val="0000CC"/>
                </a:solidFill>
                <a:latin typeface="VNI-Times" pitchFamily="2" charset="0"/>
              </a:rPr>
              <a:t>..........................................</a:t>
            </a:r>
            <a:endParaRPr lang="en-US" sz="2000">
              <a:solidFill>
                <a:srgbClr val="0000CC"/>
              </a:solidFill>
              <a:latin typeface="VNI-Times" pitchFamily="2" charset="0"/>
            </a:endParaRPr>
          </a:p>
        </p:txBody>
      </p:sp>
      <p:sp>
        <p:nvSpPr>
          <p:cNvPr id="25" name="Rectangle 6"/>
          <p:cNvSpPr>
            <a:spLocks noChangeArrowheads="1"/>
          </p:cNvSpPr>
          <p:nvPr/>
        </p:nvSpPr>
        <p:spPr bwMode="auto">
          <a:xfrm>
            <a:off x="122739" y="3726876"/>
            <a:ext cx="521497" cy="428406"/>
          </a:xfrm>
          <a:prstGeom prst="rect">
            <a:avLst/>
          </a:prstGeom>
          <a:solidFill>
            <a:schemeClr val="accent2"/>
          </a:solidFill>
          <a:ln w="9525">
            <a:solidFill>
              <a:schemeClr val="tx1"/>
            </a:solidFill>
            <a:miter lim="800000"/>
            <a:headEnd/>
            <a:tailEnd/>
          </a:ln>
        </p:spPr>
        <p:txBody>
          <a:bodyPr wrap="none" anchor="ctr"/>
          <a:lstStyle/>
          <a:p>
            <a:pPr algn="ctr"/>
            <a:r>
              <a:rPr lang="en-US" sz="2800">
                <a:solidFill>
                  <a:schemeClr val="bg1"/>
                </a:solidFill>
                <a:latin typeface="VNI-Times" pitchFamily="2" charset="0"/>
              </a:rPr>
              <a:t>?4</a:t>
            </a:r>
          </a:p>
        </p:txBody>
      </p:sp>
      <p:sp>
        <p:nvSpPr>
          <p:cNvPr id="26" name="Text Box 5"/>
          <p:cNvSpPr txBox="1">
            <a:spLocks noChangeArrowheads="1"/>
          </p:cNvSpPr>
          <p:nvPr/>
        </p:nvSpPr>
        <p:spPr bwMode="auto">
          <a:xfrm>
            <a:off x="609600" y="3786203"/>
            <a:ext cx="15557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u="sng" smtClean="0">
                <a:solidFill>
                  <a:srgbClr val="0000CC"/>
                </a:solidFill>
                <a:latin typeface="Times New Roman" pitchFamily="18" charset="0"/>
                <a:cs typeface="Times New Roman" pitchFamily="18" charset="0"/>
              </a:rPr>
              <a:t>Bài giải</a:t>
            </a:r>
            <a:endParaRPr lang="en-US" sz="2000" b="1" u="sng">
              <a:solidFill>
                <a:srgbClr val="0000CC"/>
              </a:solidFill>
              <a:latin typeface="Times New Roman" pitchFamily="18" charset="0"/>
              <a:cs typeface="Times New Roman" pitchFamily="18" charset="0"/>
            </a:endParaRPr>
          </a:p>
        </p:txBody>
      </p:sp>
      <p:pic>
        <p:nvPicPr>
          <p:cNvPr id="27"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68830" y="4155282"/>
            <a:ext cx="2433664" cy="1643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5"/>
          <p:cNvSpPr txBox="1">
            <a:spLocks noChangeArrowheads="1"/>
          </p:cNvSpPr>
          <p:nvPr/>
        </p:nvSpPr>
        <p:spPr bwMode="auto">
          <a:xfrm>
            <a:off x="7613939" y="5799022"/>
            <a:ext cx="15557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00CC"/>
                </a:solidFill>
                <a:latin typeface="VNI-Times" pitchFamily="2" charset="0"/>
              </a:rPr>
              <a:t>Hình </a:t>
            </a:r>
            <a:r>
              <a:rPr lang="en-US" sz="2000" b="1" smtClean="0">
                <a:solidFill>
                  <a:srgbClr val="0000CC"/>
                </a:solidFill>
                <a:latin typeface="VNI-Times" pitchFamily="2" charset="0"/>
              </a:rPr>
              <a:t>87</a:t>
            </a:r>
            <a:endParaRPr lang="en-US" sz="2000" b="1">
              <a:solidFill>
                <a:srgbClr val="0000CC"/>
              </a:solidFill>
              <a:latin typeface="VNI-Times" pitchFamily="2" charset="0"/>
            </a:endParaRPr>
          </a:p>
        </p:txBody>
      </p:sp>
      <p:sp>
        <p:nvSpPr>
          <p:cNvPr id="29" name="Text Box 5"/>
          <p:cNvSpPr txBox="1">
            <a:spLocks noChangeArrowheads="1"/>
          </p:cNvSpPr>
          <p:nvPr/>
        </p:nvSpPr>
        <p:spPr bwMode="auto">
          <a:xfrm>
            <a:off x="644236" y="777348"/>
            <a:ext cx="15557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u="sng" smtClean="0">
                <a:solidFill>
                  <a:srgbClr val="0000CC"/>
                </a:solidFill>
                <a:latin typeface="Times New Roman" pitchFamily="18" charset="0"/>
                <a:cs typeface="Times New Roman" pitchFamily="18" charset="0"/>
              </a:rPr>
              <a:t>Bài giải</a:t>
            </a:r>
            <a:endParaRPr lang="en-US" sz="2000" b="1" u="sng">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25211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anim calcmode="lin" valueType="num">
                                      <p:cBhvr>
                                        <p:cTn id="8" dur="1000" fill="hold"/>
                                        <p:tgtEl>
                                          <p:spTgt spid="12290"/>
                                        </p:tgtEl>
                                        <p:attrNameLst>
                                          <p:attrName>ppt_x</p:attrName>
                                        </p:attrNameLst>
                                      </p:cBhvr>
                                      <p:tavLst>
                                        <p:tav tm="0">
                                          <p:val>
                                            <p:strVal val="#ppt_x"/>
                                          </p:val>
                                        </p:tav>
                                        <p:tav tm="100000">
                                          <p:val>
                                            <p:strVal val="#ppt_x"/>
                                          </p:val>
                                        </p:tav>
                                      </p:tavLst>
                                    </p:anim>
                                    <p:anim calcmode="lin" valueType="num">
                                      <p:cBhvr>
                                        <p:cTn id="9" dur="1000" fill="hold"/>
                                        <p:tgtEl>
                                          <p:spTgt spid="1229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293"/>
                                        </p:tgtEl>
                                        <p:attrNameLst>
                                          <p:attrName>style.visibility</p:attrName>
                                        </p:attrNameLst>
                                      </p:cBhvr>
                                      <p:to>
                                        <p:strVal val="visible"/>
                                      </p:to>
                                    </p:set>
                                    <p:animEffect transition="in" filter="fade">
                                      <p:cBhvr>
                                        <p:cTn id="12" dur="1000"/>
                                        <p:tgtEl>
                                          <p:spTgt spid="12293"/>
                                        </p:tgtEl>
                                      </p:cBhvr>
                                    </p:animEffect>
                                    <p:anim calcmode="lin" valueType="num">
                                      <p:cBhvr>
                                        <p:cTn id="13" dur="1000" fill="hold"/>
                                        <p:tgtEl>
                                          <p:spTgt spid="12293"/>
                                        </p:tgtEl>
                                        <p:attrNameLst>
                                          <p:attrName>ppt_x</p:attrName>
                                        </p:attrNameLst>
                                      </p:cBhvr>
                                      <p:tavLst>
                                        <p:tav tm="0">
                                          <p:val>
                                            <p:strVal val="#ppt_x"/>
                                          </p:val>
                                        </p:tav>
                                        <p:tav tm="100000">
                                          <p:val>
                                            <p:strVal val="#ppt_x"/>
                                          </p:val>
                                        </p:tav>
                                      </p:tavLst>
                                    </p:anim>
                                    <p:anim calcmode="lin" valueType="num">
                                      <p:cBhvr>
                                        <p:cTn id="14" dur="1000" fill="hold"/>
                                        <p:tgtEl>
                                          <p:spTgt spid="1229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295"/>
                                        </p:tgtEl>
                                        <p:attrNameLst>
                                          <p:attrName>style.visibility</p:attrName>
                                        </p:attrNameLst>
                                      </p:cBhvr>
                                      <p:to>
                                        <p:strVal val="visible"/>
                                      </p:to>
                                    </p:set>
                                    <p:animEffect transition="in" filter="fade">
                                      <p:cBhvr>
                                        <p:cTn id="17" dur="1000"/>
                                        <p:tgtEl>
                                          <p:spTgt spid="12295"/>
                                        </p:tgtEl>
                                      </p:cBhvr>
                                    </p:animEffect>
                                    <p:anim calcmode="lin" valueType="num">
                                      <p:cBhvr>
                                        <p:cTn id="18" dur="1000" fill="hold"/>
                                        <p:tgtEl>
                                          <p:spTgt spid="12295"/>
                                        </p:tgtEl>
                                        <p:attrNameLst>
                                          <p:attrName>ppt_x</p:attrName>
                                        </p:attrNameLst>
                                      </p:cBhvr>
                                      <p:tavLst>
                                        <p:tav tm="0">
                                          <p:val>
                                            <p:strVal val="#ppt_x"/>
                                          </p:val>
                                        </p:tav>
                                        <p:tav tm="100000">
                                          <p:val>
                                            <p:strVal val="#ppt_x"/>
                                          </p:val>
                                        </p:tav>
                                      </p:tavLst>
                                    </p:anim>
                                    <p:anim calcmode="lin" valueType="num">
                                      <p:cBhvr>
                                        <p:cTn id="19" dur="1000" fill="hold"/>
                                        <p:tgtEl>
                                          <p:spTgt spid="1229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089"/>
                                        </p:tgtEl>
                                        <p:attrNameLst>
                                          <p:attrName>style.visibility</p:attrName>
                                        </p:attrNameLst>
                                      </p:cBhvr>
                                      <p:to>
                                        <p:strVal val="visible"/>
                                      </p:to>
                                    </p:set>
                                    <p:animEffect transition="in" filter="fade">
                                      <p:cBhvr>
                                        <p:cTn id="22" dur="1000"/>
                                        <p:tgtEl>
                                          <p:spTgt spid="3089"/>
                                        </p:tgtEl>
                                      </p:cBhvr>
                                    </p:animEffect>
                                    <p:anim calcmode="lin" valueType="num">
                                      <p:cBhvr>
                                        <p:cTn id="23" dur="1000" fill="hold"/>
                                        <p:tgtEl>
                                          <p:spTgt spid="3089"/>
                                        </p:tgtEl>
                                        <p:attrNameLst>
                                          <p:attrName>ppt_x</p:attrName>
                                        </p:attrNameLst>
                                      </p:cBhvr>
                                      <p:tavLst>
                                        <p:tav tm="0">
                                          <p:val>
                                            <p:strVal val="#ppt_x"/>
                                          </p:val>
                                        </p:tav>
                                        <p:tav tm="100000">
                                          <p:val>
                                            <p:strVal val="#ppt_x"/>
                                          </p:val>
                                        </p:tav>
                                      </p:tavLst>
                                    </p:anim>
                                    <p:anim calcmode="lin" valueType="num">
                                      <p:cBhvr>
                                        <p:cTn id="24" dur="1000" fill="hold"/>
                                        <p:tgtEl>
                                          <p:spTgt spid="308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301"/>
                                        </p:tgtEl>
                                        <p:attrNameLst>
                                          <p:attrName>style.visibility</p:attrName>
                                        </p:attrNameLst>
                                      </p:cBhvr>
                                      <p:to>
                                        <p:strVal val="visible"/>
                                      </p:to>
                                    </p:set>
                                    <p:animEffect transition="in" filter="fade">
                                      <p:cBhvr>
                                        <p:cTn id="27" dur="1000"/>
                                        <p:tgtEl>
                                          <p:spTgt spid="12301"/>
                                        </p:tgtEl>
                                      </p:cBhvr>
                                    </p:animEffect>
                                    <p:anim calcmode="lin" valueType="num">
                                      <p:cBhvr>
                                        <p:cTn id="28" dur="1000" fill="hold"/>
                                        <p:tgtEl>
                                          <p:spTgt spid="12301"/>
                                        </p:tgtEl>
                                        <p:attrNameLst>
                                          <p:attrName>ppt_x</p:attrName>
                                        </p:attrNameLst>
                                      </p:cBhvr>
                                      <p:tavLst>
                                        <p:tav tm="0">
                                          <p:val>
                                            <p:strVal val="#ppt_x"/>
                                          </p:val>
                                        </p:tav>
                                        <p:tav tm="100000">
                                          <p:val>
                                            <p:strVal val="#ppt_x"/>
                                          </p:val>
                                        </p:tav>
                                      </p:tavLst>
                                    </p:anim>
                                    <p:anim calcmode="lin" valueType="num">
                                      <p:cBhvr>
                                        <p:cTn id="29" dur="1000" fill="hold"/>
                                        <p:tgtEl>
                                          <p:spTgt spid="1230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2307"/>
                                        </p:tgtEl>
                                        <p:attrNameLst>
                                          <p:attrName>style.visibility</p:attrName>
                                        </p:attrNameLst>
                                      </p:cBhvr>
                                      <p:to>
                                        <p:strVal val="visible"/>
                                      </p:to>
                                    </p:set>
                                    <p:animEffect transition="in" filter="fade">
                                      <p:cBhvr>
                                        <p:cTn id="37" dur="1000"/>
                                        <p:tgtEl>
                                          <p:spTgt spid="12307"/>
                                        </p:tgtEl>
                                      </p:cBhvr>
                                    </p:animEffect>
                                    <p:anim calcmode="lin" valueType="num">
                                      <p:cBhvr>
                                        <p:cTn id="38" dur="1000" fill="hold"/>
                                        <p:tgtEl>
                                          <p:spTgt spid="12307"/>
                                        </p:tgtEl>
                                        <p:attrNameLst>
                                          <p:attrName>ppt_x</p:attrName>
                                        </p:attrNameLst>
                                      </p:cBhvr>
                                      <p:tavLst>
                                        <p:tav tm="0">
                                          <p:val>
                                            <p:strVal val="#ppt_x"/>
                                          </p:val>
                                        </p:tav>
                                        <p:tav tm="100000">
                                          <p:val>
                                            <p:strVal val="#ppt_x"/>
                                          </p:val>
                                        </p:tav>
                                      </p:tavLst>
                                    </p:anim>
                                    <p:anim calcmode="lin" valueType="num">
                                      <p:cBhvr>
                                        <p:cTn id="39" dur="1000" fill="hold"/>
                                        <p:tgtEl>
                                          <p:spTgt spid="1230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1000"/>
                                        <p:tgtEl>
                                          <p:spTgt spid="24"/>
                                        </p:tgtEl>
                                      </p:cBhvr>
                                    </p:animEffect>
                                    <p:anim calcmode="lin" valueType="num">
                                      <p:cBhvr>
                                        <p:cTn id="63" dur="1000" fill="hold"/>
                                        <p:tgtEl>
                                          <p:spTgt spid="24"/>
                                        </p:tgtEl>
                                        <p:attrNameLst>
                                          <p:attrName>ppt_x</p:attrName>
                                        </p:attrNameLst>
                                      </p:cBhvr>
                                      <p:tavLst>
                                        <p:tav tm="0">
                                          <p:val>
                                            <p:strVal val="#ppt_x"/>
                                          </p:val>
                                        </p:tav>
                                        <p:tav tm="100000">
                                          <p:val>
                                            <p:strVal val="#ppt_x"/>
                                          </p:val>
                                        </p:tav>
                                      </p:tavLst>
                                    </p:anim>
                                    <p:anim calcmode="lin" valueType="num">
                                      <p:cBhvr>
                                        <p:cTn id="64" dur="1000" fill="hold"/>
                                        <p:tgtEl>
                                          <p:spTgt spid="2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1000" fill="hold"/>
                                        <p:tgtEl>
                                          <p:spTgt spid="26"/>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1000"/>
                                        <p:tgtEl>
                                          <p:spTgt spid="27"/>
                                        </p:tgtEl>
                                      </p:cBhvr>
                                    </p:animEffect>
                                    <p:anim calcmode="lin" valueType="num">
                                      <p:cBhvr>
                                        <p:cTn id="78" dur="1000" fill="hold"/>
                                        <p:tgtEl>
                                          <p:spTgt spid="27"/>
                                        </p:tgtEl>
                                        <p:attrNameLst>
                                          <p:attrName>ppt_x</p:attrName>
                                        </p:attrNameLst>
                                      </p:cBhvr>
                                      <p:tavLst>
                                        <p:tav tm="0">
                                          <p:val>
                                            <p:strVal val="#ppt_x"/>
                                          </p:val>
                                        </p:tav>
                                        <p:tav tm="100000">
                                          <p:val>
                                            <p:strVal val="#ppt_x"/>
                                          </p:val>
                                        </p:tav>
                                      </p:tavLst>
                                    </p:anim>
                                    <p:anim calcmode="lin" valueType="num">
                                      <p:cBhvr>
                                        <p:cTn id="79" dur="1000" fill="hold"/>
                                        <p:tgtEl>
                                          <p:spTgt spid="27"/>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1000"/>
                                        <p:tgtEl>
                                          <p:spTgt spid="28"/>
                                        </p:tgtEl>
                                      </p:cBhvr>
                                    </p:animEffect>
                                    <p:anim calcmode="lin" valueType="num">
                                      <p:cBhvr>
                                        <p:cTn id="83" dur="1000" fill="hold"/>
                                        <p:tgtEl>
                                          <p:spTgt spid="28"/>
                                        </p:tgtEl>
                                        <p:attrNameLst>
                                          <p:attrName>ppt_x</p:attrName>
                                        </p:attrNameLst>
                                      </p:cBhvr>
                                      <p:tavLst>
                                        <p:tav tm="0">
                                          <p:val>
                                            <p:strVal val="#ppt_x"/>
                                          </p:val>
                                        </p:tav>
                                        <p:tav tm="100000">
                                          <p:val>
                                            <p:strVal val="#ppt_x"/>
                                          </p:val>
                                        </p:tav>
                                      </p:tavLst>
                                    </p:anim>
                                    <p:anim calcmode="lin" valueType="num">
                                      <p:cBhvr>
                                        <p:cTn id="84" dur="1000" fill="hold"/>
                                        <p:tgtEl>
                                          <p:spTgt spid="2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1000"/>
                                        <p:tgtEl>
                                          <p:spTgt spid="29"/>
                                        </p:tgtEl>
                                      </p:cBhvr>
                                    </p:animEffect>
                                    <p:anim calcmode="lin" valueType="num">
                                      <p:cBhvr>
                                        <p:cTn id="88" dur="1000" fill="hold"/>
                                        <p:tgtEl>
                                          <p:spTgt spid="29"/>
                                        </p:tgtEl>
                                        <p:attrNameLst>
                                          <p:attrName>ppt_x</p:attrName>
                                        </p:attrNameLst>
                                      </p:cBhvr>
                                      <p:tavLst>
                                        <p:tav tm="0">
                                          <p:val>
                                            <p:strVal val="#ppt_x"/>
                                          </p:val>
                                        </p:tav>
                                        <p:tav tm="100000">
                                          <p:val>
                                            <p:strVal val="#ppt_x"/>
                                          </p:val>
                                        </p:tav>
                                      </p:tavLst>
                                    </p:anim>
                                    <p:anim calcmode="lin" valueType="num">
                                      <p:cBhvr>
                                        <p:cTn id="8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12293" grpId="0"/>
      <p:bldP spid="12295" grpId="0"/>
      <p:bldP spid="3089" grpId="0"/>
      <p:bldP spid="12301" grpId="0"/>
      <p:bldP spid="12307" grpId="0"/>
      <p:bldP spid="20" grpId="0"/>
      <p:bldP spid="22" grpId="0"/>
      <p:bldP spid="23" grpId="0"/>
      <p:bldP spid="24" grpId="0"/>
      <p:bldP spid="25" grpId="0" animBg="1"/>
      <p:bldP spid="26"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55294" y="782297"/>
            <a:ext cx="423862" cy="417542"/>
          </a:xfrm>
          <a:prstGeom prst="rect">
            <a:avLst/>
          </a:prstGeom>
          <a:solidFill>
            <a:srgbClr val="0000FF"/>
          </a:solidFill>
          <a:ln w="9525">
            <a:solidFill>
              <a:schemeClr val="tx1"/>
            </a:solidFill>
            <a:miter lim="800000"/>
            <a:headEnd/>
            <a:tailEnd/>
          </a:ln>
        </p:spPr>
        <p:txBody>
          <a:bodyPr wrap="none" anchor="ctr"/>
          <a:lstStyle/>
          <a:p>
            <a:pPr algn="ctr"/>
            <a:r>
              <a:rPr lang="en-US" sz="2800">
                <a:solidFill>
                  <a:schemeClr val="bg1"/>
                </a:solidFill>
                <a:latin typeface="VNI-Times" pitchFamily="2" charset="0"/>
              </a:rPr>
              <a:t>?3</a:t>
            </a: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38976">
            <a:off x="6729977" y="299546"/>
            <a:ext cx="2068765" cy="1831521"/>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7740650" y="333375"/>
            <a:ext cx="15557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00CC"/>
                </a:solidFill>
                <a:latin typeface="VNI-Times" pitchFamily="2" charset="0"/>
              </a:rPr>
              <a:t>Hình 86</a:t>
            </a:r>
          </a:p>
        </p:txBody>
      </p:sp>
      <p:sp>
        <p:nvSpPr>
          <p:cNvPr id="12295" name="Text Box 7"/>
          <p:cNvSpPr txBox="1">
            <a:spLocks noChangeArrowheads="1"/>
          </p:cNvSpPr>
          <p:nvPr/>
        </p:nvSpPr>
        <p:spPr bwMode="auto">
          <a:xfrm>
            <a:off x="32612" y="999784"/>
            <a:ext cx="55299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FF"/>
                </a:solidFill>
                <a:latin typeface="VNI-Times" pitchFamily="2" charset="0"/>
              </a:rPr>
              <a:t> </a:t>
            </a:r>
            <a:r>
              <a:rPr lang="en-US" sz="2000" b="1" smtClean="0">
                <a:solidFill>
                  <a:srgbClr val="0000CC"/>
                </a:solidFill>
                <a:latin typeface="VNI-Times" pitchFamily="2" charset="0"/>
              </a:rPr>
              <a:t>a) Töù </a:t>
            </a:r>
            <a:r>
              <a:rPr lang="en-US" sz="2000" b="1">
                <a:solidFill>
                  <a:srgbClr val="0000CC"/>
                </a:solidFill>
                <a:latin typeface="VNI-Times" pitchFamily="2" charset="0"/>
              </a:rPr>
              <a:t>giaùc ABDC laø </a:t>
            </a:r>
            <a:r>
              <a:rPr lang="en-US" sz="2000" b="1">
                <a:solidFill>
                  <a:srgbClr val="FF0000"/>
                </a:solidFill>
                <a:latin typeface="VNI-Times" pitchFamily="2" charset="0"/>
              </a:rPr>
              <a:t>hình bình haønh </a:t>
            </a:r>
            <a:r>
              <a:rPr lang="en-US" sz="2000" b="1">
                <a:solidFill>
                  <a:srgbClr val="0000CC"/>
                </a:solidFill>
                <a:latin typeface="VNI-Times" pitchFamily="2" charset="0"/>
              </a:rPr>
              <a:t>vì coù hai ñöôøng cheùo caét nhau taïi trung </a:t>
            </a:r>
            <a:r>
              <a:rPr lang="en-US" sz="2000" b="1" smtClean="0">
                <a:solidFill>
                  <a:srgbClr val="0000CC"/>
                </a:solidFill>
                <a:latin typeface="VNI-Times" pitchFamily="2" charset="0"/>
              </a:rPr>
              <a:t>ñiểm mỗi </a:t>
            </a:r>
            <a:r>
              <a:rPr lang="en-US" sz="2000" b="1">
                <a:solidFill>
                  <a:srgbClr val="0000CC"/>
                </a:solidFill>
                <a:latin typeface="VNI-Times" pitchFamily="2" charset="0"/>
              </a:rPr>
              <a:t>ñöôøng. </a:t>
            </a:r>
          </a:p>
        </p:txBody>
      </p:sp>
      <p:sp>
        <p:nvSpPr>
          <p:cNvPr id="3089" name="Text Box 12"/>
          <p:cNvSpPr txBox="1">
            <a:spLocks noChangeArrowheads="1"/>
          </p:cNvSpPr>
          <p:nvPr/>
        </p:nvSpPr>
        <p:spPr bwMode="auto">
          <a:xfrm>
            <a:off x="266656" y="1705661"/>
            <a:ext cx="48107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smtClean="0">
                <a:solidFill>
                  <a:srgbClr val="0000CC"/>
                </a:solidFill>
                <a:latin typeface="VNI-Times" pitchFamily="2" charset="0"/>
              </a:rPr>
              <a:t>Hình </a:t>
            </a:r>
            <a:r>
              <a:rPr lang="en-US" sz="2000" b="1">
                <a:solidFill>
                  <a:srgbClr val="0000CC"/>
                </a:solidFill>
                <a:latin typeface="VNI-Times" pitchFamily="2" charset="0"/>
              </a:rPr>
              <a:t>bình haønh ABDC coù </a:t>
            </a:r>
            <a:r>
              <a:rPr lang="en-US" sz="2000" b="1" smtClean="0">
                <a:solidFill>
                  <a:srgbClr val="0000CC"/>
                </a:solidFill>
                <a:latin typeface="VNI-Times" pitchFamily="2" charset="0"/>
              </a:rPr>
              <a:t>     = </a:t>
            </a:r>
            <a:r>
              <a:rPr lang="en-US" sz="2000" b="1">
                <a:solidFill>
                  <a:srgbClr val="FF0000"/>
                </a:solidFill>
                <a:latin typeface="VNI-Times" pitchFamily="2" charset="0"/>
              </a:rPr>
              <a:t>90</a:t>
            </a:r>
            <a:r>
              <a:rPr lang="en-US" sz="2000" b="1" baseline="30000">
                <a:solidFill>
                  <a:srgbClr val="FF0000"/>
                </a:solidFill>
                <a:latin typeface="VNI-Times" pitchFamily="2" charset="0"/>
              </a:rPr>
              <a:t>0</a:t>
            </a:r>
            <a:r>
              <a:rPr lang="en-US" sz="2000" b="1">
                <a:solidFill>
                  <a:srgbClr val="0000CC"/>
                </a:solidFill>
                <a:latin typeface="VNI-Times" pitchFamily="2" charset="0"/>
              </a:rPr>
              <a:t>                                        </a:t>
            </a:r>
            <a:endParaRPr lang="en-US" sz="2000" b="1" smtClean="0">
              <a:solidFill>
                <a:srgbClr val="0000CC"/>
              </a:solidFill>
              <a:latin typeface="VNI-Times" pitchFamily="2" charset="0"/>
            </a:endParaRPr>
          </a:p>
          <a:p>
            <a:pPr eaLnBrk="1" hangingPunct="1">
              <a:spcBef>
                <a:spcPct val="50000"/>
              </a:spcBef>
            </a:pPr>
            <a:r>
              <a:rPr lang="en-US" sz="2000" b="1" smtClean="0">
                <a:solidFill>
                  <a:srgbClr val="0000CC"/>
                </a:solidFill>
                <a:latin typeface="VNI-Times" pitchFamily="2" charset="0"/>
              </a:rPr>
              <a:t>Vaäy </a:t>
            </a:r>
            <a:r>
              <a:rPr lang="en-US" sz="2000" b="1">
                <a:solidFill>
                  <a:srgbClr val="0000CC"/>
                </a:solidFill>
                <a:latin typeface="VNI-Times" pitchFamily="2" charset="0"/>
              </a:rPr>
              <a:t>töù giaùc ABCD  laø </a:t>
            </a:r>
            <a:r>
              <a:rPr lang="en-US" sz="2000" b="1">
                <a:solidFill>
                  <a:srgbClr val="FF0000"/>
                </a:solidFill>
                <a:latin typeface="VNI-Times" pitchFamily="2" charset="0"/>
              </a:rPr>
              <a:t>hình chöõ nhaät.</a:t>
            </a:r>
          </a:p>
        </p:txBody>
      </p:sp>
      <p:sp>
        <p:nvSpPr>
          <p:cNvPr id="12301" name="Text Box 13"/>
          <p:cNvSpPr txBox="1">
            <a:spLocks noChangeArrowheads="1"/>
          </p:cNvSpPr>
          <p:nvPr/>
        </p:nvSpPr>
        <p:spPr bwMode="auto">
          <a:xfrm>
            <a:off x="155294" y="2374506"/>
            <a:ext cx="57509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smtClean="0">
                <a:solidFill>
                  <a:srgbClr val="0D11B3"/>
                </a:solidFill>
                <a:latin typeface="VNI-Times" pitchFamily="2" charset="0"/>
              </a:rPr>
              <a:t>b) </a:t>
            </a:r>
            <a:r>
              <a:rPr lang="en-US" sz="2000" b="1" smtClean="0">
                <a:solidFill>
                  <a:srgbClr val="0D11B3"/>
                </a:solidFill>
                <a:latin typeface="VNI-Times" pitchFamily="2" charset="0"/>
              </a:rPr>
              <a:t>Töù </a:t>
            </a:r>
            <a:r>
              <a:rPr lang="en-US" sz="2000" b="1">
                <a:solidFill>
                  <a:srgbClr val="0D11B3"/>
                </a:solidFill>
                <a:latin typeface="VNI-Times" pitchFamily="2" charset="0"/>
              </a:rPr>
              <a:t>giaùc ABDC laø hình chöõ nhaät neân </a:t>
            </a:r>
            <a:r>
              <a:rPr lang="en-US" sz="2000" b="1">
                <a:solidFill>
                  <a:srgbClr val="FF0000"/>
                </a:solidFill>
                <a:latin typeface="VNI-Times" pitchFamily="2" charset="0"/>
              </a:rPr>
              <a:t>AD = BC.</a:t>
            </a:r>
            <a:endParaRPr lang="en-US" sz="2400" b="1">
              <a:solidFill>
                <a:srgbClr val="FF0000"/>
              </a:solidFill>
              <a:latin typeface="VNI-Times" pitchFamily="2" charset="0"/>
            </a:endParaRPr>
          </a:p>
        </p:txBody>
      </p:sp>
      <p:grpSp>
        <p:nvGrpSpPr>
          <p:cNvPr id="4" name="Group 14"/>
          <p:cNvGrpSpPr>
            <a:grpSpLocks/>
          </p:cNvGrpSpPr>
          <p:nvPr/>
        </p:nvGrpSpPr>
        <p:grpSpPr bwMode="auto">
          <a:xfrm>
            <a:off x="328399" y="2752126"/>
            <a:ext cx="4748957" cy="401518"/>
            <a:chOff x="318" y="2352"/>
            <a:chExt cx="3265" cy="456"/>
          </a:xfrm>
        </p:grpSpPr>
        <p:sp>
          <p:nvSpPr>
            <p:cNvPr id="3087" name="Text Box 15"/>
            <p:cNvSpPr txBox="1">
              <a:spLocks noChangeArrowheads="1"/>
            </p:cNvSpPr>
            <p:nvPr/>
          </p:nvSpPr>
          <p:spPr bwMode="auto">
            <a:xfrm>
              <a:off x="318" y="2352"/>
              <a:ext cx="3265"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00CC"/>
                  </a:solidFill>
                  <a:latin typeface="VNI-Times" pitchFamily="2" charset="0"/>
                </a:rPr>
                <a:t>Vaäy ta coù AM  =     AD =     BC.</a:t>
              </a:r>
            </a:p>
          </p:txBody>
        </p:sp>
        <p:graphicFrame>
          <p:nvGraphicFramePr>
            <p:cNvPr id="3074" name="Object 16"/>
            <p:cNvGraphicFramePr>
              <a:graphicFrameLocks noChangeAspect="1"/>
            </p:cNvGraphicFramePr>
            <p:nvPr>
              <p:extLst>
                <p:ext uri="{D42A27DB-BD31-4B8C-83A1-F6EECF244321}">
                  <p14:modId xmlns:p14="http://schemas.microsoft.com/office/powerpoint/2010/main" val="1294443692"/>
                </p:ext>
              </p:extLst>
            </p:nvPr>
          </p:nvGraphicFramePr>
          <p:xfrm>
            <a:off x="1628" y="2352"/>
            <a:ext cx="339" cy="454"/>
          </p:xfrm>
          <a:graphic>
            <a:graphicData uri="http://schemas.openxmlformats.org/presentationml/2006/ole">
              <mc:AlternateContent xmlns:mc="http://schemas.openxmlformats.org/markup-compatibility/2006">
                <mc:Choice xmlns:v="urn:schemas-microsoft-com:vml" Requires="v">
                  <p:oleObj spid="_x0000_s4170" name="Equation" r:id="rId4" imgW="139680" imgH="342720" progId="Equation.DSMT4">
                    <p:embed/>
                  </p:oleObj>
                </mc:Choice>
                <mc:Fallback>
                  <p:oleObj name="Equation" r:id="rId4" imgW="139680" imgH="342720" progId="Equation.DSMT4">
                    <p:embed/>
                    <p:pic>
                      <p:nvPicPr>
                        <p:cNvPr id="0" name=""/>
                        <p:cNvPicPr>
                          <a:picLocks noChangeAspect="1" noChangeArrowheads="1"/>
                        </p:cNvPicPr>
                        <p:nvPr/>
                      </p:nvPicPr>
                      <p:blipFill>
                        <a:blip r:embed="rId5"/>
                        <a:srcRect/>
                        <a:stretch>
                          <a:fillRect/>
                        </a:stretch>
                      </p:blipFill>
                      <p:spPr bwMode="auto">
                        <a:xfrm>
                          <a:off x="1628" y="2352"/>
                          <a:ext cx="339" cy="4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17"/>
            <p:cNvGraphicFramePr>
              <a:graphicFrameLocks noChangeAspect="1"/>
            </p:cNvGraphicFramePr>
            <p:nvPr>
              <p:extLst>
                <p:ext uri="{D42A27DB-BD31-4B8C-83A1-F6EECF244321}">
                  <p14:modId xmlns:p14="http://schemas.microsoft.com/office/powerpoint/2010/main" val="2289544609"/>
                </p:ext>
              </p:extLst>
            </p:nvPr>
          </p:nvGraphicFramePr>
          <p:xfrm>
            <a:off x="2248" y="2384"/>
            <a:ext cx="247" cy="424"/>
          </p:xfrm>
          <a:graphic>
            <a:graphicData uri="http://schemas.openxmlformats.org/presentationml/2006/ole">
              <mc:AlternateContent xmlns:mc="http://schemas.openxmlformats.org/markup-compatibility/2006">
                <mc:Choice xmlns:v="urn:schemas-microsoft-com:vml" Requires="v">
                  <p:oleObj spid="_x0000_s4171" name="Equation" r:id="rId6" imgW="139680" imgH="342720" progId="Equation.DSMT4">
                    <p:embed/>
                  </p:oleObj>
                </mc:Choice>
                <mc:Fallback>
                  <p:oleObj name="Equation" r:id="rId6" imgW="139680" imgH="342720" progId="Equation.DSMT4">
                    <p:embed/>
                    <p:pic>
                      <p:nvPicPr>
                        <p:cNvPr id="0" name=""/>
                        <p:cNvPicPr>
                          <a:picLocks noChangeAspect="1" noChangeArrowheads="1"/>
                        </p:cNvPicPr>
                        <p:nvPr/>
                      </p:nvPicPr>
                      <p:blipFill>
                        <a:blip r:embed="rId7"/>
                        <a:srcRect/>
                        <a:stretch>
                          <a:fillRect/>
                        </a:stretch>
                      </p:blipFill>
                      <p:spPr bwMode="auto">
                        <a:xfrm>
                          <a:off x="2248" y="2384"/>
                          <a:ext cx="247" cy="4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2307" name="Text Box 19"/>
          <p:cNvSpPr txBox="1">
            <a:spLocks noChangeArrowheads="1"/>
          </p:cNvSpPr>
          <p:nvPr/>
        </p:nvSpPr>
        <p:spPr bwMode="auto">
          <a:xfrm>
            <a:off x="137250" y="2952885"/>
            <a:ext cx="57689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FF"/>
                </a:solidFill>
                <a:latin typeface="VNI-Times" pitchFamily="2" charset="0"/>
              </a:rPr>
              <a:t> </a:t>
            </a:r>
            <a:r>
              <a:rPr lang="en-US" sz="2400" smtClean="0">
                <a:solidFill>
                  <a:srgbClr val="0D11B3"/>
                </a:solidFill>
                <a:latin typeface="VNI-Times" pitchFamily="2" charset="0"/>
              </a:rPr>
              <a:t>c) </a:t>
            </a:r>
            <a:r>
              <a:rPr lang="en-US" sz="2000" b="1" smtClean="0">
                <a:solidFill>
                  <a:srgbClr val="0000CC"/>
                </a:solidFill>
                <a:latin typeface="VNI-Times" pitchFamily="2" charset="0"/>
              </a:rPr>
              <a:t>Trong </a:t>
            </a:r>
            <a:r>
              <a:rPr lang="en-US" sz="2000" b="1">
                <a:solidFill>
                  <a:srgbClr val="0000CC"/>
                </a:solidFill>
                <a:latin typeface="VNI-Times" pitchFamily="2" charset="0"/>
              </a:rPr>
              <a:t>tam giaùc vuoâng ñöôøng trung tuyeán öùng vôùi caïnh huyeàn baèng </a:t>
            </a:r>
            <a:r>
              <a:rPr lang="en-US" sz="2000" b="1">
                <a:solidFill>
                  <a:srgbClr val="FF0000"/>
                </a:solidFill>
                <a:latin typeface="VNI-Times" pitchFamily="2" charset="0"/>
              </a:rPr>
              <a:t>moät nöûa caïnh huyeàn</a:t>
            </a:r>
            <a:r>
              <a:rPr lang="en-US" sz="2000" b="1">
                <a:solidFill>
                  <a:srgbClr val="0000CC"/>
                </a:solidFill>
                <a:latin typeface="VNI-Times" pitchFamily="2" charset="0"/>
              </a:rPr>
              <a:t>.</a:t>
            </a:r>
          </a:p>
        </p:txBody>
      </p:sp>
      <p:sp>
        <p:nvSpPr>
          <p:cNvPr id="20" name="Text Box 5"/>
          <p:cNvSpPr txBox="1">
            <a:spLocks noChangeArrowheads="1"/>
          </p:cNvSpPr>
          <p:nvPr/>
        </p:nvSpPr>
        <p:spPr bwMode="auto">
          <a:xfrm>
            <a:off x="644236" y="799729"/>
            <a:ext cx="15557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u="sng" smtClean="0">
                <a:solidFill>
                  <a:srgbClr val="0000CC"/>
                </a:solidFill>
                <a:latin typeface="Times New Roman" pitchFamily="18" charset="0"/>
                <a:cs typeface="Times New Roman" pitchFamily="18" charset="0"/>
              </a:rPr>
              <a:t>Bài giải</a:t>
            </a:r>
            <a:endParaRPr lang="en-US" sz="2000" b="1" u="sng">
              <a:solidFill>
                <a:srgbClr val="0000CC"/>
              </a:solidFill>
              <a:latin typeface="Times New Roman" pitchFamily="18" charset="0"/>
              <a:cs typeface="Times New Roman"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289160645"/>
              </p:ext>
            </p:extLst>
          </p:nvPr>
        </p:nvGraphicFramePr>
        <p:xfrm>
          <a:off x="3288273" y="1683895"/>
          <a:ext cx="271345" cy="383378"/>
        </p:xfrm>
        <a:graphic>
          <a:graphicData uri="http://schemas.openxmlformats.org/presentationml/2006/ole">
            <mc:AlternateContent xmlns:mc="http://schemas.openxmlformats.org/markup-compatibility/2006">
              <mc:Choice xmlns:v="urn:schemas-microsoft-com:vml" Requires="v">
                <p:oleObj spid="_x0000_s4172" name="Equation" r:id="rId8" imgW="152280" imgH="215640" progId="Equation.DSMT4">
                  <p:embed/>
                </p:oleObj>
              </mc:Choice>
              <mc:Fallback>
                <p:oleObj name="Equation" r:id="rId8" imgW="152280" imgH="215640" progId="Equation.DSMT4">
                  <p:embed/>
                  <p:pic>
                    <p:nvPicPr>
                      <p:cNvPr id="0" name=""/>
                      <p:cNvPicPr/>
                      <p:nvPr/>
                    </p:nvPicPr>
                    <p:blipFill>
                      <a:blip r:embed="rId9"/>
                      <a:stretch>
                        <a:fillRect/>
                      </a:stretch>
                    </p:blipFill>
                    <p:spPr>
                      <a:xfrm>
                        <a:off x="3288273" y="1683895"/>
                        <a:ext cx="271345" cy="383378"/>
                      </a:xfrm>
                      <a:prstGeom prst="rect">
                        <a:avLst/>
                      </a:prstGeom>
                    </p:spPr>
                  </p:pic>
                </p:oleObj>
              </mc:Fallback>
            </mc:AlternateContent>
          </a:graphicData>
        </a:graphic>
      </p:graphicFrame>
      <p:sp>
        <p:nvSpPr>
          <p:cNvPr id="22" name="Text Box 8"/>
          <p:cNvSpPr txBox="1">
            <a:spLocks noChangeArrowheads="1"/>
          </p:cNvSpPr>
          <p:nvPr/>
        </p:nvSpPr>
        <p:spPr bwMode="auto">
          <a:xfrm>
            <a:off x="96985" y="4086006"/>
            <a:ext cx="6858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00"/>
                </a:solidFill>
                <a:latin typeface="VNI-Times" pitchFamily="2" charset="0"/>
              </a:rPr>
              <a:t> </a:t>
            </a:r>
            <a:r>
              <a:rPr lang="en-US" sz="2000" smtClean="0">
                <a:solidFill>
                  <a:srgbClr val="0D11B3"/>
                </a:solidFill>
                <a:latin typeface="VNI-Times" pitchFamily="2" charset="0"/>
              </a:rPr>
              <a:t>a)</a:t>
            </a:r>
            <a:r>
              <a:rPr lang="en-US" sz="2000" smtClean="0">
                <a:solidFill>
                  <a:srgbClr val="FF0000"/>
                </a:solidFill>
                <a:latin typeface="VNI-Times" pitchFamily="2" charset="0"/>
              </a:rPr>
              <a:t> </a:t>
            </a:r>
            <a:r>
              <a:rPr lang="en-US" sz="2000" b="1" smtClean="0">
                <a:solidFill>
                  <a:srgbClr val="0000CC"/>
                </a:solidFill>
                <a:latin typeface="Times New Roman" pitchFamily="18" charset="0"/>
              </a:rPr>
              <a:t>Tứ </a:t>
            </a:r>
            <a:r>
              <a:rPr lang="en-US" sz="2000" b="1">
                <a:solidFill>
                  <a:srgbClr val="0000CC"/>
                </a:solidFill>
                <a:latin typeface="Times New Roman" pitchFamily="18" charset="0"/>
              </a:rPr>
              <a:t>giác</a:t>
            </a:r>
            <a:r>
              <a:rPr lang="en-US" sz="2000" b="1">
                <a:solidFill>
                  <a:srgbClr val="0000CC"/>
                </a:solidFill>
                <a:latin typeface="VNI-Times" pitchFamily="2" charset="0"/>
              </a:rPr>
              <a:t> ABDC coù hai ñöôøng cheùo </a:t>
            </a:r>
            <a:r>
              <a:rPr lang="en-US" sz="2000" b="1" smtClean="0">
                <a:solidFill>
                  <a:srgbClr val="0000CC"/>
                </a:solidFill>
                <a:latin typeface="VNI-Times" pitchFamily="2" charset="0"/>
              </a:rPr>
              <a:t>bằng </a:t>
            </a:r>
            <a:r>
              <a:rPr lang="en-US" sz="2000" b="1">
                <a:solidFill>
                  <a:srgbClr val="0000CC"/>
                </a:solidFill>
                <a:latin typeface="VNI-Times" pitchFamily="2" charset="0"/>
              </a:rPr>
              <a:t>nhau vaø </a:t>
            </a:r>
            <a:r>
              <a:rPr lang="en-US" sz="2000" b="1">
                <a:solidFill>
                  <a:srgbClr val="FF0000"/>
                </a:solidFill>
                <a:latin typeface="VNI-Times" pitchFamily="2" charset="0"/>
              </a:rPr>
              <a:t>caét nhau </a:t>
            </a:r>
            <a:r>
              <a:rPr lang="en-US" sz="2000" b="1">
                <a:solidFill>
                  <a:srgbClr val="0000CC"/>
                </a:solidFill>
                <a:latin typeface="VNI-Times" pitchFamily="2" charset="0"/>
              </a:rPr>
              <a:t>taïi trung ñieåm </a:t>
            </a:r>
            <a:r>
              <a:rPr lang="en-US" sz="2000" b="1" smtClean="0">
                <a:solidFill>
                  <a:srgbClr val="0000CC"/>
                </a:solidFill>
                <a:latin typeface="VNI-Times" pitchFamily="2" charset="0"/>
              </a:rPr>
              <a:t>mỗi </a:t>
            </a:r>
            <a:r>
              <a:rPr lang="en-US" sz="2000" b="1">
                <a:solidFill>
                  <a:srgbClr val="0000CC"/>
                </a:solidFill>
                <a:latin typeface="VNI-Times" pitchFamily="2" charset="0"/>
              </a:rPr>
              <a:t>ñöôøng. Vậy </a:t>
            </a:r>
            <a:r>
              <a:rPr lang="en-US" sz="2000" b="1">
                <a:solidFill>
                  <a:srgbClr val="0000CC"/>
                </a:solidFill>
                <a:latin typeface="Times New Roman" pitchFamily="18" charset="0"/>
              </a:rPr>
              <a:t>ABCD </a:t>
            </a:r>
            <a:r>
              <a:rPr lang="en-US" sz="2000" b="1">
                <a:solidFill>
                  <a:srgbClr val="0D11B3"/>
                </a:solidFill>
                <a:latin typeface="Times New Roman" pitchFamily="18" charset="0"/>
              </a:rPr>
              <a:t>là</a:t>
            </a:r>
            <a:r>
              <a:rPr lang="en-US" sz="2000" b="1">
                <a:solidFill>
                  <a:srgbClr val="FF0000"/>
                </a:solidFill>
                <a:latin typeface="Times New Roman" pitchFamily="18" charset="0"/>
              </a:rPr>
              <a:t> hình</a:t>
            </a:r>
            <a:r>
              <a:rPr lang="en-US" sz="2000" b="1">
                <a:solidFill>
                  <a:srgbClr val="FF0000"/>
                </a:solidFill>
                <a:latin typeface="VNI-Times" pitchFamily="2" charset="0"/>
              </a:rPr>
              <a:t> chöõ nhaät </a:t>
            </a:r>
          </a:p>
        </p:txBody>
      </p:sp>
      <p:sp>
        <p:nvSpPr>
          <p:cNvPr id="23" name="Text Box 10"/>
          <p:cNvSpPr txBox="1">
            <a:spLocks noChangeArrowheads="1"/>
          </p:cNvSpPr>
          <p:nvPr/>
        </p:nvSpPr>
        <p:spPr bwMode="auto">
          <a:xfrm>
            <a:off x="137250" y="4824037"/>
            <a:ext cx="588255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00"/>
                </a:solidFill>
                <a:latin typeface="VNI-Times" pitchFamily="2" charset="0"/>
              </a:rPr>
              <a:t> </a:t>
            </a:r>
            <a:r>
              <a:rPr lang="en-US" sz="2000" smtClean="0">
                <a:solidFill>
                  <a:srgbClr val="0D11B3"/>
                </a:solidFill>
                <a:latin typeface="VNI-Times" pitchFamily="2" charset="0"/>
              </a:rPr>
              <a:t>b)</a:t>
            </a:r>
            <a:r>
              <a:rPr lang="en-US" sz="2000" smtClean="0">
                <a:solidFill>
                  <a:srgbClr val="FF0000"/>
                </a:solidFill>
                <a:latin typeface="VNI-Times" pitchFamily="2" charset="0"/>
              </a:rPr>
              <a:t> </a:t>
            </a:r>
            <a:r>
              <a:rPr lang="en-US" sz="2000" b="1" smtClean="0">
                <a:solidFill>
                  <a:srgbClr val="0000CC"/>
                </a:solidFill>
                <a:latin typeface="VNI-Times" pitchFamily="2" charset="0"/>
              </a:rPr>
              <a:t>Töù </a:t>
            </a:r>
            <a:r>
              <a:rPr lang="en-US" sz="2000" b="1">
                <a:solidFill>
                  <a:srgbClr val="0000CC"/>
                </a:solidFill>
                <a:latin typeface="VNI-Times" pitchFamily="2" charset="0"/>
              </a:rPr>
              <a:t>giaùc ABDC laø hình chöõ nhaät </a:t>
            </a:r>
            <a:r>
              <a:rPr lang="en-US" sz="2000" b="1" smtClean="0">
                <a:solidFill>
                  <a:srgbClr val="0000CC"/>
                </a:solidFill>
                <a:latin typeface="VNI-Times" pitchFamily="2" charset="0"/>
              </a:rPr>
              <a:t>neân         </a:t>
            </a:r>
            <a:r>
              <a:rPr lang="en-US" sz="2000" b="1" smtClean="0">
                <a:solidFill>
                  <a:srgbClr val="0D11B3"/>
                </a:solidFill>
                <a:latin typeface="VNI-Times" pitchFamily="2" charset="0"/>
              </a:rPr>
              <a:t> </a:t>
            </a:r>
            <a:r>
              <a:rPr lang="en-US" sz="2000" b="1">
                <a:solidFill>
                  <a:srgbClr val="0D11B3"/>
                </a:solidFill>
                <a:latin typeface="VNI-Times" pitchFamily="2" charset="0"/>
              </a:rPr>
              <a:t>=</a:t>
            </a:r>
            <a:r>
              <a:rPr lang="en-US" sz="2000" b="1">
                <a:solidFill>
                  <a:srgbClr val="FF0000"/>
                </a:solidFill>
                <a:latin typeface="VNI-Times" pitchFamily="2" charset="0"/>
              </a:rPr>
              <a:t> 90</a:t>
            </a:r>
            <a:r>
              <a:rPr lang="en-US" sz="2000" b="1" baseline="30000">
                <a:solidFill>
                  <a:srgbClr val="FF0000"/>
                </a:solidFill>
                <a:latin typeface="VNI-Times" pitchFamily="2" charset="0"/>
              </a:rPr>
              <a:t>0</a:t>
            </a:r>
            <a:r>
              <a:rPr lang="en-US" sz="2000" b="1">
                <a:solidFill>
                  <a:srgbClr val="FF0000"/>
                </a:solidFill>
                <a:latin typeface="VNI-Times" pitchFamily="2" charset="0"/>
              </a:rPr>
              <a:t>                       </a:t>
            </a:r>
            <a:endParaRPr lang="en-US" sz="2000" b="1" smtClean="0">
              <a:solidFill>
                <a:srgbClr val="FF0000"/>
              </a:solidFill>
              <a:latin typeface="VNI-Times" pitchFamily="2" charset="0"/>
            </a:endParaRPr>
          </a:p>
          <a:p>
            <a:pPr eaLnBrk="1" hangingPunct="1">
              <a:spcBef>
                <a:spcPct val="50000"/>
              </a:spcBef>
            </a:pPr>
            <a:r>
              <a:rPr lang="en-US" sz="2000" b="1">
                <a:solidFill>
                  <a:srgbClr val="0000CC"/>
                </a:solidFill>
                <a:latin typeface="VNI-Times" pitchFamily="2" charset="0"/>
              </a:rPr>
              <a:t> </a:t>
            </a:r>
            <a:r>
              <a:rPr lang="en-US" sz="2000" b="1" smtClean="0">
                <a:solidFill>
                  <a:srgbClr val="0000CC"/>
                </a:solidFill>
                <a:latin typeface="VNI-Times" pitchFamily="2" charset="0"/>
              </a:rPr>
              <a:t>     Vaäy </a:t>
            </a:r>
            <a:r>
              <a:rPr lang="en-US" sz="2000" b="1">
                <a:solidFill>
                  <a:srgbClr val="0000CC"/>
                </a:solidFill>
                <a:latin typeface="VNI-Times" pitchFamily="2" charset="0"/>
              </a:rPr>
              <a:t>ABC laø </a:t>
            </a:r>
            <a:r>
              <a:rPr lang="en-US" sz="2000" b="1">
                <a:solidFill>
                  <a:srgbClr val="FF0000"/>
                </a:solidFill>
                <a:latin typeface="VNI-Times" pitchFamily="2" charset="0"/>
              </a:rPr>
              <a:t>tam giaùc vuoâng</a:t>
            </a:r>
            <a:r>
              <a:rPr lang="en-US" sz="2000" b="1" smtClean="0">
                <a:solidFill>
                  <a:srgbClr val="FF0000"/>
                </a:solidFill>
                <a:latin typeface="VNI-Times" pitchFamily="2" charset="0"/>
              </a:rPr>
              <a:t>.</a:t>
            </a:r>
            <a:endParaRPr lang="en-US" sz="2800" b="1">
              <a:solidFill>
                <a:srgbClr val="FF0000"/>
              </a:solidFill>
              <a:latin typeface="VNI-Times" pitchFamily="2" charset="0"/>
            </a:endParaRPr>
          </a:p>
        </p:txBody>
      </p:sp>
      <p:sp>
        <p:nvSpPr>
          <p:cNvPr id="24" name="Text Box 16"/>
          <p:cNvSpPr txBox="1">
            <a:spLocks noChangeArrowheads="1"/>
          </p:cNvSpPr>
          <p:nvPr/>
        </p:nvSpPr>
        <p:spPr bwMode="auto">
          <a:xfrm>
            <a:off x="269451" y="5808922"/>
            <a:ext cx="721201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smtClean="0">
                <a:solidFill>
                  <a:srgbClr val="0000CC"/>
                </a:solidFill>
                <a:latin typeface="VNI-Times" pitchFamily="2" charset="0"/>
              </a:rPr>
              <a:t>c) Neáu </a:t>
            </a:r>
            <a:r>
              <a:rPr lang="en-US" sz="2000" b="1">
                <a:solidFill>
                  <a:srgbClr val="0000CC"/>
                </a:solidFill>
                <a:latin typeface="VNI-Times" pitchFamily="2" charset="0"/>
              </a:rPr>
              <a:t>moät tam giaùc coù ñöôøng trung </a:t>
            </a:r>
            <a:r>
              <a:rPr lang="en-US" sz="2000" b="1" smtClean="0">
                <a:solidFill>
                  <a:srgbClr val="0000CC"/>
                </a:solidFill>
                <a:latin typeface="VNI-Times" pitchFamily="2" charset="0"/>
              </a:rPr>
              <a:t>tuyeán </a:t>
            </a:r>
            <a:r>
              <a:rPr lang="en-US" sz="2000" b="1">
                <a:solidFill>
                  <a:srgbClr val="0000CC"/>
                </a:solidFill>
                <a:latin typeface="VNI-Times" pitchFamily="2" charset="0"/>
              </a:rPr>
              <a:t>öùng vôùi moät caïnh </a:t>
            </a:r>
            <a:endParaRPr lang="en-US" sz="2000" b="1" smtClean="0">
              <a:solidFill>
                <a:srgbClr val="0000CC"/>
              </a:solidFill>
              <a:latin typeface="VNI-Times" pitchFamily="2" charset="0"/>
            </a:endParaRPr>
          </a:p>
          <a:p>
            <a:pPr eaLnBrk="1" hangingPunct="1">
              <a:spcBef>
                <a:spcPct val="50000"/>
              </a:spcBef>
            </a:pPr>
            <a:r>
              <a:rPr lang="en-US" sz="2000" b="1" smtClean="0">
                <a:solidFill>
                  <a:srgbClr val="0000CC"/>
                </a:solidFill>
                <a:latin typeface="VNI-Times" pitchFamily="2" charset="0"/>
              </a:rPr>
              <a:t>baèng </a:t>
            </a:r>
            <a:r>
              <a:rPr lang="en-US" sz="2000" b="1">
                <a:solidFill>
                  <a:srgbClr val="0000CC"/>
                </a:solidFill>
                <a:latin typeface="VNI-Times" pitchFamily="2" charset="0"/>
              </a:rPr>
              <a:t>nöûa caïnh aáy thì tam giaùc ñoù laø </a:t>
            </a:r>
            <a:r>
              <a:rPr lang="en-US" sz="2000" b="1">
                <a:solidFill>
                  <a:srgbClr val="FF0000"/>
                </a:solidFill>
                <a:latin typeface="VNI-Times" pitchFamily="2" charset="0"/>
              </a:rPr>
              <a:t>tam giaùc vuoâng</a:t>
            </a:r>
            <a:r>
              <a:rPr lang="en-US" sz="2000" b="1">
                <a:solidFill>
                  <a:srgbClr val="0000CC"/>
                </a:solidFill>
                <a:latin typeface="VNI-Times" pitchFamily="2" charset="0"/>
              </a:rPr>
              <a:t>.</a:t>
            </a:r>
          </a:p>
        </p:txBody>
      </p:sp>
      <p:sp>
        <p:nvSpPr>
          <p:cNvPr id="25" name="Rectangle 6"/>
          <p:cNvSpPr>
            <a:spLocks noChangeArrowheads="1"/>
          </p:cNvSpPr>
          <p:nvPr/>
        </p:nvSpPr>
        <p:spPr bwMode="auto">
          <a:xfrm>
            <a:off x="122739" y="3726876"/>
            <a:ext cx="521497" cy="428406"/>
          </a:xfrm>
          <a:prstGeom prst="rect">
            <a:avLst/>
          </a:prstGeom>
          <a:solidFill>
            <a:schemeClr val="accent2"/>
          </a:solidFill>
          <a:ln w="9525">
            <a:solidFill>
              <a:schemeClr val="tx1"/>
            </a:solidFill>
            <a:miter lim="800000"/>
            <a:headEnd/>
            <a:tailEnd/>
          </a:ln>
        </p:spPr>
        <p:txBody>
          <a:bodyPr wrap="none" anchor="ctr"/>
          <a:lstStyle/>
          <a:p>
            <a:pPr algn="ctr"/>
            <a:r>
              <a:rPr lang="en-US" sz="2800">
                <a:solidFill>
                  <a:schemeClr val="bg1"/>
                </a:solidFill>
                <a:latin typeface="VNI-Times" pitchFamily="2" charset="0"/>
              </a:rPr>
              <a:t>?4</a:t>
            </a:r>
          </a:p>
        </p:txBody>
      </p:sp>
      <p:sp>
        <p:nvSpPr>
          <p:cNvPr id="26" name="Text Box 5"/>
          <p:cNvSpPr txBox="1">
            <a:spLocks noChangeArrowheads="1"/>
          </p:cNvSpPr>
          <p:nvPr/>
        </p:nvSpPr>
        <p:spPr bwMode="auto">
          <a:xfrm>
            <a:off x="609600" y="3786203"/>
            <a:ext cx="15557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u="sng" smtClean="0">
                <a:solidFill>
                  <a:srgbClr val="0000CC"/>
                </a:solidFill>
                <a:latin typeface="Times New Roman" pitchFamily="18" charset="0"/>
                <a:cs typeface="Times New Roman" pitchFamily="18" charset="0"/>
              </a:rPr>
              <a:t>Bài giải</a:t>
            </a:r>
            <a:endParaRPr lang="en-US" sz="2000" b="1" u="sng">
              <a:solidFill>
                <a:srgbClr val="0000CC"/>
              </a:solidFill>
              <a:latin typeface="Times New Roman" pitchFamily="18" charset="0"/>
              <a:cs typeface="Times New Roman" pitchFamily="18" charset="0"/>
            </a:endParaRPr>
          </a:p>
        </p:txBody>
      </p:sp>
      <p:pic>
        <p:nvPicPr>
          <p:cNvPr id="27"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02570" y="4155282"/>
            <a:ext cx="2433664" cy="1643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5"/>
          <p:cNvSpPr txBox="1">
            <a:spLocks noChangeArrowheads="1"/>
          </p:cNvSpPr>
          <p:nvPr/>
        </p:nvSpPr>
        <p:spPr bwMode="auto">
          <a:xfrm>
            <a:off x="7450753" y="5799022"/>
            <a:ext cx="15557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00CC"/>
                </a:solidFill>
                <a:latin typeface="VNI-Times" pitchFamily="2" charset="0"/>
              </a:rPr>
              <a:t>Hình </a:t>
            </a:r>
            <a:r>
              <a:rPr lang="en-US" sz="2000" b="1" smtClean="0">
                <a:solidFill>
                  <a:srgbClr val="0000CC"/>
                </a:solidFill>
                <a:latin typeface="VNI-Times" pitchFamily="2" charset="0"/>
              </a:rPr>
              <a:t>87</a:t>
            </a:r>
            <a:endParaRPr lang="en-US" sz="2000" b="1">
              <a:solidFill>
                <a:srgbClr val="0000CC"/>
              </a:solidFill>
              <a:latin typeface="VNI-Times" pitchFamily="2" charset="0"/>
            </a:endParaRPr>
          </a:p>
        </p:txBody>
      </p:sp>
      <p:sp>
        <p:nvSpPr>
          <p:cNvPr id="29" name="Text Box 5"/>
          <p:cNvSpPr txBox="1">
            <a:spLocks noChangeArrowheads="1"/>
          </p:cNvSpPr>
          <p:nvPr/>
        </p:nvSpPr>
        <p:spPr bwMode="auto">
          <a:xfrm>
            <a:off x="328399" y="133320"/>
            <a:ext cx="579545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smtClean="0">
                <a:latin typeface="Times New Roman" pitchFamily="18" charset="0"/>
                <a:cs typeface="Times New Roman" pitchFamily="18" charset="0"/>
              </a:rPr>
              <a:t>Hướng dẫn chấm: Mỗi chỗ điền đúng được 2,0 điểm</a:t>
            </a:r>
            <a:endParaRPr lang="en-US" sz="2000">
              <a:latin typeface="Times New Roman" pitchFamily="18" charset="0"/>
              <a:cs typeface="Times New Roman"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60217282"/>
              </p:ext>
            </p:extLst>
          </p:nvPr>
        </p:nvGraphicFramePr>
        <p:xfrm>
          <a:off x="4627421" y="4881505"/>
          <a:ext cx="630380" cy="405456"/>
        </p:xfrm>
        <a:graphic>
          <a:graphicData uri="http://schemas.openxmlformats.org/presentationml/2006/ole">
            <mc:AlternateContent xmlns:mc="http://schemas.openxmlformats.org/markup-compatibility/2006">
              <mc:Choice xmlns:v="urn:schemas-microsoft-com:vml" Requires="v">
                <p:oleObj spid="_x0000_s4173" name="Equation" r:id="rId11" imgW="355320" imgH="228600" progId="Equation.DSMT4">
                  <p:embed/>
                </p:oleObj>
              </mc:Choice>
              <mc:Fallback>
                <p:oleObj name="Equation" r:id="rId11" imgW="355320" imgH="228600" progId="Equation.DSMT4">
                  <p:embed/>
                  <p:pic>
                    <p:nvPicPr>
                      <p:cNvPr id="0" name="Object 1"/>
                      <p:cNvPicPr>
                        <a:picLocks noChangeAspect="1" noChangeArrowheads="1"/>
                      </p:cNvPicPr>
                      <p:nvPr/>
                    </p:nvPicPr>
                    <p:blipFill>
                      <a:blip r:embed="rId12"/>
                      <a:srcRect/>
                      <a:stretch>
                        <a:fillRect/>
                      </a:stretch>
                    </p:blipFill>
                    <p:spPr bwMode="auto">
                      <a:xfrm>
                        <a:off x="4627421" y="4881505"/>
                        <a:ext cx="630380" cy="40545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75614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292"/>
                                        </p:tgtEl>
                                        <p:attrNameLst>
                                          <p:attrName>style.visibility</p:attrName>
                                        </p:attrNameLst>
                                      </p:cBhvr>
                                      <p:to>
                                        <p:strVal val="visible"/>
                                      </p:to>
                                    </p:set>
                                    <p:anim calcmode="lin" valueType="num">
                                      <p:cBhvr additive="base">
                                        <p:cTn id="11" dur="500" fill="hold"/>
                                        <p:tgtEl>
                                          <p:spTgt spid="12292"/>
                                        </p:tgtEl>
                                        <p:attrNameLst>
                                          <p:attrName>ppt_x</p:attrName>
                                        </p:attrNameLst>
                                      </p:cBhvr>
                                      <p:tavLst>
                                        <p:tav tm="0">
                                          <p:val>
                                            <p:strVal val="#ppt_x"/>
                                          </p:val>
                                        </p:tav>
                                        <p:tav tm="100000">
                                          <p:val>
                                            <p:strVal val="#ppt_x"/>
                                          </p:val>
                                        </p:tav>
                                      </p:tavLst>
                                    </p:anim>
                                    <p:anim calcmode="lin" valueType="num">
                                      <p:cBhvr additive="base">
                                        <p:cTn id="12" dur="500" fill="hold"/>
                                        <p:tgtEl>
                                          <p:spTgt spid="1229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293"/>
                                        </p:tgtEl>
                                        <p:attrNameLst>
                                          <p:attrName>style.visibility</p:attrName>
                                        </p:attrNameLst>
                                      </p:cBhvr>
                                      <p:to>
                                        <p:strVal val="visible"/>
                                      </p:to>
                                    </p:set>
                                    <p:anim calcmode="lin" valueType="num">
                                      <p:cBhvr additive="base">
                                        <p:cTn id="15" dur="500" fill="hold"/>
                                        <p:tgtEl>
                                          <p:spTgt spid="12293"/>
                                        </p:tgtEl>
                                        <p:attrNameLst>
                                          <p:attrName>ppt_x</p:attrName>
                                        </p:attrNameLst>
                                      </p:cBhvr>
                                      <p:tavLst>
                                        <p:tav tm="0">
                                          <p:val>
                                            <p:strVal val="#ppt_x"/>
                                          </p:val>
                                        </p:tav>
                                        <p:tav tm="100000">
                                          <p:val>
                                            <p:strVal val="#ppt_x"/>
                                          </p:val>
                                        </p:tav>
                                      </p:tavLst>
                                    </p:anim>
                                    <p:anim calcmode="lin" valueType="num">
                                      <p:cBhvr additive="base">
                                        <p:cTn id="16" dur="500" fill="hold"/>
                                        <p:tgtEl>
                                          <p:spTgt spid="1229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295"/>
                                        </p:tgtEl>
                                        <p:attrNameLst>
                                          <p:attrName>style.visibility</p:attrName>
                                        </p:attrNameLst>
                                      </p:cBhvr>
                                      <p:to>
                                        <p:strVal val="visible"/>
                                      </p:to>
                                    </p:set>
                                    <p:anim calcmode="lin" valueType="num">
                                      <p:cBhvr additive="base">
                                        <p:cTn id="19" dur="500" fill="hold"/>
                                        <p:tgtEl>
                                          <p:spTgt spid="12295"/>
                                        </p:tgtEl>
                                        <p:attrNameLst>
                                          <p:attrName>ppt_x</p:attrName>
                                        </p:attrNameLst>
                                      </p:cBhvr>
                                      <p:tavLst>
                                        <p:tav tm="0">
                                          <p:val>
                                            <p:strVal val="#ppt_x"/>
                                          </p:val>
                                        </p:tav>
                                        <p:tav tm="100000">
                                          <p:val>
                                            <p:strVal val="#ppt_x"/>
                                          </p:val>
                                        </p:tav>
                                      </p:tavLst>
                                    </p:anim>
                                    <p:anim calcmode="lin" valueType="num">
                                      <p:cBhvr additive="base">
                                        <p:cTn id="20" dur="500" fill="hold"/>
                                        <p:tgtEl>
                                          <p:spTgt spid="122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089"/>
                                        </p:tgtEl>
                                        <p:attrNameLst>
                                          <p:attrName>style.visibility</p:attrName>
                                        </p:attrNameLst>
                                      </p:cBhvr>
                                      <p:to>
                                        <p:strVal val="visible"/>
                                      </p:to>
                                    </p:set>
                                    <p:anim calcmode="lin" valueType="num">
                                      <p:cBhvr additive="base">
                                        <p:cTn id="23" dur="500" fill="hold"/>
                                        <p:tgtEl>
                                          <p:spTgt spid="3089"/>
                                        </p:tgtEl>
                                        <p:attrNameLst>
                                          <p:attrName>ppt_x</p:attrName>
                                        </p:attrNameLst>
                                      </p:cBhvr>
                                      <p:tavLst>
                                        <p:tav tm="0">
                                          <p:val>
                                            <p:strVal val="#ppt_x"/>
                                          </p:val>
                                        </p:tav>
                                        <p:tav tm="100000">
                                          <p:val>
                                            <p:strVal val="#ppt_x"/>
                                          </p:val>
                                        </p:tav>
                                      </p:tavLst>
                                    </p:anim>
                                    <p:anim calcmode="lin" valueType="num">
                                      <p:cBhvr additive="base">
                                        <p:cTn id="24" dur="500" fill="hold"/>
                                        <p:tgtEl>
                                          <p:spTgt spid="30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301"/>
                                        </p:tgtEl>
                                        <p:attrNameLst>
                                          <p:attrName>style.visibility</p:attrName>
                                        </p:attrNameLst>
                                      </p:cBhvr>
                                      <p:to>
                                        <p:strVal val="visible"/>
                                      </p:to>
                                    </p:set>
                                    <p:anim calcmode="lin" valueType="num">
                                      <p:cBhvr additive="base">
                                        <p:cTn id="27" dur="500" fill="hold"/>
                                        <p:tgtEl>
                                          <p:spTgt spid="12301"/>
                                        </p:tgtEl>
                                        <p:attrNameLst>
                                          <p:attrName>ppt_x</p:attrName>
                                        </p:attrNameLst>
                                      </p:cBhvr>
                                      <p:tavLst>
                                        <p:tav tm="0">
                                          <p:val>
                                            <p:strVal val="#ppt_x"/>
                                          </p:val>
                                        </p:tav>
                                        <p:tav tm="100000">
                                          <p:val>
                                            <p:strVal val="#ppt_x"/>
                                          </p:val>
                                        </p:tav>
                                      </p:tavLst>
                                    </p:anim>
                                    <p:anim calcmode="lin" valueType="num">
                                      <p:cBhvr additive="base">
                                        <p:cTn id="28" dur="500" fill="hold"/>
                                        <p:tgtEl>
                                          <p:spTgt spid="1230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07"/>
                                        </p:tgtEl>
                                        <p:attrNameLst>
                                          <p:attrName>style.visibility</p:attrName>
                                        </p:attrNameLst>
                                      </p:cBhvr>
                                      <p:to>
                                        <p:strVal val="visible"/>
                                      </p:to>
                                    </p:set>
                                    <p:anim calcmode="lin" valueType="num">
                                      <p:cBhvr additive="base">
                                        <p:cTn id="35" dur="500" fill="hold"/>
                                        <p:tgtEl>
                                          <p:spTgt spid="12307"/>
                                        </p:tgtEl>
                                        <p:attrNameLst>
                                          <p:attrName>ppt_x</p:attrName>
                                        </p:attrNameLst>
                                      </p:cBhvr>
                                      <p:tavLst>
                                        <p:tav tm="0">
                                          <p:val>
                                            <p:strVal val="#ppt_x"/>
                                          </p:val>
                                        </p:tav>
                                        <p:tav tm="100000">
                                          <p:val>
                                            <p:strVal val="#ppt_x"/>
                                          </p:val>
                                        </p:tav>
                                      </p:tavLst>
                                    </p:anim>
                                    <p:anim calcmode="lin" valueType="num">
                                      <p:cBhvr additive="base">
                                        <p:cTn id="36" dur="500" fill="hold"/>
                                        <p:tgtEl>
                                          <p:spTgt spid="1230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ppt_x"/>
                                          </p:val>
                                        </p:tav>
                                        <p:tav tm="100000">
                                          <p:val>
                                            <p:strVal val="#ppt_x"/>
                                          </p:val>
                                        </p:tav>
                                      </p:tavLst>
                                    </p:anim>
                                    <p:anim calcmode="lin" valueType="num">
                                      <p:cBhvr additive="base">
                                        <p:cTn id="64" dur="500" fill="hold"/>
                                        <p:tgtEl>
                                          <p:spTgt spid="26"/>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ppt_x"/>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12293" grpId="0"/>
      <p:bldP spid="12295" grpId="0"/>
      <p:bldP spid="3089" grpId="0"/>
      <p:bldP spid="12301" grpId="0"/>
      <p:bldP spid="12307" grpId="0"/>
      <p:bldP spid="20" grpId="0"/>
      <p:bldP spid="22" grpId="0"/>
      <p:bldP spid="23" grpId="0"/>
      <p:bldP spid="24" grpId="0"/>
      <p:bldP spid="25" grpId="0" animBg="1"/>
      <p:bldP spid="26"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1371600" y="457200"/>
            <a:ext cx="6337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sz="2800" b="1" u="sng">
                <a:solidFill>
                  <a:srgbClr val="FF0000"/>
                </a:solidFill>
                <a:latin typeface="Times New Roman" pitchFamily="18" charset="0"/>
              </a:rPr>
              <a:t>Định lí</a:t>
            </a:r>
            <a:r>
              <a:rPr lang="en-US" sz="2800" b="1">
                <a:solidFill>
                  <a:srgbClr val="FF0000"/>
                </a:solidFill>
                <a:latin typeface="Times New Roman" pitchFamily="18" charset="0"/>
              </a:rPr>
              <a:t> áp dụng vào tam giác:</a:t>
            </a:r>
          </a:p>
        </p:txBody>
      </p:sp>
      <p:sp>
        <p:nvSpPr>
          <p:cNvPr id="118787" name="Text Box 3"/>
          <p:cNvSpPr txBox="1">
            <a:spLocks noChangeArrowheads="1"/>
          </p:cNvSpPr>
          <p:nvPr/>
        </p:nvSpPr>
        <p:spPr bwMode="auto">
          <a:xfrm>
            <a:off x="215900" y="2060575"/>
            <a:ext cx="49323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sz="2800">
              <a:latin typeface="Times New Roman" pitchFamily="18" charset="0"/>
            </a:endParaRPr>
          </a:p>
        </p:txBody>
      </p:sp>
      <p:sp>
        <p:nvSpPr>
          <p:cNvPr id="118788" name="Text Box 4"/>
          <p:cNvSpPr txBox="1">
            <a:spLocks noChangeArrowheads="1"/>
          </p:cNvSpPr>
          <p:nvPr/>
        </p:nvSpPr>
        <p:spPr bwMode="auto">
          <a:xfrm>
            <a:off x="250825" y="1341438"/>
            <a:ext cx="85883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800" b="1" smtClean="0">
                <a:solidFill>
                  <a:srgbClr val="000099"/>
                </a:solidFill>
                <a:latin typeface="Times New Roman" pitchFamily="18" charset="0"/>
              </a:rPr>
              <a:t>	1</a:t>
            </a:r>
            <a:r>
              <a:rPr lang="en-US" sz="2800" b="1">
                <a:solidFill>
                  <a:srgbClr val="000099"/>
                </a:solidFill>
                <a:latin typeface="Times New Roman" pitchFamily="18" charset="0"/>
              </a:rPr>
              <a:t>. Trong tam giác vuông, đường trung tuyến ứng với cạnh huyền bằng nửa cạnh huyền.</a:t>
            </a:r>
          </a:p>
        </p:txBody>
      </p:sp>
      <p:sp>
        <p:nvSpPr>
          <p:cNvPr id="118789" name="Text Box 5"/>
          <p:cNvSpPr txBox="1">
            <a:spLocks noChangeArrowheads="1"/>
          </p:cNvSpPr>
          <p:nvPr/>
        </p:nvSpPr>
        <p:spPr bwMode="auto">
          <a:xfrm>
            <a:off x="250825" y="2579688"/>
            <a:ext cx="8443913"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800" b="1" smtClean="0">
                <a:solidFill>
                  <a:srgbClr val="0D11B3"/>
                </a:solidFill>
                <a:latin typeface="Times New Roman" pitchFamily="18" charset="0"/>
              </a:rPr>
              <a:t>	2</a:t>
            </a:r>
            <a:r>
              <a:rPr lang="en-US" sz="2800" b="1">
                <a:solidFill>
                  <a:srgbClr val="0D11B3"/>
                </a:solidFill>
                <a:latin typeface="Times New Roman" pitchFamily="18" charset="0"/>
              </a:rPr>
              <a:t>. Nếu một tam giác có đường trung tuyến ứng với một cạnh bằng nửa cạnh ấy thì tam giác đó là tam giác vuông.</a:t>
            </a:r>
          </a:p>
        </p:txBody>
      </p:sp>
      <p:sp>
        <p:nvSpPr>
          <p:cNvPr id="118790" name="Rectangle 6"/>
          <p:cNvSpPr>
            <a:spLocks noChangeArrowheads="1"/>
          </p:cNvSpPr>
          <p:nvPr/>
        </p:nvSpPr>
        <p:spPr bwMode="auto">
          <a:xfrm>
            <a:off x="250825" y="1341438"/>
            <a:ext cx="8642350" cy="4602162"/>
          </a:xfrm>
          <a:prstGeom prst="rect">
            <a:avLst/>
          </a:prstGeom>
          <a:noFill/>
          <a:ln w="9525">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atin typeface="Times New Roman" pitchFamily="18" charset="0"/>
            </a:endParaRPr>
          </a:p>
        </p:txBody>
      </p:sp>
    </p:spTree>
    <p:extLst>
      <p:ext uri="{BB962C8B-B14F-4D97-AF65-F5344CB8AC3E}">
        <p14:creationId xmlns:p14="http://schemas.microsoft.com/office/powerpoint/2010/main" val="664466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8788"/>
                                        </p:tgtEl>
                                        <p:attrNameLst>
                                          <p:attrName>style.visibility</p:attrName>
                                        </p:attrNameLst>
                                      </p:cBhvr>
                                      <p:to>
                                        <p:strVal val="visible"/>
                                      </p:to>
                                    </p:set>
                                    <p:anim calcmode="lin" valueType="num">
                                      <p:cBhvr>
                                        <p:cTn id="7" dur="500" fill="hold"/>
                                        <p:tgtEl>
                                          <p:spTgt spid="118788"/>
                                        </p:tgtEl>
                                        <p:attrNameLst>
                                          <p:attrName>ppt_w</p:attrName>
                                        </p:attrNameLst>
                                      </p:cBhvr>
                                      <p:tavLst>
                                        <p:tav tm="0">
                                          <p:val>
                                            <p:fltVal val="0"/>
                                          </p:val>
                                        </p:tav>
                                        <p:tav tm="100000">
                                          <p:val>
                                            <p:strVal val="#ppt_w"/>
                                          </p:val>
                                        </p:tav>
                                      </p:tavLst>
                                    </p:anim>
                                    <p:anim calcmode="lin" valueType="num">
                                      <p:cBhvr>
                                        <p:cTn id="8" dur="500" fill="hold"/>
                                        <p:tgtEl>
                                          <p:spTgt spid="11878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8789"/>
                                        </p:tgtEl>
                                        <p:attrNameLst>
                                          <p:attrName>style.visibility</p:attrName>
                                        </p:attrNameLst>
                                      </p:cBhvr>
                                      <p:to>
                                        <p:strVal val="visible"/>
                                      </p:to>
                                    </p:set>
                                    <p:anim calcmode="lin" valueType="num">
                                      <p:cBhvr>
                                        <p:cTn id="13" dur="500" fill="hold"/>
                                        <p:tgtEl>
                                          <p:spTgt spid="118789"/>
                                        </p:tgtEl>
                                        <p:attrNameLst>
                                          <p:attrName>ppt_w</p:attrName>
                                        </p:attrNameLst>
                                      </p:cBhvr>
                                      <p:tavLst>
                                        <p:tav tm="0">
                                          <p:val>
                                            <p:fltVal val="0"/>
                                          </p:val>
                                        </p:tav>
                                        <p:tav tm="100000">
                                          <p:val>
                                            <p:strVal val="#ppt_w"/>
                                          </p:val>
                                        </p:tav>
                                      </p:tavLst>
                                    </p:anim>
                                    <p:anim calcmode="lin" valueType="num">
                                      <p:cBhvr>
                                        <p:cTn id="14" dur="500" fill="hold"/>
                                        <p:tgtEl>
                                          <p:spTgt spid="118789"/>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18790"/>
                                        </p:tgtEl>
                                        <p:attrNameLst>
                                          <p:attrName>style.visibility</p:attrName>
                                        </p:attrNameLst>
                                      </p:cBhvr>
                                      <p:to>
                                        <p:strVal val="visible"/>
                                      </p:to>
                                    </p:set>
                                    <p:anim calcmode="lin" valueType="num">
                                      <p:cBhvr>
                                        <p:cTn id="19" dur="500" fill="hold"/>
                                        <p:tgtEl>
                                          <p:spTgt spid="118790"/>
                                        </p:tgtEl>
                                        <p:attrNameLst>
                                          <p:attrName>ppt_w</p:attrName>
                                        </p:attrNameLst>
                                      </p:cBhvr>
                                      <p:tavLst>
                                        <p:tav tm="0">
                                          <p:val>
                                            <p:fltVal val="0"/>
                                          </p:val>
                                        </p:tav>
                                        <p:tav tm="100000">
                                          <p:val>
                                            <p:strVal val="#ppt_w"/>
                                          </p:val>
                                        </p:tav>
                                      </p:tavLst>
                                    </p:anim>
                                    <p:anim calcmode="lin" valueType="num">
                                      <p:cBhvr>
                                        <p:cTn id="20" dur="500" fill="hold"/>
                                        <p:tgtEl>
                                          <p:spTgt spid="1187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p:bldP spid="118789" grpId="0"/>
      <p:bldP spid="1187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387350"/>
            <a:ext cx="9717088" cy="728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11755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693738" y="1163638"/>
            <a:ext cx="81026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Ø"/>
            </a:pPr>
            <a:r>
              <a:rPr lang="en-US" sz="2800"/>
              <a:t>Học thuộc định nghĩa, tính chất và dấu hiệu nhận biết hình chữ nhật.</a:t>
            </a:r>
          </a:p>
          <a:p>
            <a:pPr eaLnBrk="1" hangingPunct="1">
              <a:buFont typeface="Wingdings" pitchFamily="2" charset="2"/>
              <a:buChar char="Ø"/>
            </a:pPr>
            <a:r>
              <a:rPr lang="en-US" sz="2800"/>
              <a:t> Xem lại và hoàn thành các bài tập trên lớp.</a:t>
            </a:r>
          </a:p>
          <a:p>
            <a:pPr eaLnBrk="1" hangingPunct="1">
              <a:buFont typeface="Wingdings" pitchFamily="2" charset="2"/>
              <a:buChar char="Ø"/>
            </a:pPr>
            <a:r>
              <a:rPr lang="en-US" sz="2800"/>
              <a:t> Làm các bài tập: 63, 64 SGK – 100.</a:t>
            </a:r>
          </a:p>
          <a:p>
            <a:pPr eaLnBrk="1" hangingPunct="1">
              <a:buFont typeface="Wingdings" pitchFamily="2" charset="2"/>
              <a:buChar char="Ø"/>
            </a:pPr>
            <a:r>
              <a:rPr lang="en-US" sz="2800"/>
              <a:t> Xem trước bài: “Đường thẳng song song với một đường thẳng cho trước”</a:t>
            </a:r>
          </a:p>
        </p:txBody>
      </p:sp>
      <p:sp>
        <p:nvSpPr>
          <p:cNvPr id="10243" name="Text Box 3"/>
          <p:cNvSpPr txBox="1">
            <a:spLocks noChangeArrowheads="1"/>
          </p:cNvSpPr>
          <p:nvPr/>
        </p:nvSpPr>
        <p:spPr bwMode="auto">
          <a:xfrm>
            <a:off x="2574925" y="279400"/>
            <a:ext cx="4646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b="1"/>
              <a:t>Hướng dẫn về nhà</a:t>
            </a:r>
            <a:endParaRPr lang="vi-VN" sz="2800" b="1"/>
          </a:p>
        </p:txBody>
      </p:sp>
    </p:spTree>
    <p:extLst>
      <p:ext uri="{BB962C8B-B14F-4D97-AF65-F5344CB8AC3E}">
        <p14:creationId xmlns:p14="http://schemas.microsoft.com/office/powerpoint/2010/main" val="3873608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16468" y="1196578"/>
            <a:ext cx="423862" cy="417542"/>
          </a:xfrm>
          <a:prstGeom prst="rect">
            <a:avLst/>
          </a:prstGeom>
          <a:solidFill>
            <a:srgbClr val="0000FF"/>
          </a:solidFill>
          <a:ln w="9525">
            <a:solidFill>
              <a:schemeClr val="tx1"/>
            </a:solidFill>
            <a:miter lim="800000"/>
            <a:headEnd/>
            <a:tailEnd/>
          </a:ln>
        </p:spPr>
        <p:txBody>
          <a:bodyPr wrap="none" anchor="ctr"/>
          <a:lstStyle/>
          <a:p>
            <a:pPr algn="ctr"/>
            <a:r>
              <a:rPr lang="en-US" sz="2800">
                <a:solidFill>
                  <a:schemeClr val="bg1"/>
                </a:solidFill>
                <a:latin typeface="VNI-Times" pitchFamily="2" charset="0"/>
              </a:rPr>
              <a:t>?3</a:t>
            </a: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38976">
            <a:off x="6370973" y="118529"/>
            <a:ext cx="2633759" cy="2331722"/>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7172538" y="2510633"/>
            <a:ext cx="1555749" cy="400110"/>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00CC"/>
                </a:solidFill>
                <a:latin typeface="VNI-Times" pitchFamily="2" charset="0"/>
              </a:rPr>
              <a:t>Hình 86</a:t>
            </a:r>
          </a:p>
        </p:txBody>
      </p:sp>
      <p:sp>
        <p:nvSpPr>
          <p:cNvPr id="12295" name="Text Box 7"/>
          <p:cNvSpPr txBox="1">
            <a:spLocks noChangeArrowheads="1"/>
          </p:cNvSpPr>
          <p:nvPr/>
        </p:nvSpPr>
        <p:spPr bwMode="auto">
          <a:xfrm>
            <a:off x="102613" y="1634953"/>
            <a:ext cx="619045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FF"/>
                </a:solidFill>
                <a:latin typeface="VNI-Times" pitchFamily="2" charset="0"/>
              </a:rPr>
              <a:t> </a:t>
            </a:r>
            <a:r>
              <a:rPr lang="en-US" sz="2400" b="1" smtClean="0">
                <a:solidFill>
                  <a:srgbClr val="0000CC"/>
                </a:solidFill>
                <a:latin typeface="VNI-Times" pitchFamily="2" charset="0"/>
              </a:rPr>
              <a:t>a) Töù </a:t>
            </a:r>
            <a:r>
              <a:rPr lang="en-US" sz="2400" b="1">
                <a:solidFill>
                  <a:srgbClr val="0000CC"/>
                </a:solidFill>
                <a:latin typeface="VNI-Times" pitchFamily="2" charset="0"/>
              </a:rPr>
              <a:t>giaùc ABDC laø </a:t>
            </a:r>
            <a:r>
              <a:rPr lang="en-US" sz="2400" smtClean="0">
                <a:solidFill>
                  <a:srgbClr val="0000CC"/>
                </a:solidFill>
                <a:latin typeface="VNI-Times" pitchFamily="2" charset="0"/>
              </a:rPr>
              <a:t>.....................................</a:t>
            </a:r>
          </a:p>
          <a:p>
            <a:pPr eaLnBrk="1" hangingPunct="1">
              <a:spcBef>
                <a:spcPct val="50000"/>
              </a:spcBef>
            </a:pPr>
            <a:r>
              <a:rPr lang="en-US" sz="2400" b="1" smtClean="0">
                <a:solidFill>
                  <a:srgbClr val="0000CC"/>
                </a:solidFill>
                <a:latin typeface="VNI-Times" pitchFamily="2" charset="0"/>
              </a:rPr>
              <a:t>vì </a:t>
            </a:r>
            <a:r>
              <a:rPr lang="en-US" sz="2400" b="1">
                <a:solidFill>
                  <a:srgbClr val="0000CC"/>
                </a:solidFill>
                <a:latin typeface="VNI-Times" pitchFamily="2" charset="0"/>
              </a:rPr>
              <a:t>coù hai ñöôøng cheùo caét nhau taïi trung </a:t>
            </a:r>
            <a:r>
              <a:rPr lang="en-US" sz="2400" b="1" smtClean="0">
                <a:solidFill>
                  <a:srgbClr val="0000CC"/>
                </a:solidFill>
                <a:latin typeface="VNI-Times" pitchFamily="2" charset="0"/>
              </a:rPr>
              <a:t>ñiểm mỗi </a:t>
            </a:r>
            <a:r>
              <a:rPr lang="en-US" sz="2400" b="1">
                <a:solidFill>
                  <a:srgbClr val="0000CC"/>
                </a:solidFill>
                <a:latin typeface="VNI-Times" pitchFamily="2" charset="0"/>
              </a:rPr>
              <a:t>ñöôøng. </a:t>
            </a:r>
          </a:p>
        </p:txBody>
      </p:sp>
      <p:sp>
        <p:nvSpPr>
          <p:cNvPr id="3089" name="Text Box 12"/>
          <p:cNvSpPr txBox="1">
            <a:spLocks noChangeArrowheads="1"/>
          </p:cNvSpPr>
          <p:nvPr/>
        </p:nvSpPr>
        <p:spPr bwMode="auto">
          <a:xfrm>
            <a:off x="293763" y="3173710"/>
            <a:ext cx="843452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smtClean="0">
                <a:solidFill>
                  <a:srgbClr val="0000CC"/>
                </a:solidFill>
                <a:latin typeface="VNI-Times" pitchFamily="2" charset="0"/>
              </a:rPr>
              <a:t>Hình </a:t>
            </a:r>
            <a:r>
              <a:rPr lang="en-US" sz="2400" b="1">
                <a:solidFill>
                  <a:srgbClr val="0000CC"/>
                </a:solidFill>
                <a:latin typeface="VNI-Times" pitchFamily="2" charset="0"/>
              </a:rPr>
              <a:t>bình haønh ABDC coù </a:t>
            </a:r>
            <a:r>
              <a:rPr lang="en-US" sz="2400" b="1" smtClean="0">
                <a:solidFill>
                  <a:srgbClr val="0000CC"/>
                </a:solidFill>
                <a:latin typeface="VNI-Times" pitchFamily="2" charset="0"/>
              </a:rPr>
              <a:t>     = </a:t>
            </a:r>
            <a:r>
              <a:rPr lang="en-US" sz="2400" smtClean="0">
                <a:solidFill>
                  <a:srgbClr val="0000CC"/>
                </a:solidFill>
                <a:latin typeface="VNI-Times" pitchFamily="2" charset="0"/>
              </a:rPr>
              <a:t>...............</a:t>
            </a:r>
            <a:r>
              <a:rPr lang="en-US" sz="2400" b="1" smtClean="0">
                <a:solidFill>
                  <a:srgbClr val="0000CC"/>
                </a:solidFill>
                <a:latin typeface="VNI-Times" pitchFamily="2" charset="0"/>
              </a:rPr>
              <a:t>                                </a:t>
            </a:r>
          </a:p>
          <a:p>
            <a:pPr eaLnBrk="1" hangingPunct="1">
              <a:spcBef>
                <a:spcPct val="50000"/>
              </a:spcBef>
            </a:pPr>
            <a:r>
              <a:rPr lang="en-US" sz="2400" b="1" smtClean="0">
                <a:solidFill>
                  <a:srgbClr val="0000CC"/>
                </a:solidFill>
                <a:latin typeface="VNI-Times" pitchFamily="2" charset="0"/>
              </a:rPr>
              <a:t>Vaäy </a:t>
            </a:r>
            <a:r>
              <a:rPr lang="en-US" sz="2400" b="1">
                <a:solidFill>
                  <a:srgbClr val="0000CC"/>
                </a:solidFill>
                <a:latin typeface="VNI-Times" pitchFamily="2" charset="0"/>
              </a:rPr>
              <a:t>töù giaùc ABCD  laø </a:t>
            </a:r>
            <a:r>
              <a:rPr lang="en-US" sz="2400" smtClean="0">
                <a:solidFill>
                  <a:srgbClr val="0000CC"/>
                </a:solidFill>
                <a:latin typeface="VNI-Times" pitchFamily="2" charset="0"/>
              </a:rPr>
              <a:t>................................</a:t>
            </a:r>
            <a:endParaRPr lang="en-US" sz="2400">
              <a:solidFill>
                <a:srgbClr val="0000CC"/>
              </a:solidFill>
              <a:latin typeface="VNI-Times" pitchFamily="2" charset="0"/>
            </a:endParaRPr>
          </a:p>
        </p:txBody>
      </p:sp>
      <p:sp>
        <p:nvSpPr>
          <p:cNvPr id="12301" name="Text Box 13"/>
          <p:cNvSpPr txBox="1">
            <a:spLocks noChangeArrowheads="1"/>
          </p:cNvSpPr>
          <p:nvPr/>
        </p:nvSpPr>
        <p:spPr bwMode="auto">
          <a:xfrm>
            <a:off x="176076" y="4210155"/>
            <a:ext cx="78249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smtClean="0">
                <a:solidFill>
                  <a:srgbClr val="0D11B3"/>
                </a:solidFill>
                <a:latin typeface="VNI-Times" pitchFamily="2" charset="0"/>
              </a:rPr>
              <a:t>b) </a:t>
            </a:r>
            <a:r>
              <a:rPr lang="en-US" sz="2400" b="1" smtClean="0">
                <a:solidFill>
                  <a:srgbClr val="0D11B3"/>
                </a:solidFill>
                <a:latin typeface="VNI-Times" pitchFamily="2" charset="0"/>
              </a:rPr>
              <a:t>Töù </a:t>
            </a:r>
            <a:r>
              <a:rPr lang="en-US" sz="2400" b="1">
                <a:solidFill>
                  <a:srgbClr val="0D11B3"/>
                </a:solidFill>
                <a:latin typeface="VNI-Times" pitchFamily="2" charset="0"/>
              </a:rPr>
              <a:t>giaùc ABDC laø hình chöõ nhaät neân </a:t>
            </a:r>
            <a:r>
              <a:rPr lang="en-US" sz="2400" smtClean="0">
                <a:solidFill>
                  <a:srgbClr val="0D11B3"/>
                </a:solidFill>
                <a:latin typeface="VNI-Times" pitchFamily="2" charset="0"/>
              </a:rPr>
              <a:t>................</a:t>
            </a:r>
            <a:r>
              <a:rPr lang="en-US" sz="2400" b="1" smtClean="0">
                <a:solidFill>
                  <a:srgbClr val="0000CC"/>
                </a:solidFill>
                <a:latin typeface="VNI-Times" pitchFamily="2" charset="0"/>
              </a:rPr>
              <a:t>.</a:t>
            </a:r>
            <a:endParaRPr lang="en-US" sz="2800" b="1">
              <a:solidFill>
                <a:srgbClr val="0000CC"/>
              </a:solidFill>
              <a:latin typeface="VNI-Times" pitchFamily="2" charset="0"/>
            </a:endParaRPr>
          </a:p>
        </p:txBody>
      </p:sp>
      <p:grpSp>
        <p:nvGrpSpPr>
          <p:cNvPr id="4" name="Group 14"/>
          <p:cNvGrpSpPr>
            <a:grpSpLocks/>
          </p:cNvGrpSpPr>
          <p:nvPr/>
        </p:nvGrpSpPr>
        <p:grpSpPr bwMode="auto">
          <a:xfrm>
            <a:off x="328399" y="4795424"/>
            <a:ext cx="6702728" cy="560432"/>
            <a:chOff x="318" y="2270"/>
            <a:chExt cx="4668" cy="523"/>
          </a:xfrm>
        </p:grpSpPr>
        <p:sp>
          <p:nvSpPr>
            <p:cNvPr id="3087" name="Text Box 15"/>
            <p:cNvSpPr txBox="1">
              <a:spLocks noChangeArrowheads="1"/>
            </p:cNvSpPr>
            <p:nvPr/>
          </p:nvSpPr>
          <p:spPr bwMode="auto">
            <a:xfrm>
              <a:off x="318" y="2304"/>
              <a:ext cx="4668" cy="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00CC"/>
                  </a:solidFill>
                  <a:latin typeface="VNI-Times" pitchFamily="2" charset="0"/>
                </a:rPr>
                <a:t>Vaäy ta coù AM  </a:t>
              </a:r>
              <a:r>
                <a:rPr lang="en-US" sz="2400" b="1" smtClean="0">
                  <a:solidFill>
                    <a:srgbClr val="0000CC"/>
                  </a:solidFill>
                  <a:latin typeface="VNI-Times" pitchFamily="2" charset="0"/>
                </a:rPr>
                <a:t>=      </a:t>
              </a:r>
              <a:r>
                <a:rPr lang="en-US" sz="2400" b="1">
                  <a:solidFill>
                    <a:srgbClr val="0000CC"/>
                  </a:solidFill>
                  <a:latin typeface="VNI-Times" pitchFamily="2" charset="0"/>
                </a:rPr>
                <a:t>AD =     BC.</a:t>
              </a:r>
            </a:p>
          </p:txBody>
        </p:sp>
        <p:graphicFrame>
          <p:nvGraphicFramePr>
            <p:cNvPr id="3074" name="Object 16"/>
            <p:cNvGraphicFramePr>
              <a:graphicFrameLocks noChangeAspect="1"/>
            </p:cNvGraphicFramePr>
            <p:nvPr>
              <p:extLst>
                <p:ext uri="{D42A27DB-BD31-4B8C-83A1-F6EECF244321}">
                  <p14:modId xmlns:p14="http://schemas.microsoft.com/office/powerpoint/2010/main" val="699759951"/>
                </p:ext>
              </p:extLst>
            </p:nvPr>
          </p:nvGraphicFramePr>
          <p:xfrm>
            <a:off x="1908" y="2291"/>
            <a:ext cx="339" cy="454"/>
          </p:xfrm>
          <a:graphic>
            <a:graphicData uri="http://schemas.openxmlformats.org/presentationml/2006/ole">
              <mc:AlternateContent xmlns:mc="http://schemas.openxmlformats.org/markup-compatibility/2006">
                <mc:Choice xmlns:v="urn:schemas-microsoft-com:vml" Requires="v">
                  <p:oleObj spid="_x0000_s8233" name="Equation" r:id="rId4" imgW="139680" imgH="342720" progId="Equation.DSMT4">
                    <p:embed/>
                  </p:oleObj>
                </mc:Choice>
                <mc:Fallback>
                  <p:oleObj name="Equation" r:id="rId4" imgW="139680" imgH="342720" progId="Equation.DSMT4">
                    <p:embed/>
                    <p:pic>
                      <p:nvPicPr>
                        <p:cNvPr id="0" name=""/>
                        <p:cNvPicPr>
                          <a:picLocks noChangeAspect="1" noChangeArrowheads="1"/>
                        </p:cNvPicPr>
                        <p:nvPr/>
                      </p:nvPicPr>
                      <p:blipFill>
                        <a:blip r:embed="rId5"/>
                        <a:srcRect/>
                        <a:stretch>
                          <a:fillRect/>
                        </a:stretch>
                      </p:blipFill>
                      <p:spPr bwMode="auto">
                        <a:xfrm>
                          <a:off x="1908" y="2291"/>
                          <a:ext cx="339" cy="4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17"/>
            <p:cNvGraphicFramePr>
              <a:graphicFrameLocks noChangeAspect="1"/>
            </p:cNvGraphicFramePr>
            <p:nvPr>
              <p:extLst>
                <p:ext uri="{D42A27DB-BD31-4B8C-83A1-F6EECF244321}">
                  <p14:modId xmlns:p14="http://schemas.microsoft.com/office/powerpoint/2010/main" val="2804520744"/>
                </p:ext>
              </p:extLst>
            </p:nvPr>
          </p:nvGraphicFramePr>
          <p:xfrm>
            <a:off x="2738" y="2270"/>
            <a:ext cx="305" cy="523"/>
          </p:xfrm>
          <a:graphic>
            <a:graphicData uri="http://schemas.openxmlformats.org/presentationml/2006/ole">
              <mc:AlternateContent xmlns:mc="http://schemas.openxmlformats.org/markup-compatibility/2006">
                <mc:Choice xmlns:v="urn:schemas-microsoft-com:vml" Requires="v">
                  <p:oleObj spid="_x0000_s8234" name="Equation" r:id="rId6" imgW="139680" imgH="342720" progId="Equation.DSMT4">
                    <p:embed/>
                  </p:oleObj>
                </mc:Choice>
                <mc:Fallback>
                  <p:oleObj name="Equation" r:id="rId6" imgW="139680" imgH="342720" progId="Equation.DSMT4">
                    <p:embed/>
                    <p:pic>
                      <p:nvPicPr>
                        <p:cNvPr id="0" name=""/>
                        <p:cNvPicPr>
                          <a:picLocks noChangeAspect="1" noChangeArrowheads="1"/>
                        </p:cNvPicPr>
                        <p:nvPr/>
                      </p:nvPicPr>
                      <p:blipFill>
                        <a:blip r:embed="rId7"/>
                        <a:srcRect/>
                        <a:stretch>
                          <a:fillRect/>
                        </a:stretch>
                      </p:blipFill>
                      <p:spPr bwMode="auto">
                        <a:xfrm>
                          <a:off x="2738" y="2270"/>
                          <a:ext cx="305" cy="523"/>
                        </a:xfrm>
                        <a:prstGeom prst="rect">
                          <a:avLst/>
                        </a:prstGeom>
                        <a:noFill/>
                        <a:extLst/>
                      </p:spPr>
                    </p:pic>
                  </p:oleObj>
                </mc:Fallback>
              </mc:AlternateContent>
            </a:graphicData>
          </a:graphic>
        </p:graphicFrame>
      </p:grpSp>
      <p:sp>
        <p:nvSpPr>
          <p:cNvPr id="12307" name="Text Box 19"/>
          <p:cNvSpPr txBox="1">
            <a:spLocks noChangeArrowheads="1"/>
          </p:cNvSpPr>
          <p:nvPr/>
        </p:nvSpPr>
        <p:spPr bwMode="auto">
          <a:xfrm>
            <a:off x="102613" y="5441909"/>
            <a:ext cx="906216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FF"/>
                </a:solidFill>
                <a:latin typeface="VNI-Times" pitchFamily="2" charset="0"/>
              </a:rPr>
              <a:t> </a:t>
            </a:r>
            <a:r>
              <a:rPr lang="en-US" sz="2800" smtClean="0">
                <a:solidFill>
                  <a:srgbClr val="0D11B3"/>
                </a:solidFill>
                <a:latin typeface="VNI-Times" pitchFamily="2" charset="0"/>
              </a:rPr>
              <a:t>c) </a:t>
            </a:r>
            <a:r>
              <a:rPr lang="en-US" sz="2400" b="1" smtClean="0">
                <a:solidFill>
                  <a:srgbClr val="0D11B3"/>
                </a:solidFill>
                <a:latin typeface="VNI-Times" pitchFamily="2" charset="0"/>
              </a:rPr>
              <a:t>Trong </a:t>
            </a:r>
            <a:r>
              <a:rPr lang="en-US" sz="2400" b="1">
                <a:solidFill>
                  <a:srgbClr val="0D11B3"/>
                </a:solidFill>
                <a:latin typeface="VNI-Times" pitchFamily="2" charset="0"/>
              </a:rPr>
              <a:t>tam giaùc vuoâng ñöôøng trung tuyeán öùng </a:t>
            </a:r>
            <a:r>
              <a:rPr lang="en-US" sz="2400" b="1" smtClean="0">
                <a:solidFill>
                  <a:srgbClr val="0D11B3"/>
                </a:solidFill>
                <a:latin typeface="Times New Roman" pitchFamily="18" charset="0"/>
                <a:cs typeface="Times New Roman" pitchFamily="18" charset="0"/>
              </a:rPr>
              <a:t>với </a:t>
            </a:r>
            <a:r>
              <a:rPr lang="en-US" sz="2400" b="1">
                <a:solidFill>
                  <a:srgbClr val="0D11B3"/>
                </a:solidFill>
                <a:latin typeface="VNI-Times" pitchFamily="2" charset="0"/>
              </a:rPr>
              <a:t>caïnh huyeàn baèng </a:t>
            </a:r>
            <a:r>
              <a:rPr lang="en-US" sz="2400" smtClean="0">
                <a:solidFill>
                  <a:srgbClr val="0D11B3"/>
                </a:solidFill>
                <a:latin typeface="VNI-Times" pitchFamily="2" charset="0"/>
              </a:rPr>
              <a:t>..............................................</a:t>
            </a:r>
            <a:r>
              <a:rPr lang="en-US" sz="2400" b="1" smtClean="0">
                <a:solidFill>
                  <a:srgbClr val="0D11B3"/>
                </a:solidFill>
                <a:latin typeface="VNI-Times" pitchFamily="2" charset="0"/>
              </a:rPr>
              <a:t>.</a:t>
            </a:r>
            <a:endParaRPr lang="en-US" sz="2400" b="1">
              <a:solidFill>
                <a:srgbClr val="0D11B3"/>
              </a:solidFill>
              <a:latin typeface="VNI-Times" pitchFamily="2" charset="0"/>
            </a:endParaRPr>
          </a:p>
        </p:txBody>
      </p:sp>
      <p:sp>
        <p:nvSpPr>
          <p:cNvPr id="20" name="Text Box 5"/>
          <p:cNvSpPr txBox="1">
            <a:spLocks noChangeArrowheads="1"/>
          </p:cNvSpPr>
          <p:nvPr/>
        </p:nvSpPr>
        <p:spPr bwMode="auto">
          <a:xfrm>
            <a:off x="155294" y="729085"/>
            <a:ext cx="60931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smtClean="0">
                <a:latin typeface="Times New Roman" pitchFamily="18" charset="0"/>
                <a:cs typeface="Times New Roman" pitchFamily="18" charset="0"/>
              </a:rPr>
              <a:t>Điền vào chỗ trống để được bài giải đúng và đầy đủ</a:t>
            </a:r>
            <a:endParaRPr lang="en-US" sz="2000" b="1">
              <a:latin typeface="Times New Roman" pitchFamily="18" charset="0"/>
              <a:cs typeface="Times New Roman"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217773891"/>
              </p:ext>
            </p:extLst>
          </p:nvPr>
        </p:nvGraphicFramePr>
        <p:xfrm>
          <a:off x="3851565" y="3131211"/>
          <a:ext cx="325593" cy="460024"/>
        </p:xfrm>
        <a:graphic>
          <a:graphicData uri="http://schemas.openxmlformats.org/presentationml/2006/ole">
            <mc:AlternateContent xmlns:mc="http://schemas.openxmlformats.org/markup-compatibility/2006">
              <mc:Choice xmlns:v="urn:schemas-microsoft-com:vml" Requires="v">
                <p:oleObj spid="_x0000_s8235" name="Equation" r:id="rId8" imgW="152280" imgH="215640" progId="Equation.DSMT4">
                  <p:embed/>
                </p:oleObj>
              </mc:Choice>
              <mc:Fallback>
                <p:oleObj name="Equation" r:id="rId8" imgW="152280" imgH="215640" progId="Equation.DSMT4">
                  <p:embed/>
                  <p:pic>
                    <p:nvPicPr>
                      <p:cNvPr id="0" name=""/>
                      <p:cNvPicPr/>
                      <p:nvPr/>
                    </p:nvPicPr>
                    <p:blipFill>
                      <a:blip r:embed="rId9"/>
                      <a:stretch>
                        <a:fillRect/>
                      </a:stretch>
                    </p:blipFill>
                    <p:spPr>
                      <a:xfrm>
                        <a:off x="3851565" y="3131211"/>
                        <a:ext cx="325593" cy="460024"/>
                      </a:xfrm>
                      <a:prstGeom prst="rect">
                        <a:avLst/>
                      </a:prstGeom>
                    </p:spPr>
                  </p:pic>
                </p:oleObj>
              </mc:Fallback>
            </mc:AlternateContent>
          </a:graphicData>
        </a:graphic>
      </p:graphicFrame>
      <p:sp>
        <p:nvSpPr>
          <p:cNvPr id="29" name="Text Box 5"/>
          <p:cNvSpPr txBox="1">
            <a:spLocks noChangeArrowheads="1"/>
          </p:cNvSpPr>
          <p:nvPr/>
        </p:nvSpPr>
        <p:spPr bwMode="auto">
          <a:xfrm>
            <a:off x="644236" y="1123723"/>
            <a:ext cx="15557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u="sng" smtClean="0">
                <a:solidFill>
                  <a:srgbClr val="0000CC"/>
                </a:solidFill>
                <a:latin typeface="Times New Roman" pitchFamily="18" charset="0"/>
                <a:cs typeface="Times New Roman" pitchFamily="18" charset="0"/>
              </a:rPr>
              <a:t>Bài giải</a:t>
            </a:r>
            <a:endParaRPr lang="en-US" sz="2400" b="1" u="sng">
              <a:solidFill>
                <a:srgbClr val="0000CC"/>
              </a:solidFill>
              <a:latin typeface="Times New Roman" pitchFamily="18" charset="0"/>
              <a:cs typeface="Times New Roman" pitchFamily="18" charset="0"/>
            </a:endParaRPr>
          </a:p>
        </p:txBody>
      </p:sp>
      <p:sp>
        <p:nvSpPr>
          <p:cNvPr id="5" name="Rectangle 4"/>
          <p:cNvSpPr/>
          <p:nvPr/>
        </p:nvSpPr>
        <p:spPr>
          <a:xfrm>
            <a:off x="2362200" y="57602"/>
            <a:ext cx="2819400" cy="67148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ĐIỂM:...........................</a:t>
            </a:r>
            <a:endParaRPr lang="en-US"/>
          </a:p>
        </p:txBody>
      </p:sp>
      <p:sp>
        <p:nvSpPr>
          <p:cNvPr id="6" name="Rectangle 5"/>
          <p:cNvSpPr/>
          <p:nvPr/>
        </p:nvSpPr>
        <p:spPr>
          <a:xfrm>
            <a:off x="293763" y="57602"/>
            <a:ext cx="2068437" cy="67148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spcBef>
                <a:spcPct val="50000"/>
              </a:spcBef>
            </a:pPr>
            <a:r>
              <a:rPr lang="en-US" b="1">
                <a:latin typeface="Times New Roman" pitchFamily="18" charset="0"/>
                <a:cs typeface="Times New Roman" pitchFamily="18" charset="0"/>
              </a:rPr>
              <a:t>NHÓM:............</a:t>
            </a:r>
          </a:p>
        </p:txBody>
      </p:sp>
    </p:spTree>
    <p:extLst>
      <p:ext uri="{BB962C8B-B14F-4D97-AF65-F5344CB8AC3E}">
        <p14:creationId xmlns:p14="http://schemas.microsoft.com/office/powerpoint/2010/main" val="35704198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5000" fill="hold"/>
                                        <p:tgtEl>
                                          <p:spTgt spid="12290"/>
                                        </p:tgtEl>
                                        <p:attrNameLst>
                                          <p:attrName>ppt_w</p:attrName>
                                        </p:attrNameLst>
                                      </p:cBhvr>
                                      <p:tavLst>
                                        <p:tav tm="0" fmla="#ppt_w*sin(2.5*pi*$)">
                                          <p:val>
                                            <p:fltVal val="0"/>
                                          </p:val>
                                        </p:tav>
                                        <p:tav tm="100000">
                                          <p:val>
                                            <p:fltVal val="1"/>
                                          </p:val>
                                        </p:tav>
                                      </p:tavLst>
                                    </p:anim>
                                    <p:anim calcmode="lin" valueType="num">
                                      <p:cBhvr>
                                        <p:cTn id="8" dur="5000" fill="hold"/>
                                        <p:tgtEl>
                                          <p:spTgt spid="12290"/>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2292"/>
                                        </p:tgtEl>
                                        <p:attrNameLst>
                                          <p:attrName>style.visibility</p:attrName>
                                        </p:attrNameLst>
                                      </p:cBhvr>
                                      <p:to>
                                        <p:strVal val="visible"/>
                                      </p:to>
                                    </p:set>
                                    <p:anim calcmode="lin" valueType="num">
                                      <p:cBhvr>
                                        <p:cTn id="13" dur="500" fill="hold"/>
                                        <p:tgtEl>
                                          <p:spTgt spid="12292"/>
                                        </p:tgtEl>
                                        <p:attrNameLst>
                                          <p:attrName>ppt_w</p:attrName>
                                        </p:attrNameLst>
                                      </p:cBhvr>
                                      <p:tavLst>
                                        <p:tav tm="0">
                                          <p:val>
                                            <p:fltVal val="0"/>
                                          </p:val>
                                        </p:tav>
                                        <p:tav tm="100000">
                                          <p:val>
                                            <p:strVal val="#ppt_w"/>
                                          </p:val>
                                        </p:tav>
                                      </p:tavLst>
                                    </p:anim>
                                    <p:anim calcmode="lin" valueType="num">
                                      <p:cBhvr>
                                        <p:cTn id="14" dur="500" fill="hold"/>
                                        <p:tgtEl>
                                          <p:spTgt spid="12292"/>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2293"/>
                                        </p:tgtEl>
                                        <p:attrNameLst>
                                          <p:attrName>style.visibility</p:attrName>
                                        </p:attrNameLst>
                                      </p:cBhvr>
                                      <p:to>
                                        <p:strVal val="visible"/>
                                      </p:to>
                                    </p:set>
                                    <p:anim calcmode="lin" valueType="num">
                                      <p:cBhvr>
                                        <p:cTn id="19" dur="500" fill="hold"/>
                                        <p:tgtEl>
                                          <p:spTgt spid="12293"/>
                                        </p:tgtEl>
                                        <p:attrNameLst>
                                          <p:attrName>ppt_w</p:attrName>
                                        </p:attrNameLst>
                                      </p:cBhvr>
                                      <p:tavLst>
                                        <p:tav tm="0">
                                          <p:val>
                                            <p:fltVal val="0"/>
                                          </p:val>
                                        </p:tav>
                                        <p:tav tm="100000">
                                          <p:val>
                                            <p:strVal val="#ppt_w"/>
                                          </p:val>
                                        </p:tav>
                                      </p:tavLst>
                                    </p:anim>
                                    <p:anim calcmode="lin" valueType="num">
                                      <p:cBhvr>
                                        <p:cTn id="20" dur="500" fill="hold"/>
                                        <p:tgtEl>
                                          <p:spTgt spid="12293"/>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2295"/>
                                        </p:tgtEl>
                                        <p:attrNameLst>
                                          <p:attrName>style.visibility</p:attrName>
                                        </p:attrNameLst>
                                      </p:cBhvr>
                                      <p:to>
                                        <p:strVal val="visible"/>
                                      </p:to>
                                    </p:set>
                                    <p:anim calcmode="lin" valueType="num">
                                      <p:cBhvr>
                                        <p:cTn id="25" dur="500" fill="hold"/>
                                        <p:tgtEl>
                                          <p:spTgt spid="12295"/>
                                        </p:tgtEl>
                                        <p:attrNameLst>
                                          <p:attrName>ppt_w</p:attrName>
                                        </p:attrNameLst>
                                      </p:cBhvr>
                                      <p:tavLst>
                                        <p:tav tm="0">
                                          <p:val>
                                            <p:fltVal val="0"/>
                                          </p:val>
                                        </p:tav>
                                        <p:tav tm="100000">
                                          <p:val>
                                            <p:strVal val="#ppt_w"/>
                                          </p:val>
                                        </p:tav>
                                      </p:tavLst>
                                    </p:anim>
                                    <p:anim calcmode="lin" valueType="num">
                                      <p:cBhvr>
                                        <p:cTn id="26" dur="500" fill="hold"/>
                                        <p:tgtEl>
                                          <p:spTgt spid="12295"/>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2301"/>
                                        </p:tgtEl>
                                        <p:attrNameLst>
                                          <p:attrName>style.visibility</p:attrName>
                                        </p:attrNameLst>
                                      </p:cBhvr>
                                      <p:to>
                                        <p:strVal val="visible"/>
                                      </p:to>
                                    </p:set>
                                    <p:anim calcmode="lin" valueType="num">
                                      <p:cBhvr>
                                        <p:cTn id="31" dur="500" fill="hold"/>
                                        <p:tgtEl>
                                          <p:spTgt spid="12301"/>
                                        </p:tgtEl>
                                        <p:attrNameLst>
                                          <p:attrName>ppt_w</p:attrName>
                                        </p:attrNameLst>
                                      </p:cBhvr>
                                      <p:tavLst>
                                        <p:tav tm="0">
                                          <p:val>
                                            <p:fltVal val="0"/>
                                          </p:val>
                                        </p:tav>
                                        <p:tav tm="100000">
                                          <p:val>
                                            <p:strVal val="#ppt_w"/>
                                          </p:val>
                                        </p:tav>
                                      </p:tavLst>
                                    </p:anim>
                                    <p:anim calcmode="lin" valueType="num">
                                      <p:cBhvr>
                                        <p:cTn id="32" dur="500" fill="hold"/>
                                        <p:tgtEl>
                                          <p:spTgt spid="12301"/>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2307"/>
                                        </p:tgtEl>
                                        <p:attrNameLst>
                                          <p:attrName>style.visibility</p:attrName>
                                        </p:attrNameLst>
                                      </p:cBhvr>
                                      <p:to>
                                        <p:strVal val="visible"/>
                                      </p:to>
                                    </p:set>
                                    <p:anim calcmode="lin" valueType="num">
                                      <p:cBhvr>
                                        <p:cTn id="43" dur="500" fill="hold"/>
                                        <p:tgtEl>
                                          <p:spTgt spid="12307"/>
                                        </p:tgtEl>
                                        <p:attrNameLst>
                                          <p:attrName>ppt_w</p:attrName>
                                        </p:attrNameLst>
                                      </p:cBhvr>
                                      <p:tavLst>
                                        <p:tav tm="0">
                                          <p:val>
                                            <p:fltVal val="0"/>
                                          </p:val>
                                        </p:tav>
                                        <p:tav tm="100000">
                                          <p:val>
                                            <p:strVal val="#ppt_w"/>
                                          </p:val>
                                        </p:tav>
                                      </p:tavLst>
                                    </p:anim>
                                    <p:anim calcmode="lin" valueType="num">
                                      <p:cBhvr>
                                        <p:cTn id="44" dur="500" fill="hold"/>
                                        <p:tgtEl>
                                          <p:spTgt spid="12307"/>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fltVal val="0"/>
                                          </p:val>
                                        </p:tav>
                                        <p:tav tm="100000">
                                          <p:val>
                                            <p:strVal val="#ppt_w"/>
                                          </p:val>
                                        </p:tav>
                                      </p:tavLst>
                                    </p:anim>
                                    <p:anim calcmode="lin" valueType="num">
                                      <p:cBhvr>
                                        <p:cTn id="56" dur="500" fill="hold"/>
                                        <p:tgtEl>
                                          <p:spTgt spid="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nimBg="1"/>
      <p:bldP spid="12293" grpId="0" animBg="1"/>
      <p:bldP spid="12295" grpId="0"/>
      <p:bldP spid="12301" grpId="0"/>
      <p:bldP spid="12307" grpId="0"/>
      <p:bldP spid="20"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5"/>
          <p:cNvSpPr txBox="1">
            <a:spLocks noChangeArrowheads="1"/>
          </p:cNvSpPr>
          <p:nvPr/>
        </p:nvSpPr>
        <p:spPr bwMode="auto">
          <a:xfrm>
            <a:off x="141439" y="1219200"/>
            <a:ext cx="60931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smtClean="0">
                <a:latin typeface="Times New Roman" pitchFamily="18" charset="0"/>
                <a:cs typeface="Times New Roman" pitchFamily="18" charset="0"/>
              </a:rPr>
              <a:t>Điền vào chỗ trống để được bài giải đúng và đầy đủ</a:t>
            </a:r>
            <a:endParaRPr lang="en-US" sz="2000" b="1">
              <a:latin typeface="Times New Roman" pitchFamily="18" charset="0"/>
              <a:cs typeface="Times New Roman" pitchFamily="18" charset="0"/>
            </a:endParaRPr>
          </a:p>
        </p:txBody>
      </p:sp>
      <p:sp>
        <p:nvSpPr>
          <p:cNvPr id="22" name="Text Box 8"/>
          <p:cNvSpPr txBox="1">
            <a:spLocks noChangeArrowheads="1"/>
          </p:cNvSpPr>
          <p:nvPr/>
        </p:nvSpPr>
        <p:spPr bwMode="auto">
          <a:xfrm>
            <a:off x="252279" y="2801499"/>
            <a:ext cx="68580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FF0000"/>
                </a:solidFill>
                <a:latin typeface="VNI-Times" pitchFamily="2" charset="0"/>
              </a:rPr>
              <a:t> </a:t>
            </a:r>
            <a:r>
              <a:rPr lang="en-US" sz="2400" b="1" smtClean="0">
                <a:solidFill>
                  <a:srgbClr val="0D11B3"/>
                </a:solidFill>
                <a:latin typeface="VNI-Times" pitchFamily="2" charset="0"/>
              </a:rPr>
              <a:t>a) </a:t>
            </a:r>
            <a:r>
              <a:rPr lang="en-US" sz="2400" b="1" smtClean="0">
                <a:solidFill>
                  <a:srgbClr val="0D11B3"/>
                </a:solidFill>
                <a:latin typeface="Times New Roman" pitchFamily="18" charset="0"/>
              </a:rPr>
              <a:t>Tứ </a:t>
            </a:r>
            <a:r>
              <a:rPr lang="en-US" sz="2400" b="1">
                <a:solidFill>
                  <a:srgbClr val="0D11B3"/>
                </a:solidFill>
                <a:latin typeface="Times New Roman" pitchFamily="18" charset="0"/>
              </a:rPr>
              <a:t>giác</a:t>
            </a:r>
            <a:r>
              <a:rPr lang="en-US" sz="2400" b="1">
                <a:solidFill>
                  <a:srgbClr val="0D11B3"/>
                </a:solidFill>
                <a:latin typeface="VNI-Times" pitchFamily="2" charset="0"/>
              </a:rPr>
              <a:t> ABDC coù hai ñöôøng cheùo baèng nhau vaø </a:t>
            </a:r>
            <a:r>
              <a:rPr lang="en-US" sz="2400" b="1" smtClean="0">
                <a:solidFill>
                  <a:srgbClr val="0D11B3"/>
                </a:solidFill>
                <a:latin typeface="VNI-Times" pitchFamily="2" charset="0"/>
              </a:rPr>
              <a:t>............................ taïi </a:t>
            </a:r>
            <a:r>
              <a:rPr lang="en-US" sz="2400" b="1">
                <a:solidFill>
                  <a:srgbClr val="0D11B3"/>
                </a:solidFill>
                <a:latin typeface="VNI-Times" pitchFamily="2" charset="0"/>
              </a:rPr>
              <a:t>trung ñieåm </a:t>
            </a:r>
            <a:r>
              <a:rPr lang="en-US" sz="2400" b="1" smtClean="0">
                <a:solidFill>
                  <a:srgbClr val="0D11B3"/>
                </a:solidFill>
                <a:latin typeface="VNI-Times" pitchFamily="2" charset="0"/>
              </a:rPr>
              <a:t>mỗi </a:t>
            </a:r>
            <a:r>
              <a:rPr lang="en-US" sz="2400" b="1">
                <a:solidFill>
                  <a:srgbClr val="0D11B3"/>
                </a:solidFill>
                <a:latin typeface="VNI-Times" pitchFamily="2" charset="0"/>
              </a:rPr>
              <a:t>ñöôøng. Vậy </a:t>
            </a:r>
            <a:r>
              <a:rPr lang="en-US" sz="2400" b="1">
                <a:solidFill>
                  <a:srgbClr val="0D11B3"/>
                </a:solidFill>
                <a:latin typeface="Times New Roman" pitchFamily="18" charset="0"/>
              </a:rPr>
              <a:t>ABCD là </a:t>
            </a:r>
            <a:r>
              <a:rPr lang="en-US" sz="2400" b="1" smtClean="0">
                <a:solidFill>
                  <a:srgbClr val="0D11B3"/>
                </a:solidFill>
                <a:latin typeface="Times New Roman" pitchFamily="18" charset="0"/>
              </a:rPr>
              <a:t>.................................</a:t>
            </a:r>
            <a:endParaRPr lang="en-US" sz="2000" b="1">
              <a:solidFill>
                <a:srgbClr val="0D11B3"/>
              </a:solidFill>
              <a:latin typeface="VNI-Times" pitchFamily="2" charset="0"/>
            </a:endParaRPr>
          </a:p>
        </p:txBody>
      </p:sp>
      <p:sp>
        <p:nvSpPr>
          <p:cNvPr id="23" name="Text Box 10"/>
          <p:cNvSpPr txBox="1">
            <a:spLocks noChangeArrowheads="1"/>
          </p:cNvSpPr>
          <p:nvPr/>
        </p:nvSpPr>
        <p:spPr bwMode="auto">
          <a:xfrm>
            <a:off x="261811" y="4089737"/>
            <a:ext cx="718033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smtClean="0">
                <a:solidFill>
                  <a:srgbClr val="0D11B3"/>
                </a:solidFill>
                <a:latin typeface="VNI-Times" pitchFamily="2" charset="0"/>
              </a:rPr>
              <a:t>b) Töù </a:t>
            </a:r>
            <a:r>
              <a:rPr lang="en-US" sz="2400" b="1">
                <a:solidFill>
                  <a:srgbClr val="0D11B3"/>
                </a:solidFill>
                <a:latin typeface="VNI-Times" pitchFamily="2" charset="0"/>
              </a:rPr>
              <a:t>giaùc </a:t>
            </a:r>
            <a:r>
              <a:rPr lang="en-US" sz="2400" b="1">
                <a:solidFill>
                  <a:srgbClr val="0000CC"/>
                </a:solidFill>
                <a:latin typeface="VNI-Times" pitchFamily="2" charset="0"/>
              </a:rPr>
              <a:t>ABDC laø hình chöõ nhaät neân </a:t>
            </a:r>
            <a:r>
              <a:rPr lang="en-US" sz="2400" b="1" smtClean="0">
                <a:solidFill>
                  <a:srgbClr val="0000CC"/>
                </a:solidFill>
                <a:latin typeface="VNI-Times" pitchFamily="2" charset="0"/>
              </a:rPr>
              <a:t>        = ......                      </a:t>
            </a:r>
          </a:p>
          <a:p>
            <a:pPr eaLnBrk="1" hangingPunct="1">
              <a:spcBef>
                <a:spcPct val="50000"/>
              </a:spcBef>
            </a:pPr>
            <a:r>
              <a:rPr lang="en-US" sz="2400" b="1">
                <a:solidFill>
                  <a:srgbClr val="0000CC"/>
                </a:solidFill>
                <a:latin typeface="VNI-Times" pitchFamily="2" charset="0"/>
              </a:rPr>
              <a:t> </a:t>
            </a:r>
            <a:r>
              <a:rPr lang="en-US" sz="2400" b="1" smtClean="0">
                <a:solidFill>
                  <a:srgbClr val="0000CC"/>
                </a:solidFill>
                <a:latin typeface="VNI-Times" pitchFamily="2" charset="0"/>
              </a:rPr>
              <a:t>     Vaäy .............. </a:t>
            </a:r>
            <a:r>
              <a:rPr lang="en-US" sz="2400" b="1">
                <a:solidFill>
                  <a:srgbClr val="0000CC"/>
                </a:solidFill>
                <a:latin typeface="VNI-Times" pitchFamily="2" charset="0"/>
              </a:rPr>
              <a:t>laø tam giaùc vuoâng</a:t>
            </a:r>
            <a:r>
              <a:rPr lang="en-US" sz="2400" b="1" smtClean="0">
                <a:solidFill>
                  <a:srgbClr val="0000CC"/>
                </a:solidFill>
                <a:latin typeface="VNI-Times" pitchFamily="2" charset="0"/>
              </a:rPr>
              <a:t>.</a:t>
            </a:r>
            <a:endParaRPr lang="en-US" sz="3200" b="1">
              <a:solidFill>
                <a:srgbClr val="0000CC"/>
              </a:solidFill>
              <a:latin typeface="VNI-Times" pitchFamily="2" charset="0"/>
            </a:endParaRPr>
          </a:p>
        </p:txBody>
      </p:sp>
      <p:sp>
        <p:nvSpPr>
          <p:cNvPr id="24" name="Text Box 16"/>
          <p:cNvSpPr txBox="1">
            <a:spLocks noChangeArrowheads="1"/>
          </p:cNvSpPr>
          <p:nvPr/>
        </p:nvSpPr>
        <p:spPr bwMode="auto">
          <a:xfrm>
            <a:off x="155294" y="5105400"/>
            <a:ext cx="848301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smtClean="0">
                <a:solidFill>
                  <a:srgbClr val="0000CC"/>
                </a:solidFill>
                <a:latin typeface="VNI-Times" pitchFamily="2" charset="0"/>
              </a:rPr>
              <a:t>c) Neáu </a:t>
            </a:r>
            <a:r>
              <a:rPr lang="en-US" sz="2400" b="1">
                <a:solidFill>
                  <a:srgbClr val="0000CC"/>
                </a:solidFill>
                <a:latin typeface="VNI-Times" pitchFamily="2" charset="0"/>
              </a:rPr>
              <a:t>moät tam giaùc coù ñöôøng trung </a:t>
            </a:r>
            <a:r>
              <a:rPr lang="en-US" sz="2400" b="1" smtClean="0">
                <a:solidFill>
                  <a:srgbClr val="0000CC"/>
                </a:solidFill>
                <a:latin typeface="VNI-Times" pitchFamily="2" charset="0"/>
              </a:rPr>
              <a:t>tuyeán </a:t>
            </a:r>
            <a:r>
              <a:rPr lang="en-US" sz="2400" b="1">
                <a:solidFill>
                  <a:srgbClr val="0000CC"/>
                </a:solidFill>
                <a:latin typeface="VNI-Times" pitchFamily="2" charset="0"/>
              </a:rPr>
              <a:t>öùng vôùi moät caïnh </a:t>
            </a:r>
            <a:endParaRPr lang="en-US" sz="2400" b="1" smtClean="0">
              <a:solidFill>
                <a:srgbClr val="0000CC"/>
              </a:solidFill>
              <a:latin typeface="VNI-Times" pitchFamily="2" charset="0"/>
            </a:endParaRPr>
          </a:p>
          <a:p>
            <a:pPr eaLnBrk="1" hangingPunct="1">
              <a:spcBef>
                <a:spcPct val="50000"/>
              </a:spcBef>
            </a:pPr>
            <a:r>
              <a:rPr lang="en-US" sz="2400" b="1" smtClean="0">
                <a:solidFill>
                  <a:srgbClr val="0000CC"/>
                </a:solidFill>
                <a:latin typeface="VNI-Times" pitchFamily="2" charset="0"/>
              </a:rPr>
              <a:t>baèng </a:t>
            </a:r>
            <a:r>
              <a:rPr lang="en-US" sz="2400" b="1">
                <a:solidFill>
                  <a:srgbClr val="0000CC"/>
                </a:solidFill>
                <a:latin typeface="VNI-Times" pitchFamily="2" charset="0"/>
              </a:rPr>
              <a:t>nöûa caïnh aáy thì tam giaùc ñoù laø </a:t>
            </a:r>
            <a:r>
              <a:rPr lang="en-US" sz="2400" smtClean="0">
                <a:solidFill>
                  <a:srgbClr val="0000CC"/>
                </a:solidFill>
                <a:latin typeface="VNI-Times" pitchFamily="2" charset="0"/>
              </a:rPr>
              <a:t>..........................................</a:t>
            </a:r>
            <a:endParaRPr lang="en-US" sz="2400">
              <a:solidFill>
                <a:srgbClr val="0000CC"/>
              </a:solidFill>
              <a:latin typeface="VNI-Times" pitchFamily="2" charset="0"/>
            </a:endParaRPr>
          </a:p>
        </p:txBody>
      </p:sp>
      <p:sp>
        <p:nvSpPr>
          <p:cNvPr id="25" name="Rectangle 6"/>
          <p:cNvSpPr>
            <a:spLocks noChangeArrowheads="1"/>
          </p:cNvSpPr>
          <p:nvPr/>
        </p:nvSpPr>
        <p:spPr bwMode="auto">
          <a:xfrm>
            <a:off x="261811" y="1984617"/>
            <a:ext cx="521497" cy="428406"/>
          </a:xfrm>
          <a:prstGeom prst="rect">
            <a:avLst/>
          </a:prstGeom>
          <a:solidFill>
            <a:schemeClr val="accent2"/>
          </a:solidFill>
          <a:ln w="9525">
            <a:solidFill>
              <a:schemeClr val="tx1"/>
            </a:solidFill>
            <a:miter lim="800000"/>
            <a:headEnd/>
            <a:tailEnd/>
          </a:ln>
        </p:spPr>
        <p:txBody>
          <a:bodyPr wrap="none" anchor="ctr"/>
          <a:lstStyle/>
          <a:p>
            <a:pPr algn="ctr"/>
            <a:r>
              <a:rPr lang="en-US" sz="2800">
                <a:solidFill>
                  <a:schemeClr val="bg1"/>
                </a:solidFill>
                <a:latin typeface="VNI-Times" pitchFamily="2" charset="0"/>
              </a:rPr>
              <a:t>?4</a:t>
            </a:r>
          </a:p>
        </p:txBody>
      </p:sp>
      <p:sp>
        <p:nvSpPr>
          <p:cNvPr id="26" name="Text Box 5"/>
          <p:cNvSpPr txBox="1">
            <a:spLocks noChangeArrowheads="1"/>
          </p:cNvSpPr>
          <p:nvPr/>
        </p:nvSpPr>
        <p:spPr bwMode="auto">
          <a:xfrm>
            <a:off x="1066800" y="2133104"/>
            <a:ext cx="15557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u="sng" smtClean="0">
                <a:solidFill>
                  <a:srgbClr val="0000CC"/>
                </a:solidFill>
                <a:latin typeface="Times New Roman" pitchFamily="18" charset="0"/>
                <a:cs typeface="Times New Roman" pitchFamily="18" charset="0"/>
              </a:rPr>
              <a:t>Bài giải</a:t>
            </a:r>
            <a:endParaRPr lang="en-US" sz="2400" b="1" u="sng">
              <a:solidFill>
                <a:srgbClr val="0000CC"/>
              </a:solidFill>
              <a:latin typeface="Times New Roman" pitchFamily="18" charset="0"/>
              <a:cs typeface="Times New Roman" pitchFamily="18" charset="0"/>
            </a:endParaRPr>
          </a:p>
        </p:txBody>
      </p:sp>
      <p:pic>
        <p:nvPicPr>
          <p:cNvPr id="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4546" y="609600"/>
            <a:ext cx="3061854"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5"/>
          <p:cNvSpPr txBox="1">
            <a:spLocks noChangeArrowheads="1"/>
          </p:cNvSpPr>
          <p:nvPr/>
        </p:nvSpPr>
        <p:spPr bwMode="auto">
          <a:xfrm>
            <a:off x="7421642" y="2683132"/>
            <a:ext cx="1555749" cy="400110"/>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solidFill>
                  <a:srgbClr val="0000CC"/>
                </a:solidFill>
                <a:latin typeface="VNI-Times" pitchFamily="2" charset="0"/>
              </a:rPr>
              <a:t>Hình </a:t>
            </a:r>
            <a:r>
              <a:rPr lang="en-US" sz="2000" b="1" smtClean="0">
                <a:solidFill>
                  <a:srgbClr val="0000CC"/>
                </a:solidFill>
                <a:latin typeface="VNI-Times" pitchFamily="2" charset="0"/>
              </a:rPr>
              <a:t>87</a:t>
            </a:r>
            <a:endParaRPr lang="en-US" sz="2000" b="1">
              <a:solidFill>
                <a:srgbClr val="0000CC"/>
              </a:solidFill>
              <a:latin typeface="VNI-Times" pitchFamily="2"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726409161"/>
              </p:ext>
            </p:extLst>
          </p:nvPr>
        </p:nvGraphicFramePr>
        <p:xfrm>
          <a:off x="5571372" y="4067254"/>
          <a:ext cx="677028" cy="435232"/>
        </p:xfrm>
        <a:graphic>
          <a:graphicData uri="http://schemas.openxmlformats.org/presentationml/2006/ole">
            <mc:AlternateContent xmlns:mc="http://schemas.openxmlformats.org/markup-compatibility/2006">
              <mc:Choice xmlns:v="urn:schemas-microsoft-com:vml" Requires="v">
                <p:oleObj spid="_x0000_s9238" name="Equation" r:id="rId4" imgW="355320" imgH="228600" progId="Equation.DSMT4">
                  <p:embed/>
                </p:oleObj>
              </mc:Choice>
              <mc:Fallback>
                <p:oleObj name="Equation" r:id="rId4" imgW="355320" imgH="228600" progId="Equation.DSMT4">
                  <p:embed/>
                  <p:pic>
                    <p:nvPicPr>
                      <p:cNvPr id="0" name=""/>
                      <p:cNvPicPr/>
                      <p:nvPr/>
                    </p:nvPicPr>
                    <p:blipFill>
                      <a:blip r:embed="rId5"/>
                      <a:stretch>
                        <a:fillRect/>
                      </a:stretch>
                    </p:blipFill>
                    <p:spPr>
                      <a:xfrm>
                        <a:off x="5571372" y="4067254"/>
                        <a:ext cx="677028" cy="435232"/>
                      </a:xfrm>
                      <a:prstGeom prst="rect">
                        <a:avLst/>
                      </a:prstGeom>
                    </p:spPr>
                  </p:pic>
                </p:oleObj>
              </mc:Fallback>
            </mc:AlternateContent>
          </a:graphicData>
        </a:graphic>
      </p:graphicFrame>
      <p:sp>
        <p:nvSpPr>
          <p:cNvPr id="11" name="Rectangle 10"/>
          <p:cNvSpPr/>
          <p:nvPr/>
        </p:nvSpPr>
        <p:spPr>
          <a:xfrm>
            <a:off x="2362200" y="182297"/>
            <a:ext cx="2819400" cy="67148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mtClean="0"/>
              <a:t>ĐIỂM:...........................</a:t>
            </a:r>
            <a:endParaRPr lang="en-US"/>
          </a:p>
        </p:txBody>
      </p:sp>
      <p:sp>
        <p:nvSpPr>
          <p:cNvPr id="12" name="Rectangle 11"/>
          <p:cNvSpPr/>
          <p:nvPr/>
        </p:nvSpPr>
        <p:spPr>
          <a:xfrm>
            <a:off x="293763" y="182297"/>
            <a:ext cx="2068437" cy="67148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spcBef>
                <a:spcPct val="50000"/>
              </a:spcBef>
            </a:pPr>
            <a:r>
              <a:rPr lang="en-US" b="1">
                <a:latin typeface="Times New Roman" pitchFamily="18" charset="0"/>
                <a:cs typeface="Times New Roman" pitchFamily="18" charset="0"/>
              </a:rPr>
              <a:t>NHÓM:............</a:t>
            </a:r>
          </a:p>
        </p:txBody>
      </p:sp>
    </p:spTree>
    <p:extLst>
      <p:ext uri="{BB962C8B-B14F-4D97-AF65-F5344CB8AC3E}">
        <p14:creationId xmlns:p14="http://schemas.microsoft.com/office/powerpoint/2010/main" val="357041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4" grpId="0"/>
      <p:bldP spid="26" grpId="0"/>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76200"/>
            <a:ext cx="9144000" cy="6705600"/>
          </a:xfrm>
        </p:spPr>
        <p:style>
          <a:lnRef idx="1">
            <a:schemeClr val="accent2"/>
          </a:lnRef>
          <a:fillRef idx="2">
            <a:schemeClr val="accent2"/>
          </a:fillRef>
          <a:effectRef idx="1">
            <a:schemeClr val="accent2"/>
          </a:effectRef>
          <a:fontRef idx="minor">
            <a:schemeClr val="dk1"/>
          </a:fontRef>
        </p:style>
        <p:txBody>
          <a:bodyPr/>
          <a:lstStyle/>
          <a:p>
            <a:r>
              <a:rPr lang="en-US" smtClean="0"/>
              <a:t/>
            </a:r>
            <a:br>
              <a:rPr lang="en-US" smtClean="0"/>
            </a:br>
            <a:endParaRPr lang="en-US" smtClean="0"/>
          </a:p>
        </p:txBody>
      </p:sp>
      <p:sp>
        <p:nvSpPr>
          <p:cNvPr id="251908" name="AutoShape 4"/>
          <p:cNvSpPr>
            <a:spLocks noChangeArrowheads="1"/>
          </p:cNvSpPr>
          <p:nvPr/>
        </p:nvSpPr>
        <p:spPr bwMode="auto">
          <a:xfrm>
            <a:off x="2819400" y="304800"/>
            <a:ext cx="3810000" cy="533400"/>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a:lstStyle/>
          <a:p>
            <a:pPr marL="342900" indent="-342900" algn="ctr">
              <a:spcBef>
                <a:spcPct val="20000"/>
              </a:spcBef>
            </a:pPr>
            <a:r>
              <a:rPr lang="en-US" b="1" u="sng"/>
              <a:t>KIỂM TRA </a:t>
            </a:r>
            <a:r>
              <a:rPr lang="en-US" b="1" u="sng" smtClean="0"/>
              <a:t>BÀI CŨ</a:t>
            </a:r>
            <a:endParaRPr lang="en-US" b="1" u="sng"/>
          </a:p>
        </p:txBody>
      </p:sp>
      <p:sp>
        <p:nvSpPr>
          <p:cNvPr id="251909" name="Rectangle 5"/>
          <p:cNvSpPr>
            <a:spLocks noChangeArrowheads="1"/>
          </p:cNvSpPr>
          <p:nvPr/>
        </p:nvSpPr>
        <p:spPr bwMode="auto">
          <a:xfrm>
            <a:off x="0" y="1066800"/>
            <a:ext cx="91440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60363" indent="-360363" algn="just"/>
            <a:r>
              <a:rPr lang="vi-VN" sz="2800" b="1">
                <a:solidFill>
                  <a:srgbClr val="0000FF"/>
                </a:solidFill>
                <a:cs typeface="Arial" charset="0"/>
              </a:rPr>
              <a:t>1.</a:t>
            </a:r>
            <a:r>
              <a:rPr lang="vi-VN" sz="2800">
                <a:solidFill>
                  <a:srgbClr val="0000FF"/>
                </a:solidFill>
                <a:cs typeface="Arial" charset="0"/>
              </a:rPr>
              <a:t> </a:t>
            </a:r>
            <a:r>
              <a:rPr lang="en-US" sz="2800">
                <a:solidFill>
                  <a:srgbClr val="0000FF"/>
                </a:solidFill>
                <a:cs typeface="Arial" charset="0"/>
              </a:rPr>
              <a:t>Phát biểu định nghĩa và tính chất của hình bình hành ?</a:t>
            </a:r>
          </a:p>
          <a:p>
            <a:pPr marL="360363" indent="-360363" algn="just"/>
            <a:r>
              <a:rPr lang="vi-VN" sz="2800" b="1">
                <a:solidFill>
                  <a:srgbClr val="0000FF"/>
                </a:solidFill>
                <a:cs typeface="Arial" charset="0"/>
              </a:rPr>
              <a:t>2.</a:t>
            </a:r>
            <a:r>
              <a:rPr lang="vi-VN" sz="2800">
                <a:solidFill>
                  <a:srgbClr val="0000FF"/>
                </a:solidFill>
                <a:cs typeface="Arial" charset="0"/>
              </a:rPr>
              <a:t> </a:t>
            </a:r>
            <a:r>
              <a:rPr lang="en-US" sz="2800">
                <a:solidFill>
                  <a:srgbClr val="0000FF"/>
                </a:solidFill>
                <a:cs typeface="Arial" charset="0"/>
              </a:rPr>
              <a:t>Trong các hình sau: </a:t>
            </a:r>
            <a:endParaRPr lang="vi-VN" sz="2800">
              <a:solidFill>
                <a:srgbClr val="0000FF"/>
              </a:solidFill>
              <a:cs typeface="Arial" charset="0"/>
            </a:endParaRPr>
          </a:p>
          <a:p>
            <a:pPr marL="360363" indent="-360363" algn="just"/>
            <a:r>
              <a:rPr lang="vi-VN" sz="2800">
                <a:solidFill>
                  <a:srgbClr val="0000FF"/>
                </a:solidFill>
                <a:cs typeface="Arial" charset="0"/>
              </a:rPr>
              <a:t>		a. </a:t>
            </a:r>
            <a:r>
              <a:rPr lang="en-US" sz="2800">
                <a:solidFill>
                  <a:srgbClr val="0000FF"/>
                </a:solidFill>
                <a:cs typeface="Arial" charset="0"/>
              </a:rPr>
              <a:t>Hình nào là hình bình hành ?</a:t>
            </a:r>
            <a:endParaRPr lang="vi-VN" sz="2800">
              <a:solidFill>
                <a:srgbClr val="0000FF"/>
              </a:solidFill>
              <a:cs typeface="Arial" charset="0"/>
            </a:endParaRPr>
          </a:p>
          <a:p>
            <a:pPr marL="360363" indent="-360363" algn="just"/>
            <a:endParaRPr lang="en-US">
              <a:solidFill>
                <a:srgbClr val="0000FF"/>
              </a:solidFill>
              <a:cs typeface="Arial" charset="0"/>
            </a:endParaRPr>
          </a:p>
        </p:txBody>
      </p:sp>
      <p:sp>
        <p:nvSpPr>
          <p:cNvPr id="251910" name="AutoShape 6"/>
          <p:cNvSpPr>
            <a:spLocks noChangeArrowheads="1"/>
          </p:cNvSpPr>
          <p:nvPr/>
        </p:nvSpPr>
        <p:spPr bwMode="auto">
          <a:xfrm>
            <a:off x="4876800" y="4543425"/>
            <a:ext cx="2971800" cy="1524000"/>
          </a:xfrm>
          <a:prstGeom prst="roundRect">
            <a:avLst>
              <a:gd name="adj" fmla="val 16667"/>
            </a:avLst>
          </a:prstGeom>
          <a:solidFill>
            <a:srgbClr val="FFFFCC"/>
          </a:solidFill>
          <a:ln w="6350">
            <a:solidFill>
              <a:srgbClr val="CC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1911" name="AutoShape 7"/>
          <p:cNvSpPr>
            <a:spLocks noChangeArrowheads="1"/>
          </p:cNvSpPr>
          <p:nvPr/>
        </p:nvSpPr>
        <p:spPr bwMode="auto">
          <a:xfrm>
            <a:off x="1219200" y="4552950"/>
            <a:ext cx="2971800" cy="1524000"/>
          </a:xfrm>
          <a:prstGeom prst="roundRect">
            <a:avLst>
              <a:gd name="adj" fmla="val 16667"/>
            </a:avLst>
          </a:prstGeom>
          <a:solidFill>
            <a:srgbClr val="FFFFCC"/>
          </a:solidFill>
          <a:ln w="6350">
            <a:solidFill>
              <a:srgbClr val="CC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1912" name="Rectangle 8"/>
          <p:cNvSpPr>
            <a:spLocks noChangeArrowheads="1"/>
          </p:cNvSpPr>
          <p:nvPr/>
        </p:nvSpPr>
        <p:spPr bwMode="auto">
          <a:xfrm flipV="1">
            <a:off x="5722938" y="4760913"/>
            <a:ext cx="109537" cy="109537"/>
          </a:xfrm>
          <a:prstGeom prst="rect">
            <a:avLst/>
          </a:prstGeom>
          <a:solidFill>
            <a:srgbClr val="FFFF00"/>
          </a:solidFill>
          <a:ln w="127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1913" name="Rectangle 9"/>
          <p:cNvSpPr>
            <a:spLocks noChangeArrowheads="1"/>
          </p:cNvSpPr>
          <p:nvPr/>
        </p:nvSpPr>
        <p:spPr bwMode="auto">
          <a:xfrm flipV="1">
            <a:off x="5734050" y="5572125"/>
            <a:ext cx="109538" cy="109538"/>
          </a:xfrm>
          <a:prstGeom prst="rect">
            <a:avLst/>
          </a:prstGeom>
          <a:solidFill>
            <a:srgbClr val="FFFF00"/>
          </a:solidFill>
          <a:ln w="127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1914" name="Rectangle 10"/>
          <p:cNvSpPr>
            <a:spLocks noChangeArrowheads="1"/>
          </p:cNvSpPr>
          <p:nvPr/>
        </p:nvSpPr>
        <p:spPr bwMode="auto">
          <a:xfrm flipV="1">
            <a:off x="7042150" y="4768850"/>
            <a:ext cx="109538" cy="109538"/>
          </a:xfrm>
          <a:prstGeom prst="rect">
            <a:avLst/>
          </a:prstGeom>
          <a:solidFill>
            <a:srgbClr val="FFFF00"/>
          </a:solidFill>
          <a:ln w="127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1915" name="Rectangle 11"/>
          <p:cNvSpPr>
            <a:spLocks noChangeArrowheads="1"/>
          </p:cNvSpPr>
          <p:nvPr/>
        </p:nvSpPr>
        <p:spPr bwMode="auto">
          <a:xfrm flipV="1">
            <a:off x="7040563" y="5580063"/>
            <a:ext cx="109537" cy="109537"/>
          </a:xfrm>
          <a:prstGeom prst="rect">
            <a:avLst/>
          </a:prstGeom>
          <a:solidFill>
            <a:srgbClr val="FFFF00"/>
          </a:solidFill>
          <a:ln w="127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1916" name="Rectangle 12"/>
          <p:cNvSpPr>
            <a:spLocks noChangeArrowheads="1"/>
          </p:cNvSpPr>
          <p:nvPr/>
        </p:nvSpPr>
        <p:spPr bwMode="auto">
          <a:xfrm flipV="1">
            <a:off x="5545138" y="3890963"/>
            <a:ext cx="109537" cy="109537"/>
          </a:xfrm>
          <a:prstGeom prst="rect">
            <a:avLst/>
          </a:prstGeom>
          <a:solidFill>
            <a:srgbClr val="FFFF00"/>
          </a:solidFill>
          <a:ln w="127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1917" name="Rectangle 13"/>
          <p:cNvSpPr>
            <a:spLocks noChangeArrowheads="1"/>
          </p:cNvSpPr>
          <p:nvPr/>
        </p:nvSpPr>
        <p:spPr bwMode="auto">
          <a:xfrm flipV="1">
            <a:off x="5540375" y="3038475"/>
            <a:ext cx="109538" cy="109538"/>
          </a:xfrm>
          <a:prstGeom prst="rect">
            <a:avLst/>
          </a:prstGeom>
          <a:solidFill>
            <a:srgbClr val="FFFF00"/>
          </a:solidFill>
          <a:ln w="127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1918" name="Line 14"/>
          <p:cNvSpPr>
            <a:spLocks noChangeShapeType="1"/>
          </p:cNvSpPr>
          <p:nvPr/>
        </p:nvSpPr>
        <p:spPr bwMode="auto">
          <a:xfrm flipH="1">
            <a:off x="1895475" y="3014663"/>
            <a:ext cx="404813" cy="1055687"/>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919" name="Line 15"/>
          <p:cNvSpPr>
            <a:spLocks noChangeShapeType="1"/>
          </p:cNvSpPr>
          <p:nvPr/>
        </p:nvSpPr>
        <p:spPr bwMode="auto">
          <a:xfrm>
            <a:off x="3602038" y="3014663"/>
            <a:ext cx="404812" cy="1055687"/>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920" name="Line 16"/>
          <p:cNvSpPr>
            <a:spLocks noChangeShapeType="1"/>
          </p:cNvSpPr>
          <p:nvPr/>
        </p:nvSpPr>
        <p:spPr bwMode="auto">
          <a:xfrm>
            <a:off x="2300288" y="3014663"/>
            <a:ext cx="1301750" cy="1587"/>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921" name="Line 17"/>
          <p:cNvSpPr>
            <a:spLocks noChangeShapeType="1"/>
          </p:cNvSpPr>
          <p:nvPr/>
        </p:nvSpPr>
        <p:spPr bwMode="auto">
          <a:xfrm>
            <a:off x="1895475" y="4070350"/>
            <a:ext cx="2111375" cy="1588"/>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922" name="Oval 18"/>
          <p:cNvSpPr>
            <a:spLocks noChangeArrowheads="1"/>
          </p:cNvSpPr>
          <p:nvPr/>
        </p:nvSpPr>
        <p:spPr bwMode="auto">
          <a:xfrm>
            <a:off x="3978275" y="4041775"/>
            <a:ext cx="71438" cy="71438"/>
          </a:xfrm>
          <a:prstGeom prst="ellipse">
            <a:avLst/>
          </a:prstGeom>
          <a:solidFill>
            <a:srgbClr val="FF0000"/>
          </a:solidFill>
          <a:ln w="0">
            <a:solidFill>
              <a:srgbClr val="000000"/>
            </a:solidFill>
            <a:round/>
            <a:headEnd/>
            <a:tailEnd/>
          </a:ln>
        </p:spPr>
        <p:txBody>
          <a:bodyPr/>
          <a:lstStyle/>
          <a:p>
            <a:endParaRPr lang="en-US"/>
          </a:p>
        </p:txBody>
      </p:sp>
      <p:sp>
        <p:nvSpPr>
          <p:cNvPr id="251923" name="Rectangle 19"/>
          <p:cNvSpPr>
            <a:spLocks noChangeArrowheads="1"/>
          </p:cNvSpPr>
          <p:nvPr/>
        </p:nvSpPr>
        <p:spPr bwMode="auto">
          <a:xfrm>
            <a:off x="4122738" y="3983038"/>
            <a:ext cx="1190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vi-VN" sz="1400">
                <a:solidFill>
                  <a:srgbClr val="000000"/>
                </a:solidFill>
                <a:cs typeface="Arial" charset="0"/>
              </a:rPr>
              <a:t>P</a:t>
            </a:r>
            <a:endParaRPr lang="en-US" sz="4800">
              <a:cs typeface="Arial" charset="0"/>
            </a:endParaRPr>
          </a:p>
        </p:txBody>
      </p:sp>
      <p:sp>
        <p:nvSpPr>
          <p:cNvPr id="251924" name="Oval 20"/>
          <p:cNvSpPr>
            <a:spLocks noChangeArrowheads="1"/>
          </p:cNvSpPr>
          <p:nvPr/>
        </p:nvSpPr>
        <p:spPr bwMode="auto">
          <a:xfrm>
            <a:off x="3573463" y="2984500"/>
            <a:ext cx="71437" cy="73025"/>
          </a:xfrm>
          <a:prstGeom prst="ellipse">
            <a:avLst/>
          </a:prstGeom>
          <a:solidFill>
            <a:srgbClr val="FF0000"/>
          </a:solidFill>
          <a:ln w="0">
            <a:solidFill>
              <a:srgbClr val="000000"/>
            </a:solidFill>
            <a:round/>
            <a:headEnd/>
            <a:tailEnd/>
          </a:ln>
        </p:spPr>
        <p:txBody>
          <a:bodyPr/>
          <a:lstStyle/>
          <a:p>
            <a:endParaRPr lang="en-US"/>
          </a:p>
        </p:txBody>
      </p:sp>
      <p:sp>
        <p:nvSpPr>
          <p:cNvPr id="251925" name="Rectangle 21"/>
          <p:cNvSpPr>
            <a:spLocks noChangeArrowheads="1"/>
          </p:cNvSpPr>
          <p:nvPr/>
        </p:nvSpPr>
        <p:spPr bwMode="auto">
          <a:xfrm>
            <a:off x="3689350" y="2854325"/>
            <a:ext cx="128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vi-VN" sz="1400">
                <a:solidFill>
                  <a:srgbClr val="000000"/>
                </a:solidFill>
                <a:cs typeface="Arial" charset="0"/>
              </a:rPr>
              <a:t>N</a:t>
            </a:r>
            <a:endParaRPr lang="en-US" sz="4800">
              <a:cs typeface="Arial" charset="0"/>
            </a:endParaRPr>
          </a:p>
        </p:txBody>
      </p:sp>
      <p:sp>
        <p:nvSpPr>
          <p:cNvPr id="251926" name="Oval 22"/>
          <p:cNvSpPr>
            <a:spLocks noChangeArrowheads="1"/>
          </p:cNvSpPr>
          <p:nvPr/>
        </p:nvSpPr>
        <p:spPr bwMode="auto">
          <a:xfrm>
            <a:off x="2271713" y="2984500"/>
            <a:ext cx="73025" cy="73025"/>
          </a:xfrm>
          <a:prstGeom prst="ellipse">
            <a:avLst/>
          </a:prstGeom>
          <a:solidFill>
            <a:srgbClr val="FF0000"/>
          </a:solidFill>
          <a:ln w="0">
            <a:solidFill>
              <a:srgbClr val="000000"/>
            </a:solidFill>
            <a:round/>
            <a:headEnd/>
            <a:tailEnd/>
          </a:ln>
        </p:spPr>
        <p:txBody>
          <a:bodyPr/>
          <a:lstStyle/>
          <a:p>
            <a:endParaRPr lang="en-US"/>
          </a:p>
        </p:txBody>
      </p:sp>
      <p:sp>
        <p:nvSpPr>
          <p:cNvPr id="251927" name="Rectangle 23"/>
          <p:cNvSpPr>
            <a:spLocks noChangeArrowheads="1"/>
          </p:cNvSpPr>
          <p:nvPr/>
        </p:nvSpPr>
        <p:spPr bwMode="auto">
          <a:xfrm>
            <a:off x="2101850" y="2835275"/>
            <a:ext cx="1476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vi-VN" sz="1400">
                <a:solidFill>
                  <a:srgbClr val="000000"/>
                </a:solidFill>
                <a:cs typeface="Arial" charset="0"/>
              </a:rPr>
              <a:t>M</a:t>
            </a:r>
            <a:endParaRPr lang="en-US" sz="4800">
              <a:cs typeface="Arial" charset="0"/>
            </a:endParaRPr>
          </a:p>
        </p:txBody>
      </p:sp>
      <p:sp>
        <p:nvSpPr>
          <p:cNvPr id="251928" name="Oval 24"/>
          <p:cNvSpPr>
            <a:spLocks noChangeArrowheads="1"/>
          </p:cNvSpPr>
          <p:nvPr/>
        </p:nvSpPr>
        <p:spPr bwMode="auto">
          <a:xfrm>
            <a:off x="1866900" y="4041775"/>
            <a:ext cx="73025" cy="71438"/>
          </a:xfrm>
          <a:prstGeom prst="ellipse">
            <a:avLst/>
          </a:prstGeom>
          <a:solidFill>
            <a:srgbClr val="FF0000"/>
          </a:solidFill>
          <a:ln w="0">
            <a:solidFill>
              <a:srgbClr val="000000"/>
            </a:solidFill>
            <a:round/>
            <a:headEnd/>
            <a:tailEnd/>
          </a:ln>
        </p:spPr>
        <p:txBody>
          <a:bodyPr/>
          <a:lstStyle/>
          <a:p>
            <a:endParaRPr lang="en-US"/>
          </a:p>
        </p:txBody>
      </p:sp>
      <p:sp>
        <p:nvSpPr>
          <p:cNvPr id="251929" name="Rectangle 25"/>
          <p:cNvSpPr>
            <a:spLocks noChangeArrowheads="1"/>
          </p:cNvSpPr>
          <p:nvPr/>
        </p:nvSpPr>
        <p:spPr bwMode="auto">
          <a:xfrm>
            <a:off x="1677988" y="3983038"/>
            <a:ext cx="138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vi-VN" sz="1400">
                <a:solidFill>
                  <a:srgbClr val="000000"/>
                </a:solidFill>
                <a:cs typeface="Arial" charset="0"/>
              </a:rPr>
              <a:t>Q</a:t>
            </a:r>
            <a:endParaRPr lang="en-US" sz="4800">
              <a:cs typeface="Arial" charset="0"/>
            </a:endParaRPr>
          </a:p>
        </p:txBody>
      </p:sp>
      <p:sp>
        <p:nvSpPr>
          <p:cNvPr id="251930" name="Rectangle 26"/>
          <p:cNvSpPr>
            <a:spLocks noChangeArrowheads="1"/>
          </p:cNvSpPr>
          <p:nvPr/>
        </p:nvSpPr>
        <p:spPr bwMode="auto">
          <a:xfrm>
            <a:off x="2079625" y="3773488"/>
            <a:ext cx="260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vi-VN" sz="1400">
                <a:solidFill>
                  <a:srgbClr val="000000"/>
                </a:solidFill>
                <a:cs typeface="Arial" charset="0"/>
              </a:rPr>
              <a:t>70</a:t>
            </a:r>
            <a:r>
              <a:rPr lang="vi-VN" sz="1400" baseline="30000">
                <a:solidFill>
                  <a:srgbClr val="000000"/>
                </a:solidFill>
                <a:cs typeface="Arial" charset="0"/>
              </a:rPr>
              <a:t>o</a:t>
            </a:r>
            <a:endParaRPr lang="en-US" sz="4800" baseline="30000">
              <a:cs typeface="Arial" charset="0"/>
            </a:endParaRPr>
          </a:p>
        </p:txBody>
      </p:sp>
      <p:sp>
        <p:nvSpPr>
          <p:cNvPr id="251931" name="Rectangle 27"/>
          <p:cNvSpPr>
            <a:spLocks noChangeArrowheads="1"/>
          </p:cNvSpPr>
          <p:nvPr/>
        </p:nvSpPr>
        <p:spPr bwMode="auto">
          <a:xfrm>
            <a:off x="2339975" y="3087688"/>
            <a:ext cx="3587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vi-VN" sz="1400">
                <a:solidFill>
                  <a:srgbClr val="000000"/>
                </a:solidFill>
                <a:cs typeface="Arial" charset="0"/>
              </a:rPr>
              <a:t>110</a:t>
            </a:r>
            <a:r>
              <a:rPr lang="vi-VN" sz="1400" baseline="30000">
                <a:solidFill>
                  <a:srgbClr val="000000"/>
                </a:solidFill>
                <a:cs typeface="Arial" charset="0"/>
              </a:rPr>
              <a:t>o</a:t>
            </a:r>
            <a:endParaRPr lang="en-US" sz="4800" baseline="30000">
              <a:cs typeface="Arial" charset="0"/>
            </a:endParaRPr>
          </a:p>
        </p:txBody>
      </p:sp>
      <p:sp>
        <p:nvSpPr>
          <p:cNvPr id="251932" name="Rectangle 28"/>
          <p:cNvSpPr>
            <a:spLocks noChangeArrowheads="1"/>
          </p:cNvSpPr>
          <p:nvPr/>
        </p:nvSpPr>
        <p:spPr bwMode="auto">
          <a:xfrm>
            <a:off x="3559175" y="3773488"/>
            <a:ext cx="260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vi-VN" sz="1400">
                <a:solidFill>
                  <a:srgbClr val="000000"/>
                </a:solidFill>
                <a:cs typeface="Arial" charset="0"/>
              </a:rPr>
              <a:t>70</a:t>
            </a:r>
            <a:r>
              <a:rPr lang="vi-VN" sz="1400" baseline="30000">
                <a:solidFill>
                  <a:srgbClr val="000000"/>
                </a:solidFill>
                <a:cs typeface="Arial" charset="0"/>
              </a:rPr>
              <a:t>o</a:t>
            </a:r>
            <a:endParaRPr lang="en-US" sz="4800" baseline="30000">
              <a:cs typeface="Arial" charset="0"/>
            </a:endParaRPr>
          </a:p>
        </p:txBody>
      </p:sp>
      <p:sp>
        <p:nvSpPr>
          <p:cNvPr id="251933" name="Arc 29"/>
          <p:cNvSpPr>
            <a:spLocks/>
          </p:cNvSpPr>
          <p:nvPr/>
        </p:nvSpPr>
        <p:spPr bwMode="auto">
          <a:xfrm>
            <a:off x="1876425" y="3902075"/>
            <a:ext cx="212725" cy="200025"/>
          </a:xfrm>
          <a:custGeom>
            <a:avLst/>
            <a:gdLst>
              <a:gd name="T0" fmla="*/ 79974 w 21181"/>
              <a:gd name="T1" fmla="*/ 0 h 20079"/>
              <a:gd name="T2" fmla="*/ 212725 w 21181"/>
              <a:gd name="T3" fmla="*/ 157846 h 20079"/>
              <a:gd name="T4" fmla="*/ 0 w 21181"/>
              <a:gd name="T5" fmla="*/ 200025 h 20079"/>
              <a:gd name="T6" fmla="*/ 0 60000 65536"/>
              <a:gd name="T7" fmla="*/ 0 60000 65536"/>
              <a:gd name="T8" fmla="*/ 0 60000 65536"/>
            </a:gdLst>
            <a:ahLst/>
            <a:cxnLst>
              <a:cxn ang="T6">
                <a:pos x="T0" y="T1"/>
              </a:cxn>
              <a:cxn ang="T7">
                <a:pos x="T2" y="T3"/>
              </a:cxn>
              <a:cxn ang="T8">
                <a:pos x="T4" y="T5"/>
              </a:cxn>
            </a:cxnLst>
            <a:rect l="0" t="0" r="r" b="b"/>
            <a:pathLst>
              <a:path w="21181" h="20079" fill="none" extrusionOk="0">
                <a:moveTo>
                  <a:pt x="7962" y="0"/>
                </a:moveTo>
                <a:cubicBezTo>
                  <a:pt x="14769" y="2699"/>
                  <a:pt x="19745" y="8664"/>
                  <a:pt x="21180" y="15845"/>
                </a:cubicBezTo>
              </a:path>
              <a:path w="21181" h="20079" stroke="0" extrusionOk="0">
                <a:moveTo>
                  <a:pt x="7962" y="0"/>
                </a:moveTo>
                <a:cubicBezTo>
                  <a:pt x="14769" y="2699"/>
                  <a:pt x="19745" y="8664"/>
                  <a:pt x="21180" y="15845"/>
                </a:cubicBezTo>
                <a:lnTo>
                  <a:pt x="0" y="20079"/>
                </a:lnTo>
                <a:lnTo>
                  <a:pt x="7962" y="0"/>
                </a:lnTo>
                <a:close/>
              </a:path>
            </a:pathLst>
          </a:custGeom>
          <a:noFill/>
          <a:ln w="12700">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1934" name="Arc 30"/>
          <p:cNvSpPr>
            <a:spLocks/>
          </p:cNvSpPr>
          <p:nvPr/>
        </p:nvSpPr>
        <p:spPr bwMode="auto">
          <a:xfrm>
            <a:off x="3784600" y="3868738"/>
            <a:ext cx="215900" cy="198437"/>
          </a:xfrm>
          <a:custGeom>
            <a:avLst/>
            <a:gdLst>
              <a:gd name="T0" fmla="*/ 0 w 21517"/>
              <a:gd name="T1" fmla="*/ 179552 h 19922"/>
              <a:gd name="T2" fmla="*/ 132147 w 21517"/>
              <a:gd name="T3" fmla="*/ 0 h 19922"/>
              <a:gd name="T4" fmla="*/ 215900 w 21517"/>
              <a:gd name="T5" fmla="*/ 198437 h 19922"/>
              <a:gd name="T6" fmla="*/ 0 60000 65536"/>
              <a:gd name="T7" fmla="*/ 0 60000 65536"/>
              <a:gd name="T8" fmla="*/ 0 60000 65536"/>
            </a:gdLst>
            <a:ahLst/>
            <a:cxnLst>
              <a:cxn ang="T6">
                <a:pos x="T0" y="T1"/>
              </a:cxn>
              <a:cxn ang="T7">
                <a:pos x="T2" y="T3"/>
              </a:cxn>
              <a:cxn ang="T8">
                <a:pos x="T4" y="T5"/>
              </a:cxn>
            </a:cxnLst>
            <a:rect l="0" t="0" r="r" b="b"/>
            <a:pathLst>
              <a:path w="21517" h="19922" fill="none" extrusionOk="0">
                <a:moveTo>
                  <a:pt x="0" y="18026"/>
                </a:moveTo>
                <a:cubicBezTo>
                  <a:pt x="704" y="10038"/>
                  <a:pt x="5774" y="3098"/>
                  <a:pt x="13169" y="-1"/>
                </a:cubicBezTo>
              </a:path>
              <a:path w="21517" h="19922" stroke="0" extrusionOk="0">
                <a:moveTo>
                  <a:pt x="0" y="18026"/>
                </a:moveTo>
                <a:cubicBezTo>
                  <a:pt x="704" y="10038"/>
                  <a:pt x="5774" y="3098"/>
                  <a:pt x="13169" y="-1"/>
                </a:cubicBezTo>
                <a:lnTo>
                  <a:pt x="21517" y="19922"/>
                </a:lnTo>
                <a:lnTo>
                  <a:pt x="0" y="18026"/>
                </a:lnTo>
                <a:close/>
              </a:path>
            </a:pathLst>
          </a:custGeom>
          <a:noFill/>
          <a:ln w="12700">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1935" name="Line 31"/>
          <p:cNvSpPr>
            <a:spLocks noChangeShapeType="1"/>
          </p:cNvSpPr>
          <p:nvPr/>
        </p:nvSpPr>
        <p:spPr bwMode="auto">
          <a:xfrm>
            <a:off x="5532438" y="3040063"/>
            <a:ext cx="1587" cy="968375"/>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936" name="Line 32"/>
          <p:cNvSpPr>
            <a:spLocks noChangeShapeType="1"/>
          </p:cNvSpPr>
          <p:nvPr/>
        </p:nvSpPr>
        <p:spPr bwMode="auto">
          <a:xfrm>
            <a:off x="6475413" y="3040063"/>
            <a:ext cx="800100" cy="968375"/>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937" name="Line 33"/>
          <p:cNvSpPr>
            <a:spLocks noChangeShapeType="1"/>
          </p:cNvSpPr>
          <p:nvPr/>
        </p:nvSpPr>
        <p:spPr bwMode="auto">
          <a:xfrm>
            <a:off x="5532438" y="3040063"/>
            <a:ext cx="942975" cy="1587"/>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938" name="Line 34"/>
          <p:cNvSpPr>
            <a:spLocks noChangeShapeType="1"/>
          </p:cNvSpPr>
          <p:nvPr/>
        </p:nvSpPr>
        <p:spPr bwMode="auto">
          <a:xfrm>
            <a:off x="5532438" y="4008438"/>
            <a:ext cx="1743075" cy="1587"/>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939" name="Oval 35"/>
          <p:cNvSpPr>
            <a:spLocks noChangeArrowheads="1"/>
          </p:cNvSpPr>
          <p:nvPr/>
        </p:nvSpPr>
        <p:spPr bwMode="auto">
          <a:xfrm>
            <a:off x="5507038" y="3014663"/>
            <a:ext cx="63500" cy="65087"/>
          </a:xfrm>
          <a:prstGeom prst="ellipse">
            <a:avLst/>
          </a:prstGeom>
          <a:solidFill>
            <a:srgbClr val="FF0000"/>
          </a:solidFill>
          <a:ln w="0">
            <a:solidFill>
              <a:srgbClr val="000000"/>
            </a:solidFill>
            <a:round/>
            <a:headEnd/>
            <a:tailEnd/>
          </a:ln>
        </p:spPr>
        <p:txBody>
          <a:bodyPr/>
          <a:lstStyle/>
          <a:p>
            <a:endParaRPr lang="en-US"/>
          </a:p>
        </p:txBody>
      </p:sp>
      <p:sp>
        <p:nvSpPr>
          <p:cNvPr id="251940" name="Rectangle 36"/>
          <p:cNvSpPr>
            <a:spLocks noChangeArrowheads="1"/>
          </p:cNvSpPr>
          <p:nvPr/>
        </p:nvSpPr>
        <p:spPr bwMode="auto">
          <a:xfrm>
            <a:off x="5364163" y="2859088"/>
            <a:ext cx="1190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cs typeface="Arial" charset="0"/>
              </a:rPr>
              <a:t>G</a:t>
            </a:r>
            <a:endParaRPr lang="en-US" sz="4800">
              <a:cs typeface="Arial" charset="0"/>
            </a:endParaRPr>
          </a:p>
        </p:txBody>
      </p:sp>
      <p:sp>
        <p:nvSpPr>
          <p:cNvPr id="251941" name="Oval 37"/>
          <p:cNvSpPr>
            <a:spLocks noChangeArrowheads="1"/>
          </p:cNvSpPr>
          <p:nvPr/>
        </p:nvSpPr>
        <p:spPr bwMode="auto">
          <a:xfrm>
            <a:off x="5507038" y="3983038"/>
            <a:ext cx="63500" cy="63500"/>
          </a:xfrm>
          <a:prstGeom prst="ellipse">
            <a:avLst/>
          </a:prstGeom>
          <a:solidFill>
            <a:srgbClr val="FF0000"/>
          </a:solidFill>
          <a:ln w="0">
            <a:solidFill>
              <a:srgbClr val="000000"/>
            </a:solidFill>
            <a:round/>
            <a:headEnd/>
            <a:tailEnd/>
          </a:ln>
        </p:spPr>
        <p:txBody>
          <a:bodyPr/>
          <a:lstStyle/>
          <a:p>
            <a:endParaRPr lang="en-US"/>
          </a:p>
        </p:txBody>
      </p:sp>
      <p:sp>
        <p:nvSpPr>
          <p:cNvPr id="251942" name="Rectangle 38"/>
          <p:cNvSpPr>
            <a:spLocks noChangeArrowheads="1"/>
          </p:cNvSpPr>
          <p:nvPr/>
        </p:nvSpPr>
        <p:spPr bwMode="auto">
          <a:xfrm>
            <a:off x="5351463" y="3925888"/>
            <a:ext cx="936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cs typeface="Arial" charset="0"/>
              </a:rPr>
              <a:t>F</a:t>
            </a:r>
            <a:endParaRPr lang="en-US" sz="4800">
              <a:cs typeface="Arial" charset="0"/>
            </a:endParaRPr>
          </a:p>
        </p:txBody>
      </p:sp>
      <p:sp>
        <p:nvSpPr>
          <p:cNvPr id="251943" name="Oval 39"/>
          <p:cNvSpPr>
            <a:spLocks noChangeArrowheads="1"/>
          </p:cNvSpPr>
          <p:nvPr/>
        </p:nvSpPr>
        <p:spPr bwMode="auto">
          <a:xfrm>
            <a:off x="6448425" y="3014663"/>
            <a:ext cx="65088" cy="65087"/>
          </a:xfrm>
          <a:prstGeom prst="ellipse">
            <a:avLst/>
          </a:prstGeom>
          <a:solidFill>
            <a:srgbClr val="FF0000"/>
          </a:solidFill>
          <a:ln w="0">
            <a:solidFill>
              <a:srgbClr val="000000"/>
            </a:solidFill>
            <a:round/>
            <a:headEnd/>
            <a:tailEnd/>
          </a:ln>
        </p:spPr>
        <p:txBody>
          <a:bodyPr/>
          <a:lstStyle/>
          <a:p>
            <a:endParaRPr lang="en-US"/>
          </a:p>
        </p:txBody>
      </p:sp>
      <p:sp>
        <p:nvSpPr>
          <p:cNvPr id="251944" name="Rectangle 40"/>
          <p:cNvSpPr>
            <a:spLocks noChangeArrowheads="1"/>
          </p:cNvSpPr>
          <p:nvPr/>
        </p:nvSpPr>
        <p:spPr bwMode="auto">
          <a:xfrm>
            <a:off x="6500813" y="2846388"/>
            <a:ext cx="1095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cs typeface="Arial" charset="0"/>
              </a:rPr>
              <a:t>H</a:t>
            </a:r>
            <a:endParaRPr lang="en-US" sz="4800">
              <a:cs typeface="Arial" charset="0"/>
            </a:endParaRPr>
          </a:p>
        </p:txBody>
      </p:sp>
      <p:sp>
        <p:nvSpPr>
          <p:cNvPr id="251945" name="Oval 41"/>
          <p:cNvSpPr>
            <a:spLocks noChangeArrowheads="1"/>
          </p:cNvSpPr>
          <p:nvPr/>
        </p:nvSpPr>
        <p:spPr bwMode="auto">
          <a:xfrm>
            <a:off x="7248525" y="3983038"/>
            <a:ext cx="65088" cy="63500"/>
          </a:xfrm>
          <a:prstGeom prst="ellipse">
            <a:avLst/>
          </a:prstGeom>
          <a:solidFill>
            <a:srgbClr val="FF0000"/>
          </a:solidFill>
          <a:ln w="0">
            <a:solidFill>
              <a:srgbClr val="000000"/>
            </a:solidFill>
            <a:round/>
            <a:headEnd/>
            <a:tailEnd/>
          </a:ln>
        </p:spPr>
        <p:txBody>
          <a:bodyPr/>
          <a:lstStyle/>
          <a:p>
            <a:endParaRPr lang="en-US"/>
          </a:p>
        </p:txBody>
      </p:sp>
      <p:sp>
        <p:nvSpPr>
          <p:cNvPr id="251946" name="Rectangle 42"/>
          <p:cNvSpPr>
            <a:spLocks noChangeArrowheads="1"/>
          </p:cNvSpPr>
          <p:nvPr/>
        </p:nvSpPr>
        <p:spPr bwMode="auto">
          <a:xfrm>
            <a:off x="7366000" y="3814763"/>
            <a:ext cx="101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cs typeface="Arial" charset="0"/>
              </a:rPr>
              <a:t>E</a:t>
            </a:r>
            <a:endParaRPr lang="en-US" sz="4800">
              <a:cs typeface="Arial" charset="0"/>
            </a:endParaRPr>
          </a:p>
        </p:txBody>
      </p:sp>
      <p:sp>
        <p:nvSpPr>
          <p:cNvPr id="251947" name="Line 43"/>
          <p:cNvSpPr>
            <a:spLocks noChangeShapeType="1"/>
          </p:cNvSpPr>
          <p:nvPr/>
        </p:nvSpPr>
        <p:spPr bwMode="auto">
          <a:xfrm flipH="1">
            <a:off x="1516063" y="4716463"/>
            <a:ext cx="692150" cy="941387"/>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948" name="Line 44"/>
          <p:cNvSpPr>
            <a:spLocks noChangeShapeType="1"/>
          </p:cNvSpPr>
          <p:nvPr/>
        </p:nvSpPr>
        <p:spPr bwMode="auto">
          <a:xfrm>
            <a:off x="2208213" y="4716463"/>
            <a:ext cx="1720850" cy="1587"/>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949" name="Line 45"/>
          <p:cNvSpPr>
            <a:spLocks noChangeShapeType="1"/>
          </p:cNvSpPr>
          <p:nvPr/>
        </p:nvSpPr>
        <p:spPr bwMode="auto">
          <a:xfrm flipH="1">
            <a:off x="3236913" y="4716463"/>
            <a:ext cx="692150" cy="941387"/>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950" name="Line 46"/>
          <p:cNvSpPr>
            <a:spLocks noChangeShapeType="1"/>
          </p:cNvSpPr>
          <p:nvPr/>
        </p:nvSpPr>
        <p:spPr bwMode="auto">
          <a:xfrm>
            <a:off x="1516063" y="5657850"/>
            <a:ext cx="1720850" cy="1588"/>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951" name="Line 47"/>
          <p:cNvSpPr>
            <a:spLocks noChangeShapeType="1"/>
          </p:cNvSpPr>
          <p:nvPr/>
        </p:nvSpPr>
        <p:spPr bwMode="auto">
          <a:xfrm>
            <a:off x="2208213" y="4716463"/>
            <a:ext cx="1028700" cy="941387"/>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952" name="Line 48"/>
          <p:cNvSpPr>
            <a:spLocks noChangeShapeType="1"/>
          </p:cNvSpPr>
          <p:nvPr/>
        </p:nvSpPr>
        <p:spPr bwMode="auto">
          <a:xfrm flipH="1">
            <a:off x="1516063" y="4716463"/>
            <a:ext cx="2413000" cy="941387"/>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953" name="Oval 49"/>
          <p:cNvSpPr>
            <a:spLocks noChangeArrowheads="1"/>
          </p:cNvSpPr>
          <p:nvPr/>
        </p:nvSpPr>
        <p:spPr bwMode="auto">
          <a:xfrm>
            <a:off x="2692400" y="5157788"/>
            <a:ext cx="74613" cy="73025"/>
          </a:xfrm>
          <a:prstGeom prst="ellipse">
            <a:avLst/>
          </a:prstGeom>
          <a:solidFill>
            <a:srgbClr val="FF0000"/>
          </a:solidFill>
          <a:ln w="0">
            <a:solidFill>
              <a:srgbClr val="000000"/>
            </a:solidFill>
            <a:round/>
            <a:headEnd/>
            <a:tailEnd/>
          </a:ln>
        </p:spPr>
        <p:txBody>
          <a:bodyPr/>
          <a:lstStyle/>
          <a:p>
            <a:endParaRPr lang="en-US"/>
          </a:p>
        </p:txBody>
      </p:sp>
      <p:sp>
        <p:nvSpPr>
          <p:cNvPr id="251954" name="Rectangle 50"/>
          <p:cNvSpPr>
            <a:spLocks noChangeArrowheads="1"/>
          </p:cNvSpPr>
          <p:nvPr/>
        </p:nvSpPr>
        <p:spPr bwMode="auto">
          <a:xfrm>
            <a:off x="2678113" y="4892675"/>
            <a:ext cx="138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cs typeface="Arial" charset="0"/>
              </a:rPr>
              <a:t>O</a:t>
            </a:r>
            <a:endParaRPr lang="en-US" sz="4800">
              <a:cs typeface="Arial" charset="0"/>
            </a:endParaRPr>
          </a:p>
        </p:txBody>
      </p:sp>
      <p:sp>
        <p:nvSpPr>
          <p:cNvPr id="251955" name="Oval 51"/>
          <p:cNvSpPr>
            <a:spLocks noChangeArrowheads="1"/>
          </p:cNvSpPr>
          <p:nvPr/>
        </p:nvSpPr>
        <p:spPr bwMode="auto">
          <a:xfrm>
            <a:off x="3208338" y="5629275"/>
            <a:ext cx="73025" cy="73025"/>
          </a:xfrm>
          <a:prstGeom prst="ellipse">
            <a:avLst/>
          </a:prstGeom>
          <a:solidFill>
            <a:srgbClr val="FF0000"/>
          </a:solidFill>
          <a:ln w="0">
            <a:solidFill>
              <a:srgbClr val="000000"/>
            </a:solidFill>
            <a:round/>
            <a:headEnd/>
            <a:tailEnd/>
          </a:ln>
        </p:spPr>
        <p:txBody>
          <a:bodyPr/>
          <a:lstStyle/>
          <a:p>
            <a:endParaRPr lang="en-US"/>
          </a:p>
        </p:txBody>
      </p:sp>
      <p:sp>
        <p:nvSpPr>
          <p:cNvPr id="251956" name="Rectangle 52"/>
          <p:cNvSpPr>
            <a:spLocks noChangeArrowheads="1"/>
          </p:cNvSpPr>
          <p:nvPr/>
        </p:nvSpPr>
        <p:spPr bwMode="auto">
          <a:xfrm>
            <a:off x="3252788" y="5730875"/>
            <a:ext cx="1190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cs typeface="Arial" charset="0"/>
              </a:rPr>
              <a:t>S</a:t>
            </a:r>
            <a:endParaRPr lang="en-US" sz="4800">
              <a:cs typeface="Arial" charset="0"/>
            </a:endParaRPr>
          </a:p>
        </p:txBody>
      </p:sp>
      <p:sp>
        <p:nvSpPr>
          <p:cNvPr id="251957" name="Oval 53"/>
          <p:cNvSpPr>
            <a:spLocks noChangeArrowheads="1"/>
          </p:cNvSpPr>
          <p:nvPr/>
        </p:nvSpPr>
        <p:spPr bwMode="auto">
          <a:xfrm>
            <a:off x="2178050" y="4687888"/>
            <a:ext cx="73025" cy="73025"/>
          </a:xfrm>
          <a:prstGeom prst="ellipse">
            <a:avLst/>
          </a:prstGeom>
          <a:solidFill>
            <a:srgbClr val="FF0000"/>
          </a:solidFill>
          <a:ln w="0">
            <a:solidFill>
              <a:srgbClr val="000000"/>
            </a:solidFill>
            <a:round/>
            <a:headEnd/>
            <a:tailEnd/>
          </a:ln>
        </p:spPr>
        <p:txBody>
          <a:bodyPr/>
          <a:lstStyle/>
          <a:p>
            <a:endParaRPr lang="en-US"/>
          </a:p>
        </p:txBody>
      </p:sp>
      <p:sp>
        <p:nvSpPr>
          <p:cNvPr id="251958" name="Rectangle 54"/>
          <p:cNvSpPr>
            <a:spLocks noChangeArrowheads="1"/>
          </p:cNvSpPr>
          <p:nvPr/>
        </p:nvSpPr>
        <p:spPr bwMode="auto">
          <a:xfrm>
            <a:off x="2016125" y="4570413"/>
            <a:ext cx="1190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cs typeface="Arial" charset="0"/>
              </a:rPr>
              <a:t>K</a:t>
            </a:r>
            <a:endParaRPr lang="en-US" sz="4800">
              <a:cs typeface="Arial" charset="0"/>
            </a:endParaRPr>
          </a:p>
        </p:txBody>
      </p:sp>
      <p:sp>
        <p:nvSpPr>
          <p:cNvPr id="251959" name="Oval 55"/>
          <p:cNvSpPr>
            <a:spLocks noChangeArrowheads="1"/>
          </p:cNvSpPr>
          <p:nvPr/>
        </p:nvSpPr>
        <p:spPr bwMode="auto">
          <a:xfrm>
            <a:off x="1485900" y="5629275"/>
            <a:ext cx="74613" cy="73025"/>
          </a:xfrm>
          <a:prstGeom prst="ellipse">
            <a:avLst/>
          </a:prstGeom>
          <a:solidFill>
            <a:srgbClr val="FF0000"/>
          </a:solidFill>
          <a:ln w="0">
            <a:solidFill>
              <a:srgbClr val="000000"/>
            </a:solidFill>
            <a:round/>
            <a:headEnd/>
            <a:tailEnd/>
          </a:ln>
        </p:spPr>
        <p:txBody>
          <a:bodyPr/>
          <a:lstStyle/>
          <a:p>
            <a:endParaRPr lang="en-US"/>
          </a:p>
        </p:txBody>
      </p:sp>
      <p:sp>
        <p:nvSpPr>
          <p:cNvPr id="251960" name="Rectangle 56"/>
          <p:cNvSpPr>
            <a:spLocks noChangeArrowheads="1"/>
          </p:cNvSpPr>
          <p:nvPr/>
        </p:nvSpPr>
        <p:spPr bwMode="auto">
          <a:xfrm>
            <a:off x="1443038" y="5730875"/>
            <a:ext cx="1079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cs typeface="Arial" charset="0"/>
              </a:rPr>
              <a:t>T</a:t>
            </a:r>
            <a:endParaRPr lang="en-US" sz="4800">
              <a:cs typeface="Arial" charset="0"/>
            </a:endParaRPr>
          </a:p>
        </p:txBody>
      </p:sp>
      <p:sp>
        <p:nvSpPr>
          <p:cNvPr id="251961" name="Oval 57"/>
          <p:cNvSpPr>
            <a:spLocks noChangeArrowheads="1"/>
          </p:cNvSpPr>
          <p:nvPr/>
        </p:nvSpPr>
        <p:spPr bwMode="auto">
          <a:xfrm>
            <a:off x="3898900" y="4687888"/>
            <a:ext cx="74613" cy="73025"/>
          </a:xfrm>
          <a:prstGeom prst="ellipse">
            <a:avLst/>
          </a:prstGeom>
          <a:solidFill>
            <a:srgbClr val="FF0000"/>
          </a:solidFill>
          <a:ln w="0">
            <a:solidFill>
              <a:srgbClr val="000000"/>
            </a:solidFill>
            <a:round/>
            <a:headEnd/>
            <a:tailEnd/>
          </a:ln>
        </p:spPr>
        <p:txBody>
          <a:bodyPr/>
          <a:lstStyle/>
          <a:p>
            <a:endParaRPr lang="en-US"/>
          </a:p>
        </p:txBody>
      </p:sp>
      <p:sp>
        <p:nvSpPr>
          <p:cNvPr id="251962" name="Rectangle 58"/>
          <p:cNvSpPr>
            <a:spLocks noChangeArrowheads="1"/>
          </p:cNvSpPr>
          <p:nvPr/>
        </p:nvSpPr>
        <p:spPr bwMode="auto">
          <a:xfrm>
            <a:off x="4002088" y="4629150"/>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vi-VN" sz="1400">
                <a:solidFill>
                  <a:srgbClr val="000000"/>
                </a:solidFill>
                <a:cs typeface="Arial" charset="0"/>
              </a:rPr>
              <a:t>L</a:t>
            </a:r>
            <a:endParaRPr lang="en-US" sz="4800">
              <a:cs typeface="Arial" charset="0"/>
            </a:endParaRPr>
          </a:p>
        </p:txBody>
      </p:sp>
      <p:sp>
        <p:nvSpPr>
          <p:cNvPr id="251963" name="Line 59"/>
          <p:cNvSpPr>
            <a:spLocks noChangeShapeType="1"/>
          </p:cNvSpPr>
          <p:nvPr/>
        </p:nvSpPr>
        <p:spPr bwMode="auto">
          <a:xfrm>
            <a:off x="2133600" y="5370513"/>
            <a:ext cx="0" cy="90487"/>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1964" name="Line 60"/>
          <p:cNvSpPr>
            <a:spLocks noChangeShapeType="1"/>
          </p:cNvSpPr>
          <p:nvPr/>
        </p:nvSpPr>
        <p:spPr bwMode="auto">
          <a:xfrm>
            <a:off x="3200400" y="4953000"/>
            <a:ext cx="0" cy="9048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1965" name="Line 61"/>
          <p:cNvSpPr>
            <a:spLocks noChangeShapeType="1"/>
          </p:cNvSpPr>
          <p:nvPr/>
        </p:nvSpPr>
        <p:spPr bwMode="auto">
          <a:xfrm flipH="1">
            <a:off x="2928938" y="5376863"/>
            <a:ext cx="61912" cy="47625"/>
          </a:xfrm>
          <a:prstGeom prst="line">
            <a:avLst/>
          </a:prstGeom>
          <a:noFill/>
          <a:ln w="38100" cmpd="dbl">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1966" name="Line 62"/>
          <p:cNvSpPr>
            <a:spLocks noChangeShapeType="1"/>
          </p:cNvSpPr>
          <p:nvPr/>
        </p:nvSpPr>
        <p:spPr bwMode="auto">
          <a:xfrm flipH="1">
            <a:off x="2462213" y="4953000"/>
            <a:ext cx="61912" cy="47625"/>
          </a:xfrm>
          <a:prstGeom prst="line">
            <a:avLst/>
          </a:prstGeom>
          <a:noFill/>
          <a:ln w="38100" cmpd="dbl">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1967" name="Line 63"/>
          <p:cNvSpPr>
            <a:spLocks noChangeShapeType="1"/>
          </p:cNvSpPr>
          <p:nvPr/>
        </p:nvSpPr>
        <p:spPr bwMode="auto">
          <a:xfrm>
            <a:off x="5724525" y="4764088"/>
            <a:ext cx="1588" cy="925512"/>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968" name="Line 64"/>
          <p:cNvSpPr>
            <a:spLocks noChangeShapeType="1"/>
          </p:cNvSpPr>
          <p:nvPr/>
        </p:nvSpPr>
        <p:spPr bwMode="auto">
          <a:xfrm>
            <a:off x="7156450" y="4764088"/>
            <a:ext cx="1588" cy="925512"/>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969" name="Line 65"/>
          <p:cNvSpPr>
            <a:spLocks noChangeShapeType="1"/>
          </p:cNvSpPr>
          <p:nvPr/>
        </p:nvSpPr>
        <p:spPr bwMode="auto">
          <a:xfrm>
            <a:off x="5724525" y="4764088"/>
            <a:ext cx="1431925" cy="1587"/>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970" name="Line 66"/>
          <p:cNvSpPr>
            <a:spLocks noChangeShapeType="1"/>
          </p:cNvSpPr>
          <p:nvPr/>
        </p:nvSpPr>
        <p:spPr bwMode="auto">
          <a:xfrm>
            <a:off x="5724525" y="5689600"/>
            <a:ext cx="1431925" cy="1588"/>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1971" name="Oval 67"/>
          <p:cNvSpPr>
            <a:spLocks noChangeArrowheads="1"/>
          </p:cNvSpPr>
          <p:nvPr/>
        </p:nvSpPr>
        <p:spPr bwMode="auto">
          <a:xfrm>
            <a:off x="7127875" y="5662613"/>
            <a:ext cx="73025" cy="66675"/>
          </a:xfrm>
          <a:prstGeom prst="ellipse">
            <a:avLst/>
          </a:prstGeom>
          <a:solidFill>
            <a:srgbClr val="FF0000"/>
          </a:solidFill>
          <a:ln w="0">
            <a:solidFill>
              <a:srgbClr val="000000"/>
            </a:solidFill>
            <a:round/>
            <a:headEnd/>
            <a:tailEnd/>
          </a:ln>
        </p:spPr>
        <p:txBody>
          <a:bodyPr/>
          <a:lstStyle/>
          <a:p>
            <a:endParaRPr lang="en-US"/>
          </a:p>
        </p:txBody>
      </p:sp>
      <p:sp>
        <p:nvSpPr>
          <p:cNvPr id="251972" name="Rectangle 68"/>
          <p:cNvSpPr>
            <a:spLocks noChangeArrowheads="1"/>
          </p:cNvSpPr>
          <p:nvPr/>
        </p:nvSpPr>
        <p:spPr bwMode="auto">
          <a:xfrm>
            <a:off x="7239000" y="5608638"/>
            <a:ext cx="11906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cs typeface="Arial" charset="0"/>
              </a:rPr>
              <a:t>C</a:t>
            </a:r>
            <a:endParaRPr lang="en-US" sz="4800">
              <a:cs typeface="Arial" charset="0"/>
            </a:endParaRPr>
          </a:p>
        </p:txBody>
      </p:sp>
      <p:sp>
        <p:nvSpPr>
          <p:cNvPr id="251973" name="Oval 69"/>
          <p:cNvSpPr>
            <a:spLocks noChangeArrowheads="1"/>
          </p:cNvSpPr>
          <p:nvPr/>
        </p:nvSpPr>
        <p:spPr bwMode="auto">
          <a:xfrm>
            <a:off x="7127875" y="4737100"/>
            <a:ext cx="73025" cy="66675"/>
          </a:xfrm>
          <a:prstGeom prst="ellipse">
            <a:avLst/>
          </a:prstGeom>
          <a:solidFill>
            <a:srgbClr val="FF0000"/>
          </a:solidFill>
          <a:ln w="0">
            <a:solidFill>
              <a:srgbClr val="000000"/>
            </a:solidFill>
            <a:round/>
            <a:headEnd/>
            <a:tailEnd/>
          </a:ln>
        </p:spPr>
        <p:txBody>
          <a:bodyPr/>
          <a:lstStyle/>
          <a:p>
            <a:endParaRPr lang="en-US"/>
          </a:p>
        </p:txBody>
      </p:sp>
      <p:sp>
        <p:nvSpPr>
          <p:cNvPr id="251974" name="Rectangle 70"/>
          <p:cNvSpPr>
            <a:spLocks noChangeArrowheads="1"/>
          </p:cNvSpPr>
          <p:nvPr/>
        </p:nvSpPr>
        <p:spPr bwMode="auto">
          <a:xfrm>
            <a:off x="7227888" y="4678363"/>
            <a:ext cx="10953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cs typeface="Arial" charset="0"/>
              </a:rPr>
              <a:t>B</a:t>
            </a:r>
            <a:endParaRPr lang="en-US" sz="4800">
              <a:cs typeface="Arial" charset="0"/>
            </a:endParaRPr>
          </a:p>
        </p:txBody>
      </p:sp>
      <p:sp>
        <p:nvSpPr>
          <p:cNvPr id="251975" name="Oval 71"/>
          <p:cNvSpPr>
            <a:spLocks noChangeArrowheads="1"/>
          </p:cNvSpPr>
          <p:nvPr/>
        </p:nvSpPr>
        <p:spPr bwMode="auto">
          <a:xfrm>
            <a:off x="5695950" y="4737100"/>
            <a:ext cx="73025" cy="66675"/>
          </a:xfrm>
          <a:prstGeom prst="ellipse">
            <a:avLst/>
          </a:prstGeom>
          <a:solidFill>
            <a:srgbClr val="FF0000"/>
          </a:solidFill>
          <a:ln w="0">
            <a:solidFill>
              <a:srgbClr val="000000"/>
            </a:solidFill>
            <a:round/>
            <a:headEnd/>
            <a:tailEnd/>
          </a:ln>
        </p:spPr>
        <p:txBody>
          <a:bodyPr/>
          <a:lstStyle/>
          <a:p>
            <a:endParaRPr lang="en-US"/>
          </a:p>
        </p:txBody>
      </p:sp>
      <p:sp>
        <p:nvSpPr>
          <p:cNvPr id="251976" name="Rectangle 72"/>
          <p:cNvSpPr>
            <a:spLocks noChangeArrowheads="1"/>
          </p:cNvSpPr>
          <p:nvPr/>
        </p:nvSpPr>
        <p:spPr bwMode="auto">
          <a:xfrm>
            <a:off x="5529263" y="4668838"/>
            <a:ext cx="10953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cs typeface="Arial" charset="0"/>
              </a:rPr>
              <a:t>A</a:t>
            </a:r>
            <a:endParaRPr lang="en-US" sz="4800">
              <a:cs typeface="Arial" charset="0"/>
            </a:endParaRPr>
          </a:p>
        </p:txBody>
      </p:sp>
      <p:sp>
        <p:nvSpPr>
          <p:cNvPr id="251977" name="Oval 73"/>
          <p:cNvSpPr>
            <a:spLocks noChangeArrowheads="1"/>
          </p:cNvSpPr>
          <p:nvPr/>
        </p:nvSpPr>
        <p:spPr bwMode="auto">
          <a:xfrm>
            <a:off x="5695950" y="5662613"/>
            <a:ext cx="73025" cy="66675"/>
          </a:xfrm>
          <a:prstGeom prst="ellipse">
            <a:avLst/>
          </a:prstGeom>
          <a:solidFill>
            <a:srgbClr val="FF0000"/>
          </a:solidFill>
          <a:ln w="0">
            <a:solidFill>
              <a:srgbClr val="000000"/>
            </a:solidFill>
            <a:round/>
            <a:headEnd/>
            <a:tailEnd/>
          </a:ln>
        </p:spPr>
        <p:txBody>
          <a:bodyPr/>
          <a:lstStyle/>
          <a:p>
            <a:endParaRPr lang="en-US"/>
          </a:p>
        </p:txBody>
      </p:sp>
      <p:sp>
        <p:nvSpPr>
          <p:cNvPr id="251978" name="Rectangle 74"/>
          <p:cNvSpPr>
            <a:spLocks noChangeArrowheads="1"/>
          </p:cNvSpPr>
          <p:nvPr/>
        </p:nvSpPr>
        <p:spPr bwMode="auto">
          <a:xfrm>
            <a:off x="5519738" y="5638800"/>
            <a:ext cx="119062"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cs typeface="Arial" charset="0"/>
              </a:rPr>
              <a:t>D</a:t>
            </a:r>
            <a:endParaRPr lang="en-US" sz="4800">
              <a:cs typeface="Arial" charset="0"/>
            </a:endParaRPr>
          </a:p>
        </p:txBody>
      </p:sp>
      <p:sp>
        <p:nvSpPr>
          <p:cNvPr id="251979" name="Rectangle 75"/>
          <p:cNvSpPr>
            <a:spLocks noChangeArrowheads="1"/>
          </p:cNvSpPr>
          <p:nvPr/>
        </p:nvSpPr>
        <p:spPr bwMode="auto">
          <a:xfrm>
            <a:off x="2128838" y="405765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60363" indent="-360363" algn="ctr"/>
            <a:r>
              <a:rPr lang="en-US" sz="1800" b="1">
                <a:solidFill>
                  <a:srgbClr val="FF0000"/>
                </a:solidFill>
                <a:latin typeface="VNI-Aptima" pitchFamily="2" charset="0"/>
                <a:cs typeface="Arial" charset="0"/>
              </a:rPr>
              <a:t>Hình 1</a:t>
            </a:r>
          </a:p>
        </p:txBody>
      </p:sp>
      <p:sp>
        <p:nvSpPr>
          <p:cNvPr id="251980" name="Rectangle 76"/>
          <p:cNvSpPr>
            <a:spLocks noChangeArrowheads="1"/>
          </p:cNvSpPr>
          <p:nvPr/>
        </p:nvSpPr>
        <p:spPr bwMode="auto">
          <a:xfrm>
            <a:off x="5548313" y="4005263"/>
            <a:ext cx="152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60363" indent="-360363" algn="ctr"/>
            <a:r>
              <a:rPr lang="en-US" sz="1800" b="1">
                <a:solidFill>
                  <a:srgbClr val="FF0000"/>
                </a:solidFill>
                <a:latin typeface="VNI-Aptima" pitchFamily="2" charset="0"/>
                <a:cs typeface="Arial" charset="0"/>
              </a:rPr>
              <a:t>Hình 2</a:t>
            </a:r>
          </a:p>
        </p:txBody>
      </p:sp>
      <p:sp>
        <p:nvSpPr>
          <p:cNvPr id="251981" name="Rectangle 77"/>
          <p:cNvSpPr>
            <a:spLocks noChangeArrowheads="1"/>
          </p:cNvSpPr>
          <p:nvPr/>
        </p:nvSpPr>
        <p:spPr bwMode="auto">
          <a:xfrm>
            <a:off x="1738313" y="57150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60363" indent="-360363" algn="ctr"/>
            <a:r>
              <a:rPr lang="en-US" sz="1800" b="1">
                <a:solidFill>
                  <a:srgbClr val="FF0000"/>
                </a:solidFill>
                <a:latin typeface="VNI-Aptima" pitchFamily="2" charset="0"/>
                <a:cs typeface="Arial" charset="0"/>
              </a:rPr>
              <a:t>Hình 3</a:t>
            </a:r>
          </a:p>
        </p:txBody>
      </p:sp>
      <p:sp>
        <p:nvSpPr>
          <p:cNvPr id="251982" name="Rectangle 78"/>
          <p:cNvSpPr>
            <a:spLocks noChangeArrowheads="1"/>
          </p:cNvSpPr>
          <p:nvPr/>
        </p:nvSpPr>
        <p:spPr bwMode="auto">
          <a:xfrm>
            <a:off x="5715000" y="57150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60363" indent="-360363" algn="ctr"/>
            <a:r>
              <a:rPr lang="en-US" sz="1800" b="1">
                <a:solidFill>
                  <a:srgbClr val="FF0000"/>
                </a:solidFill>
                <a:latin typeface="VNI-Aptima" pitchFamily="2" charset="0"/>
                <a:cs typeface="Arial" charset="0"/>
              </a:rPr>
              <a:t>Hình 4</a:t>
            </a:r>
          </a:p>
        </p:txBody>
      </p:sp>
    </p:spTree>
    <p:extLst>
      <p:ext uri="{BB962C8B-B14F-4D97-AF65-F5344CB8AC3E}">
        <p14:creationId xmlns:p14="http://schemas.microsoft.com/office/powerpoint/2010/main" val="23616315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251908">
                                            <p:bg/>
                                          </p:spTgt>
                                        </p:tgtEl>
                                        <p:attrNameLst>
                                          <p:attrName>style.visibility</p:attrName>
                                        </p:attrNameLst>
                                      </p:cBhvr>
                                      <p:to>
                                        <p:strVal val="visible"/>
                                      </p:to>
                                    </p:set>
                                    <p:animEffect transition="in" filter="barn(inHorizontal)">
                                      <p:cBhvr>
                                        <p:cTn id="7" dur="500"/>
                                        <p:tgtEl>
                                          <p:spTgt spid="251908">
                                            <p:bg/>
                                          </p:spTgt>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251908">
                                            <p:txEl>
                                              <p:pRg st="0" end="0"/>
                                            </p:txEl>
                                          </p:spTgt>
                                        </p:tgtEl>
                                        <p:attrNameLst>
                                          <p:attrName>style.visibility</p:attrName>
                                        </p:attrNameLst>
                                      </p:cBhvr>
                                      <p:to>
                                        <p:strVal val="visible"/>
                                      </p:to>
                                    </p:set>
                                    <p:animEffect transition="in" filter="barn(inHorizontal)">
                                      <p:cBhvr>
                                        <p:cTn id="10" dur="500"/>
                                        <p:tgtEl>
                                          <p:spTgt spid="251908">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7" presetClass="entr" presetSubtype="0" fill="hold" nodeType="clickEffect">
                                  <p:stCondLst>
                                    <p:cond delay="0"/>
                                  </p:stCondLst>
                                  <p:iterate type="lt">
                                    <p:tmPct val="50000"/>
                                  </p:iterate>
                                  <p:childTnLst>
                                    <p:set>
                                      <p:cBhvr>
                                        <p:cTn id="14" dur="1" fill="hold">
                                          <p:stCondLst>
                                            <p:cond delay="0"/>
                                          </p:stCondLst>
                                        </p:cTn>
                                        <p:tgtEl>
                                          <p:spTgt spid="251909">
                                            <p:txEl>
                                              <p:pRg st="0" end="0"/>
                                            </p:txEl>
                                          </p:spTgt>
                                        </p:tgtEl>
                                        <p:attrNameLst>
                                          <p:attrName>style.visibility</p:attrName>
                                        </p:attrNameLst>
                                      </p:cBhvr>
                                      <p:to>
                                        <p:strVal val="visible"/>
                                      </p:to>
                                    </p:set>
                                    <p:anim calcmode="discrete" valueType="clr">
                                      <p:cBhvr override="childStyle">
                                        <p:cTn id="15" dur="80"/>
                                        <p:tgtEl>
                                          <p:spTgt spid="25190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251909">
                                            <p:txEl>
                                              <p:pRg st="0" end="0"/>
                                            </p:txEl>
                                          </p:spTgt>
                                        </p:tgtEl>
                                        <p:attrNameLst>
                                          <p:attrName>fillcolor</p:attrName>
                                        </p:attrNameLst>
                                      </p:cBhvr>
                                      <p:tavLst>
                                        <p:tav tm="0">
                                          <p:val>
                                            <p:clrVal>
                                              <a:schemeClr val="accent2"/>
                                            </p:clrVal>
                                          </p:val>
                                        </p:tav>
                                        <p:tav tm="50000">
                                          <p:val>
                                            <p:clrVal>
                                              <a:schemeClr val="hlink"/>
                                            </p:clrVal>
                                          </p:val>
                                        </p:tav>
                                      </p:tavLst>
                                    </p:anim>
                                    <p:set>
                                      <p:cBhvr>
                                        <p:cTn id="17" dur="80"/>
                                        <p:tgtEl>
                                          <p:spTgt spid="251909">
                                            <p:txEl>
                                              <p:pRg st="0" end="0"/>
                                            </p:txEl>
                                          </p:spTgt>
                                        </p:tgtEl>
                                        <p:attrNameLst>
                                          <p:attrName>fill.type</p:attrName>
                                        </p:attrNameLst>
                                      </p:cBhvr>
                                      <p:to>
                                        <p:strVal val="solid"/>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7" presetClass="entr" presetSubtype="0" fill="hold" nodeType="clickEffect">
                                  <p:stCondLst>
                                    <p:cond delay="0"/>
                                  </p:stCondLst>
                                  <p:iterate type="lt">
                                    <p:tmPct val="50000"/>
                                  </p:iterate>
                                  <p:childTnLst>
                                    <p:set>
                                      <p:cBhvr>
                                        <p:cTn id="21" dur="1" fill="hold">
                                          <p:stCondLst>
                                            <p:cond delay="0"/>
                                          </p:stCondLst>
                                        </p:cTn>
                                        <p:tgtEl>
                                          <p:spTgt spid="251909">
                                            <p:txEl>
                                              <p:pRg st="1" end="1"/>
                                            </p:txEl>
                                          </p:spTgt>
                                        </p:tgtEl>
                                        <p:attrNameLst>
                                          <p:attrName>style.visibility</p:attrName>
                                        </p:attrNameLst>
                                      </p:cBhvr>
                                      <p:to>
                                        <p:strVal val="visible"/>
                                      </p:to>
                                    </p:set>
                                    <p:anim calcmode="discrete" valueType="clr">
                                      <p:cBhvr override="childStyle">
                                        <p:cTn id="22" dur="80"/>
                                        <p:tgtEl>
                                          <p:spTgt spid="25190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251909">
                                            <p:txEl>
                                              <p:pRg st="1" end="1"/>
                                            </p:txEl>
                                          </p:spTgt>
                                        </p:tgtEl>
                                        <p:attrNameLst>
                                          <p:attrName>fillcolor</p:attrName>
                                        </p:attrNameLst>
                                      </p:cBhvr>
                                      <p:tavLst>
                                        <p:tav tm="0">
                                          <p:val>
                                            <p:clrVal>
                                              <a:schemeClr val="accent2"/>
                                            </p:clrVal>
                                          </p:val>
                                        </p:tav>
                                        <p:tav tm="50000">
                                          <p:val>
                                            <p:clrVal>
                                              <a:schemeClr val="hlink"/>
                                            </p:clrVal>
                                          </p:val>
                                        </p:tav>
                                      </p:tavLst>
                                    </p:anim>
                                    <p:set>
                                      <p:cBhvr>
                                        <p:cTn id="24" dur="80"/>
                                        <p:tgtEl>
                                          <p:spTgt spid="251909">
                                            <p:txEl>
                                              <p:pRg st="1" end="1"/>
                                            </p:txEl>
                                          </p:spTgt>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nodeType="clickEffect">
                                  <p:stCondLst>
                                    <p:cond delay="0"/>
                                  </p:stCondLst>
                                  <p:iterate type="lt">
                                    <p:tmPct val="50000"/>
                                  </p:iterate>
                                  <p:childTnLst>
                                    <p:set>
                                      <p:cBhvr>
                                        <p:cTn id="28" dur="1" fill="hold">
                                          <p:stCondLst>
                                            <p:cond delay="0"/>
                                          </p:stCondLst>
                                        </p:cTn>
                                        <p:tgtEl>
                                          <p:spTgt spid="251909">
                                            <p:txEl>
                                              <p:pRg st="2" end="2"/>
                                            </p:txEl>
                                          </p:spTgt>
                                        </p:tgtEl>
                                        <p:attrNameLst>
                                          <p:attrName>style.visibility</p:attrName>
                                        </p:attrNameLst>
                                      </p:cBhvr>
                                      <p:to>
                                        <p:strVal val="visible"/>
                                      </p:to>
                                    </p:set>
                                    <p:anim calcmode="discrete" valueType="clr">
                                      <p:cBhvr override="childStyle">
                                        <p:cTn id="29" dur="80"/>
                                        <p:tgtEl>
                                          <p:spTgt spid="25190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251909">
                                            <p:txEl>
                                              <p:pRg st="2" end="2"/>
                                            </p:txEl>
                                          </p:spTgt>
                                        </p:tgtEl>
                                        <p:attrNameLst>
                                          <p:attrName>fillcolor</p:attrName>
                                        </p:attrNameLst>
                                      </p:cBhvr>
                                      <p:tavLst>
                                        <p:tav tm="0">
                                          <p:val>
                                            <p:clrVal>
                                              <a:schemeClr val="accent2"/>
                                            </p:clrVal>
                                          </p:val>
                                        </p:tav>
                                        <p:tav tm="50000">
                                          <p:val>
                                            <p:clrVal>
                                              <a:schemeClr val="hlink"/>
                                            </p:clrVal>
                                          </p:val>
                                        </p:tav>
                                      </p:tavLst>
                                    </p:anim>
                                    <p:set>
                                      <p:cBhvr>
                                        <p:cTn id="31" dur="80"/>
                                        <p:tgtEl>
                                          <p:spTgt spid="251909">
                                            <p:txEl>
                                              <p:pRg st="2" end="2"/>
                                            </p:txEl>
                                          </p:spTgt>
                                        </p:tgtEl>
                                        <p:attrNameLst>
                                          <p:attrName>fill.type</p:attrName>
                                        </p:attrNameLst>
                                      </p:cBhvr>
                                      <p:to>
                                        <p:strVal val="solid"/>
                                      </p:to>
                                    </p:set>
                                  </p:childTnLst>
                                </p:cTn>
                              </p:par>
                            </p:childTnLst>
                          </p:cTn>
                        </p:par>
                        <p:par>
                          <p:cTn id="32" fill="hold" nodeType="afterGroup">
                            <p:stCondLst>
                              <p:cond delay="1000"/>
                            </p:stCondLst>
                            <p:childTnLst>
                              <p:par>
                                <p:cTn id="33" presetID="22" presetClass="entr" presetSubtype="4" fill="hold" grpId="0" nodeType="afterEffect">
                                  <p:stCondLst>
                                    <p:cond delay="0"/>
                                  </p:stCondLst>
                                  <p:childTnLst>
                                    <p:set>
                                      <p:cBhvr>
                                        <p:cTn id="34" dur="1" fill="hold">
                                          <p:stCondLst>
                                            <p:cond delay="0"/>
                                          </p:stCondLst>
                                        </p:cTn>
                                        <p:tgtEl>
                                          <p:spTgt spid="251926"/>
                                        </p:tgtEl>
                                        <p:attrNameLst>
                                          <p:attrName>style.visibility</p:attrName>
                                        </p:attrNameLst>
                                      </p:cBhvr>
                                      <p:to>
                                        <p:strVal val="visible"/>
                                      </p:to>
                                    </p:set>
                                    <p:animEffect transition="in" filter="wipe(down)">
                                      <p:cBhvr>
                                        <p:cTn id="35" dur="500"/>
                                        <p:tgtEl>
                                          <p:spTgt spid="251926"/>
                                        </p:tgtEl>
                                      </p:cBhvr>
                                    </p:animEffect>
                                  </p:childTnLst>
                                </p:cTn>
                              </p:par>
                              <p:par>
                                <p:cTn id="36" presetID="22" presetClass="entr" presetSubtype="4" fill="hold" nodeType="withEffect">
                                  <p:stCondLst>
                                    <p:cond delay="0"/>
                                  </p:stCondLst>
                                  <p:childTnLst>
                                    <p:set>
                                      <p:cBhvr>
                                        <p:cTn id="37" dur="1" fill="hold">
                                          <p:stCondLst>
                                            <p:cond delay="0"/>
                                          </p:stCondLst>
                                        </p:cTn>
                                        <p:tgtEl>
                                          <p:spTgt spid="251927"/>
                                        </p:tgtEl>
                                        <p:attrNameLst>
                                          <p:attrName>style.visibility</p:attrName>
                                        </p:attrNameLst>
                                      </p:cBhvr>
                                      <p:to>
                                        <p:strVal val="visible"/>
                                      </p:to>
                                    </p:set>
                                    <p:animEffect transition="in" filter="wipe(down)">
                                      <p:cBhvr>
                                        <p:cTn id="38" dur="500"/>
                                        <p:tgtEl>
                                          <p:spTgt spid="251927"/>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251920"/>
                                        </p:tgtEl>
                                        <p:attrNameLst>
                                          <p:attrName>style.visibility</p:attrName>
                                        </p:attrNameLst>
                                      </p:cBhvr>
                                      <p:to>
                                        <p:strVal val="visible"/>
                                      </p:to>
                                    </p:set>
                                    <p:animEffect transition="in" filter="wipe(left)">
                                      <p:cBhvr>
                                        <p:cTn id="41" dur="500"/>
                                        <p:tgtEl>
                                          <p:spTgt spid="25192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51924"/>
                                        </p:tgtEl>
                                        <p:attrNameLst>
                                          <p:attrName>style.visibility</p:attrName>
                                        </p:attrNameLst>
                                      </p:cBhvr>
                                      <p:to>
                                        <p:strVal val="visible"/>
                                      </p:to>
                                    </p:set>
                                    <p:animEffect transition="in" filter="wipe(down)">
                                      <p:cBhvr>
                                        <p:cTn id="44" dur="500"/>
                                        <p:tgtEl>
                                          <p:spTgt spid="251924"/>
                                        </p:tgtEl>
                                      </p:cBhvr>
                                    </p:animEffect>
                                  </p:childTnLst>
                                </p:cTn>
                              </p:par>
                              <p:par>
                                <p:cTn id="45" presetID="22" presetClass="entr" presetSubtype="4" fill="hold" nodeType="withEffect">
                                  <p:stCondLst>
                                    <p:cond delay="0"/>
                                  </p:stCondLst>
                                  <p:childTnLst>
                                    <p:set>
                                      <p:cBhvr>
                                        <p:cTn id="46" dur="1" fill="hold">
                                          <p:stCondLst>
                                            <p:cond delay="0"/>
                                          </p:stCondLst>
                                        </p:cTn>
                                        <p:tgtEl>
                                          <p:spTgt spid="251925"/>
                                        </p:tgtEl>
                                        <p:attrNameLst>
                                          <p:attrName>style.visibility</p:attrName>
                                        </p:attrNameLst>
                                      </p:cBhvr>
                                      <p:to>
                                        <p:strVal val="visible"/>
                                      </p:to>
                                    </p:set>
                                    <p:animEffect transition="in" filter="wipe(down)">
                                      <p:cBhvr>
                                        <p:cTn id="47" dur="500"/>
                                        <p:tgtEl>
                                          <p:spTgt spid="251925"/>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251919"/>
                                        </p:tgtEl>
                                        <p:attrNameLst>
                                          <p:attrName>style.visibility</p:attrName>
                                        </p:attrNameLst>
                                      </p:cBhvr>
                                      <p:to>
                                        <p:strVal val="visible"/>
                                      </p:to>
                                    </p:set>
                                    <p:animEffect transition="in" filter="wipe(up)">
                                      <p:cBhvr>
                                        <p:cTn id="50" dur="500"/>
                                        <p:tgtEl>
                                          <p:spTgt spid="251919"/>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51922"/>
                                        </p:tgtEl>
                                        <p:attrNameLst>
                                          <p:attrName>style.visibility</p:attrName>
                                        </p:attrNameLst>
                                      </p:cBhvr>
                                      <p:to>
                                        <p:strVal val="visible"/>
                                      </p:to>
                                    </p:set>
                                    <p:animEffect transition="in" filter="wipe(down)">
                                      <p:cBhvr>
                                        <p:cTn id="53" dur="500"/>
                                        <p:tgtEl>
                                          <p:spTgt spid="251922"/>
                                        </p:tgtEl>
                                      </p:cBhvr>
                                    </p:animEffect>
                                  </p:childTnLst>
                                </p:cTn>
                              </p:par>
                              <p:par>
                                <p:cTn id="54" presetID="22" presetClass="entr" presetSubtype="4" fill="hold" nodeType="withEffect">
                                  <p:stCondLst>
                                    <p:cond delay="0"/>
                                  </p:stCondLst>
                                  <p:childTnLst>
                                    <p:set>
                                      <p:cBhvr>
                                        <p:cTn id="55" dur="1" fill="hold">
                                          <p:stCondLst>
                                            <p:cond delay="0"/>
                                          </p:stCondLst>
                                        </p:cTn>
                                        <p:tgtEl>
                                          <p:spTgt spid="251923"/>
                                        </p:tgtEl>
                                        <p:attrNameLst>
                                          <p:attrName>style.visibility</p:attrName>
                                        </p:attrNameLst>
                                      </p:cBhvr>
                                      <p:to>
                                        <p:strVal val="visible"/>
                                      </p:to>
                                    </p:set>
                                    <p:animEffect transition="in" filter="wipe(down)">
                                      <p:cBhvr>
                                        <p:cTn id="56" dur="500"/>
                                        <p:tgtEl>
                                          <p:spTgt spid="251923"/>
                                        </p:tgtEl>
                                      </p:cBhvr>
                                    </p:animEffect>
                                  </p:childTnLst>
                                </p:cTn>
                              </p:par>
                              <p:par>
                                <p:cTn id="57" presetID="22" presetClass="entr" presetSubtype="2" fill="hold" grpId="0" nodeType="withEffect">
                                  <p:stCondLst>
                                    <p:cond delay="0"/>
                                  </p:stCondLst>
                                  <p:childTnLst>
                                    <p:set>
                                      <p:cBhvr>
                                        <p:cTn id="58" dur="1" fill="hold">
                                          <p:stCondLst>
                                            <p:cond delay="0"/>
                                          </p:stCondLst>
                                        </p:cTn>
                                        <p:tgtEl>
                                          <p:spTgt spid="251921"/>
                                        </p:tgtEl>
                                        <p:attrNameLst>
                                          <p:attrName>style.visibility</p:attrName>
                                        </p:attrNameLst>
                                      </p:cBhvr>
                                      <p:to>
                                        <p:strVal val="visible"/>
                                      </p:to>
                                    </p:set>
                                    <p:animEffect transition="in" filter="wipe(right)">
                                      <p:cBhvr>
                                        <p:cTn id="59" dur="500"/>
                                        <p:tgtEl>
                                          <p:spTgt spid="251921"/>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251928"/>
                                        </p:tgtEl>
                                        <p:attrNameLst>
                                          <p:attrName>style.visibility</p:attrName>
                                        </p:attrNameLst>
                                      </p:cBhvr>
                                      <p:to>
                                        <p:strVal val="visible"/>
                                      </p:to>
                                    </p:set>
                                    <p:animEffect transition="in" filter="wipe(down)">
                                      <p:cBhvr>
                                        <p:cTn id="62" dur="500"/>
                                        <p:tgtEl>
                                          <p:spTgt spid="251928"/>
                                        </p:tgtEl>
                                      </p:cBhvr>
                                    </p:animEffect>
                                  </p:childTnLst>
                                </p:cTn>
                              </p:par>
                              <p:par>
                                <p:cTn id="63" presetID="22" presetClass="entr" presetSubtype="4" fill="hold" nodeType="withEffect">
                                  <p:stCondLst>
                                    <p:cond delay="0"/>
                                  </p:stCondLst>
                                  <p:childTnLst>
                                    <p:set>
                                      <p:cBhvr>
                                        <p:cTn id="64" dur="1" fill="hold">
                                          <p:stCondLst>
                                            <p:cond delay="0"/>
                                          </p:stCondLst>
                                        </p:cTn>
                                        <p:tgtEl>
                                          <p:spTgt spid="251929"/>
                                        </p:tgtEl>
                                        <p:attrNameLst>
                                          <p:attrName>style.visibility</p:attrName>
                                        </p:attrNameLst>
                                      </p:cBhvr>
                                      <p:to>
                                        <p:strVal val="visible"/>
                                      </p:to>
                                    </p:set>
                                    <p:animEffect transition="in" filter="wipe(down)">
                                      <p:cBhvr>
                                        <p:cTn id="65" dur="500"/>
                                        <p:tgtEl>
                                          <p:spTgt spid="251929"/>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251918"/>
                                        </p:tgtEl>
                                        <p:attrNameLst>
                                          <p:attrName>style.visibility</p:attrName>
                                        </p:attrNameLst>
                                      </p:cBhvr>
                                      <p:to>
                                        <p:strVal val="visible"/>
                                      </p:to>
                                    </p:set>
                                    <p:animEffect transition="in" filter="wipe(down)">
                                      <p:cBhvr>
                                        <p:cTn id="68" dur="500"/>
                                        <p:tgtEl>
                                          <p:spTgt spid="251918"/>
                                        </p:tgtEl>
                                      </p:cBhvr>
                                    </p:animEffect>
                                  </p:childTnLst>
                                </p:cTn>
                              </p:par>
                            </p:childTnLst>
                          </p:cTn>
                        </p:par>
                        <p:par>
                          <p:cTn id="69" fill="hold" nodeType="afterGroup">
                            <p:stCondLst>
                              <p:cond delay="1500"/>
                            </p:stCondLst>
                            <p:childTnLst>
                              <p:par>
                                <p:cTn id="70" presetID="1" presetClass="entr" presetSubtype="0" fill="hold" grpId="0" nodeType="afterEffect">
                                  <p:stCondLst>
                                    <p:cond delay="0"/>
                                  </p:stCondLst>
                                  <p:childTnLst>
                                    <p:set>
                                      <p:cBhvr>
                                        <p:cTn id="71" dur="1" fill="hold">
                                          <p:stCondLst>
                                            <p:cond delay="0"/>
                                          </p:stCondLst>
                                        </p:cTn>
                                        <p:tgtEl>
                                          <p:spTgt spid="251931"/>
                                        </p:tgtEl>
                                        <p:attrNameLst>
                                          <p:attrName>style.visibility</p:attrName>
                                        </p:attrNameLst>
                                      </p:cBhvr>
                                      <p:to>
                                        <p:strVal val="visible"/>
                                      </p:to>
                                    </p:set>
                                  </p:childTnLst>
                                </p:cTn>
                              </p:par>
                              <p:par>
                                <p:cTn id="72" presetID="22" presetClass="entr" presetSubtype="4" fill="hold" grpId="0" nodeType="withEffect">
                                  <p:stCondLst>
                                    <p:cond delay="0"/>
                                  </p:stCondLst>
                                  <p:childTnLst>
                                    <p:set>
                                      <p:cBhvr>
                                        <p:cTn id="73" dur="1" fill="hold">
                                          <p:stCondLst>
                                            <p:cond delay="0"/>
                                          </p:stCondLst>
                                        </p:cTn>
                                        <p:tgtEl>
                                          <p:spTgt spid="251933"/>
                                        </p:tgtEl>
                                        <p:attrNameLst>
                                          <p:attrName>style.visibility</p:attrName>
                                        </p:attrNameLst>
                                      </p:cBhvr>
                                      <p:to>
                                        <p:strVal val="visible"/>
                                      </p:to>
                                    </p:set>
                                    <p:animEffect transition="in" filter="wipe(down)">
                                      <p:cBhvr>
                                        <p:cTn id="74" dur="500"/>
                                        <p:tgtEl>
                                          <p:spTgt spid="251933"/>
                                        </p:tgtEl>
                                      </p:cBhvr>
                                    </p:animEffect>
                                  </p:childTnLst>
                                </p:cTn>
                              </p:par>
                              <p:par>
                                <p:cTn id="75" presetID="1" presetClass="entr" presetSubtype="0" fill="hold" nodeType="withEffect">
                                  <p:stCondLst>
                                    <p:cond delay="0"/>
                                  </p:stCondLst>
                                  <p:childTnLst>
                                    <p:set>
                                      <p:cBhvr>
                                        <p:cTn id="76" dur="1" fill="hold">
                                          <p:stCondLst>
                                            <p:cond delay="0"/>
                                          </p:stCondLst>
                                        </p:cTn>
                                        <p:tgtEl>
                                          <p:spTgt spid="251930"/>
                                        </p:tgtEl>
                                        <p:attrNameLst>
                                          <p:attrName>style.visibility</p:attrName>
                                        </p:attrNameLst>
                                      </p:cBhvr>
                                      <p:to>
                                        <p:strVal val="visible"/>
                                      </p:to>
                                    </p:set>
                                  </p:childTnLst>
                                </p:cTn>
                              </p:par>
                              <p:par>
                                <p:cTn id="77" presetID="22" presetClass="entr" presetSubtype="4" fill="hold" grpId="0" nodeType="withEffect">
                                  <p:stCondLst>
                                    <p:cond delay="0"/>
                                  </p:stCondLst>
                                  <p:childTnLst>
                                    <p:set>
                                      <p:cBhvr>
                                        <p:cTn id="78" dur="1" fill="hold">
                                          <p:stCondLst>
                                            <p:cond delay="0"/>
                                          </p:stCondLst>
                                        </p:cTn>
                                        <p:tgtEl>
                                          <p:spTgt spid="251934"/>
                                        </p:tgtEl>
                                        <p:attrNameLst>
                                          <p:attrName>style.visibility</p:attrName>
                                        </p:attrNameLst>
                                      </p:cBhvr>
                                      <p:to>
                                        <p:strVal val="visible"/>
                                      </p:to>
                                    </p:set>
                                    <p:animEffect transition="in" filter="wipe(down)">
                                      <p:cBhvr>
                                        <p:cTn id="79" dur="500"/>
                                        <p:tgtEl>
                                          <p:spTgt spid="251934"/>
                                        </p:tgtEl>
                                      </p:cBhvr>
                                    </p:animEffect>
                                  </p:childTnLst>
                                </p:cTn>
                              </p:par>
                              <p:par>
                                <p:cTn id="80" presetID="1" presetClass="entr" presetSubtype="0" fill="hold" nodeType="withEffect">
                                  <p:stCondLst>
                                    <p:cond delay="0"/>
                                  </p:stCondLst>
                                  <p:childTnLst>
                                    <p:set>
                                      <p:cBhvr>
                                        <p:cTn id="81" dur="1" fill="hold">
                                          <p:stCondLst>
                                            <p:cond delay="0"/>
                                          </p:stCondLst>
                                        </p:cTn>
                                        <p:tgtEl>
                                          <p:spTgt spid="251932"/>
                                        </p:tgtEl>
                                        <p:attrNameLst>
                                          <p:attrName>style.visibility</p:attrName>
                                        </p:attrNameLst>
                                      </p:cBhvr>
                                      <p:to>
                                        <p:strVal val="visible"/>
                                      </p:to>
                                    </p:set>
                                  </p:childTnLst>
                                </p:cTn>
                              </p:par>
                            </p:childTnLst>
                          </p:cTn>
                        </p:par>
                        <p:par>
                          <p:cTn id="82" fill="hold" nodeType="afterGroup">
                            <p:stCondLst>
                              <p:cond delay="2000"/>
                            </p:stCondLst>
                            <p:childTnLst>
                              <p:par>
                                <p:cTn id="83" presetID="22" presetClass="entr" presetSubtype="4" fill="hold" grpId="0" nodeType="afterEffect">
                                  <p:stCondLst>
                                    <p:cond delay="0"/>
                                  </p:stCondLst>
                                  <p:childTnLst>
                                    <p:set>
                                      <p:cBhvr>
                                        <p:cTn id="84" dur="1" fill="hold">
                                          <p:stCondLst>
                                            <p:cond delay="0"/>
                                          </p:stCondLst>
                                        </p:cTn>
                                        <p:tgtEl>
                                          <p:spTgt spid="251935"/>
                                        </p:tgtEl>
                                        <p:attrNameLst>
                                          <p:attrName>style.visibility</p:attrName>
                                        </p:attrNameLst>
                                      </p:cBhvr>
                                      <p:to>
                                        <p:strVal val="visible"/>
                                      </p:to>
                                    </p:set>
                                    <p:animEffect transition="in" filter="wipe(down)">
                                      <p:cBhvr>
                                        <p:cTn id="85" dur="500"/>
                                        <p:tgtEl>
                                          <p:spTgt spid="251935"/>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251936"/>
                                        </p:tgtEl>
                                        <p:attrNameLst>
                                          <p:attrName>style.visibility</p:attrName>
                                        </p:attrNameLst>
                                      </p:cBhvr>
                                      <p:to>
                                        <p:strVal val="visible"/>
                                      </p:to>
                                    </p:set>
                                    <p:animEffect transition="in" filter="wipe(up)">
                                      <p:cBhvr>
                                        <p:cTn id="88" dur="500"/>
                                        <p:tgtEl>
                                          <p:spTgt spid="251936"/>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251937"/>
                                        </p:tgtEl>
                                        <p:attrNameLst>
                                          <p:attrName>style.visibility</p:attrName>
                                        </p:attrNameLst>
                                      </p:cBhvr>
                                      <p:to>
                                        <p:strVal val="visible"/>
                                      </p:to>
                                    </p:set>
                                    <p:animEffect transition="in" filter="wipe(left)">
                                      <p:cBhvr>
                                        <p:cTn id="91" dur="500"/>
                                        <p:tgtEl>
                                          <p:spTgt spid="251937"/>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251938"/>
                                        </p:tgtEl>
                                        <p:attrNameLst>
                                          <p:attrName>style.visibility</p:attrName>
                                        </p:attrNameLst>
                                      </p:cBhvr>
                                      <p:to>
                                        <p:strVal val="visible"/>
                                      </p:to>
                                    </p:set>
                                    <p:animEffect transition="in" filter="wipe(right)">
                                      <p:cBhvr>
                                        <p:cTn id="94" dur="500"/>
                                        <p:tgtEl>
                                          <p:spTgt spid="251938"/>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251939"/>
                                        </p:tgtEl>
                                        <p:attrNameLst>
                                          <p:attrName>style.visibility</p:attrName>
                                        </p:attrNameLst>
                                      </p:cBhvr>
                                      <p:to>
                                        <p:strVal val="visible"/>
                                      </p:to>
                                    </p:set>
                                    <p:animEffect transition="in" filter="wipe(down)">
                                      <p:cBhvr>
                                        <p:cTn id="97" dur="500"/>
                                        <p:tgtEl>
                                          <p:spTgt spid="251939"/>
                                        </p:tgtEl>
                                      </p:cBhvr>
                                    </p:animEffect>
                                  </p:childTnLst>
                                </p:cTn>
                              </p:par>
                              <p:par>
                                <p:cTn id="98" presetID="22" presetClass="entr" presetSubtype="4" fill="hold" nodeType="withEffect">
                                  <p:stCondLst>
                                    <p:cond delay="0"/>
                                  </p:stCondLst>
                                  <p:childTnLst>
                                    <p:set>
                                      <p:cBhvr>
                                        <p:cTn id="99" dur="1" fill="hold">
                                          <p:stCondLst>
                                            <p:cond delay="0"/>
                                          </p:stCondLst>
                                        </p:cTn>
                                        <p:tgtEl>
                                          <p:spTgt spid="251940"/>
                                        </p:tgtEl>
                                        <p:attrNameLst>
                                          <p:attrName>style.visibility</p:attrName>
                                        </p:attrNameLst>
                                      </p:cBhvr>
                                      <p:to>
                                        <p:strVal val="visible"/>
                                      </p:to>
                                    </p:set>
                                    <p:animEffect transition="in" filter="wipe(down)">
                                      <p:cBhvr>
                                        <p:cTn id="100" dur="500"/>
                                        <p:tgtEl>
                                          <p:spTgt spid="251940"/>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251941"/>
                                        </p:tgtEl>
                                        <p:attrNameLst>
                                          <p:attrName>style.visibility</p:attrName>
                                        </p:attrNameLst>
                                      </p:cBhvr>
                                      <p:to>
                                        <p:strVal val="visible"/>
                                      </p:to>
                                    </p:set>
                                    <p:animEffect transition="in" filter="wipe(down)">
                                      <p:cBhvr>
                                        <p:cTn id="103" dur="500"/>
                                        <p:tgtEl>
                                          <p:spTgt spid="251941"/>
                                        </p:tgtEl>
                                      </p:cBhvr>
                                    </p:animEffect>
                                  </p:childTnLst>
                                </p:cTn>
                              </p:par>
                              <p:par>
                                <p:cTn id="104" presetID="22" presetClass="entr" presetSubtype="4" fill="hold" nodeType="withEffect">
                                  <p:stCondLst>
                                    <p:cond delay="0"/>
                                  </p:stCondLst>
                                  <p:childTnLst>
                                    <p:set>
                                      <p:cBhvr>
                                        <p:cTn id="105" dur="1" fill="hold">
                                          <p:stCondLst>
                                            <p:cond delay="0"/>
                                          </p:stCondLst>
                                        </p:cTn>
                                        <p:tgtEl>
                                          <p:spTgt spid="251942"/>
                                        </p:tgtEl>
                                        <p:attrNameLst>
                                          <p:attrName>style.visibility</p:attrName>
                                        </p:attrNameLst>
                                      </p:cBhvr>
                                      <p:to>
                                        <p:strVal val="visible"/>
                                      </p:to>
                                    </p:set>
                                    <p:animEffect transition="in" filter="wipe(down)">
                                      <p:cBhvr>
                                        <p:cTn id="106" dur="500"/>
                                        <p:tgtEl>
                                          <p:spTgt spid="2519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251943"/>
                                        </p:tgtEl>
                                        <p:attrNameLst>
                                          <p:attrName>style.visibility</p:attrName>
                                        </p:attrNameLst>
                                      </p:cBhvr>
                                      <p:to>
                                        <p:strVal val="visible"/>
                                      </p:to>
                                    </p:set>
                                    <p:animEffect transition="in" filter="wipe(down)">
                                      <p:cBhvr>
                                        <p:cTn id="109" dur="500"/>
                                        <p:tgtEl>
                                          <p:spTgt spid="251943"/>
                                        </p:tgtEl>
                                      </p:cBhvr>
                                    </p:animEffect>
                                  </p:childTnLst>
                                </p:cTn>
                              </p:par>
                              <p:par>
                                <p:cTn id="110" presetID="22" presetClass="entr" presetSubtype="4" fill="hold" nodeType="withEffect">
                                  <p:stCondLst>
                                    <p:cond delay="0"/>
                                  </p:stCondLst>
                                  <p:childTnLst>
                                    <p:set>
                                      <p:cBhvr>
                                        <p:cTn id="111" dur="1" fill="hold">
                                          <p:stCondLst>
                                            <p:cond delay="0"/>
                                          </p:stCondLst>
                                        </p:cTn>
                                        <p:tgtEl>
                                          <p:spTgt spid="251944"/>
                                        </p:tgtEl>
                                        <p:attrNameLst>
                                          <p:attrName>style.visibility</p:attrName>
                                        </p:attrNameLst>
                                      </p:cBhvr>
                                      <p:to>
                                        <p:strVal val="visible"/>
                                      </p:to>
                                    </p:set>
                                    <p:animEffect transition="in" filter="wipe(down)">
                                      <p:cBhvr>
                                        <p:cTn id="112" dur="500"/>
                                        <p:tgtEl>
                                          <p:spTgt spid="251944"/>
                                        </p:tgtEl>
                                      </p:cBhvr>
                                    </p:animEffect>
                                  </p:childTnLst>
                                </p:cTn>
                              </p:par>
                              <p:par>
                                <p:cTn id="113" presetID="22" presetClass="entr" presetSubtype="4" fill="hold" grpId="0" nodeType="withEffect">
                                  <p:stCondLst>
                                    <p:cond delay="0"/>
                                  </p:stCondLst>
                                  <p:childTnLst>
                                    <p:set>
                                      <p:cBhvr>
                                        <p:cTn id="114" dur="1" fill="hold">
                                          <p:stCondLst>
                                            <p:cond delay="0"/>
                                          </p:stCondLst>
                                        </p:cTn>
                                        <p:tgtEl>
                                          <p:spTgt spid="251945"/>
                                        </p:tgtEl>
                                        <p:attrNameLst>
                                          <p:attrName>style.visibility</p:attrName>
                                        </p:attrNameLst>
                                      </p:cBhvr>
                                      <p:to>
                                        <p:strVal val="visible"/>
                                      </p:to>
                                    </p:set>
                                    <p:animEffect transition="in" filter="wipe(down)">
                                      <p:cBhvr>
                                        <p:cTn id="115" dur="500"/>
                                        <p:tgtEl>
                                          <p:spTgt spid="251945"/>
                                        </p:tgtEl>
                                      </p:cBhvr>
                                    </p:animEffect>
                                  </p:childTnLst>
                                </p:cTn>
                              </p:par>
                              <p:par>
                                <p:cTn id="116" presetID="22" presetClass="entr" presetSubtype="4" fill="hold" nodeType="withEffect">
                                  <p:stCondLst>
                                    <p:cond delay="0"/>
                                  </p:stCondLst>
                                  <p:childTnLst>
                                    <p:set>
                                      <p:cBhvr>
                                        <p:cTn id="117" dur="1" fill="hold">
                                          <p:stCondLst>
                                            <p:cond delay="0"/>
                                          </p:stCondLst>
                                        </p:cTn>
                                        <p:tgtEl>
                                          <p:spTgt spid="251946"/>
                                        </p:tgtEl>
                                        <p:attrNameLst>
                                          <p:attrName>style.visibility</p:attrName>
                                        </p:attrNameLst>
                                      </p:cBhvr>
                                      <p:to>
                                        <p:strVal val="visible"/>
                                      </p:to>
                                    </p:set>
                                    <p:animEffect transition="in" filter="wipe(down)">
                                      <p:cBhvr>
                                        <p:cTn id="118" dur="500"/>
                                        <p:tgtEl>
                                          <p:spTgt spid="251946"/>
                                        </p:tgtEl>
                                      </p:cBhvr>
                                    </p:animEffect>
                                  </p:childTnLst>
                                </p:cTn>
                              </p:par>
                            </p:childTnLst>
                          </p:cTn>
                        </p:par>
                        <p:par>
                          <p:cTn id="119" fill="hold" nodeType="afterGroup">
                            <p:stCondLst>
                              <p:cond delay="2500"/>
                            </p:stCondLst>
                            <p:childTnLst>
                              <p:par>
                                <p:cTn id="120" presetID="22" presetClass="entr" presetSubtype="4" fill="hold" grpId="0" nodeType="afterEffect">
                                  <p:stCondLst>
                                    <p:cond delay="0"/>
                                  </p:stCondLst>
                                  <p:childTnLst>
                                    <p:set>
                                      <p:cBhvr>
                                        <p:cTn id="121" dur="1" fill="hold">
                                          <p:stCondLst>
                                            <p:cond delay="0"/>
                                          </p:stCondLst>
                                        </p:cTn>
                                        <p:tgtEl>
                                          <p:spTgt spid="251917"/>
                                        </p:tgtEl>
                                        <p:attrNameLst>
                                          <p:attrName>style.visibility</p:attrName>
                                        </p:attrNameLst>
                                      </p:cBhvr>
                                      <p:to>
                                        <p:strVal val="visible"/>
                                      </p:to>
                                    </p:set>
                                    <p:animEffect transition="in" filter="wipe(down)">
                                      <p:cBhvr>
                                        <p:cTn id="122" dur="500"/>
                                        <p:tgtEl>
                                          <p:spTgt spid="251917"/>
                                        </p:tgtEl>
                                      </p:cBhvr>
                                    </p:animEffect>
                                  </p:childTnLst>
                                </p:cTn>
                              </p:par>
                              <p:par>
                                <p:cTn id="123" presetID="22" presetClass="entr" presetSubtype="4" fill="hold" grpId="0" nodeType="withEffect">
                                  <p:stCondLst>
                                    <p:cond delay="0"/>
                                  </p:stCondLst>
                                  <p:childTnLst>
                                    <p:set>
                                      <p:cBhvr>
                                        <p:cTn id="124" dur="1" fill="hold">
                                          <p:stCondLst>
                                            <p:cond delay="0"/>
                                          </p:stCondLst>
                                        </p:cTn>
                                        <p:tgtEl>
                                          <p:spTgt spid="251916"/>
                                        </p:tgtEl>
                                        <p:attrNameLst>
                                          <p:attrName>style.visibility</p:attrName>
                                        </p:attrNameLst>
                                      </p:cBhvr>
                                      <p:to>
                                        <p:strVal val="visible"/>
                                      </p:to>
                                    </p:set>
                                    <p:animEffect transition="in" filter="wipe(down)">
                                      <p:cBhvr>
                                        <p:cTn id="125" dur="500"/>
                                        <p:tgtEl>
                                          <p:spTgt spid="251916"/>
                                        </p:tgtEl>
                                      </p:cBhvr>
                                    </p:animEffect>
                                  </p:childTnLst>
                                </p:cTn>
                              </p:par>
                            </p:childTnLst>
                          </p:cTn>
                        </p:par>
                        <p:par>
                          <p:cTn id="126" fill="hold" nodeType="afterGroup">
                            <p:stCondLst>
                              <p:cond delay="3000"/>
                            </p:stCondLst>
                            <p:childTnLst>
                              <p:par>
                                <p:cTn id="127" presetID="22" presetClass="entr" presetSubtype="4" fill="hold" grpId="0" nodeType="afterEffect">
                                  <p:stCondLst>
                                    <p:cond delay="0"/>
                                  </p:stCondLst>
                                  <p:childTnLst>
                                    <p:set>
                                      <p:cBhvr>
                                        <p:cTn id="128" dur="1" fill="hold">
                                          <p:stCondLst>
                                            <p:cond delay="0"/>
                                          </p:stCondLst>
                                        </p:cTn>
                                        <p:tgtEl>
                                          <p:spTgt spid="251947"/>
                                        </p:tgtEl>
                                        <p:attrNameLst>
                                          <p:attrName>style.visibility</p:attrName>
                                        </p:attrNameLst>
                                      </p:cBhvr>
                                      <p:to>
                                        <p:strVal val="visible"/>
                                      </p:to>
                                    </p:set>
                                    <p:animEffect transition="in" filter="wipe(down)">
                                      <p:cBhvr>
                                        <p:cTn id="129" dur="500"/>
                                        <p:tgtEl>
                                          <p:spTgt spid="251947"/>
                                        </p:tgtEl>
                                      </p:cBhvr>
                                    </p:animEffect>
                                  </p:childTnLst>
                                </p:cTn>
                              </p:par>
                              <p:par>
                                <p:cTn id="130" presetID="22" presetClass="entr" presetSubtype="8" fill="hold" grpId="0" nodeType="withEffect">
                                  <p:stCondLst>
                                    <p:cond delay="0"/>
                                  </p:stCondLst>
                                  <p:childTnLst>
                                    <p:set>
                                      <p:cBhvr>
                                        <p:cTn id="131" dur="1" fill="hold">
                                          <p:stCondLst>
                                            <p:cond delay="0"/>
                                          </p:stCondLst>
                                        </p:cTn>
                                        <p:tgtEl>
                                          <p:spTgt spid="251948"/>
                                        </p:tgtEl>
                                        <p:attrNameLst>
                                          <p:attrName>style.visibility</p:attrName>
                                        </p:attrNameLst>
                                      </p:cBhvr>
                                      <p:to>
                                        <p:strVal val="visible"/>
                                      </p:to>
                                    </p:set>
                                    <p:animEffect transition="in" filter="wipe(left)">
                                      <p:cBhvr>
                                        <p:cTn id="132" dur="500"/>
                                        <p:tgtEl>
                                          <p:spTgt spid="251948"/>
                                        </p:tgtEl>
                                      </p:cBhvr>
                                    </p:animEffect>
                                  </p:childTnLst>
                                </p:cTn>
                              </p:par>
                              <p:par>
                                <p:cTn id="133" presetID="22" presetClass="entr" presetSubtype="1" fill="hold" grpId="0" nodeType="withEffect">
                                  <p:stCondLst>
                                    <p:cond delay="0"/>
                                  </p:stCondLst>
                                  <p:childTnLst>
                                    <p:set>
                                      <p:cBhvr>
                                        <p:cTn id="134" dur="1" fill="hold">
                                          <p:stCondLst>
                                            <p:cond delay="0"/>
                                          </p:stCondLst>
                                        </p:cTn>
                                        <p:tgtEl>
                                          <p:spTgt spid="251949"/>
                                        </p:tgtEl>
                                        <p:attrNameLst>
                                          <p:attrName>style.visibility</p:attrName>
                                        </p:attrNameLst>
                                      </p:cBhvr>
                                      <p:to>
                                        <p:strVal val="visible"/>
                                      </p:to>
                                    </p:set>
                                    <p:animEffect transition="in" filter="wipe(up)">
                                      <p:cBhvr>
                                        <p:cTn id="135" dur="500"/>
                                        <p:tgtEl>
                                          <p:spTgt spid="251949"/>
                                        </p:tgtEl>
                                      </p:cBhvr>
                                    </p:animEffect>
                                  </p:childTnLst>
                                </p:cTn>
                              </p:par>
                              <p:par>
                                <p:cTn id="136" presetID="22" presetClass="entr" presetSubtype="2" fill="hold" grpId="0" nodeType="withEffect">
                                  <p:stCondLst>
                                    <p:cond delay="0"/>
                                  </p:stCondLst>
                                  <p:childTnLst>
                                    <p:set>
                                      <p:cBhvr>
                                        <p:cTn id="137" dur="1" fill="hold">
                                          <p:stCondLst>
                                            <p:cond delay="0"/>
                                          </p:stCondLst>
                                        </p:cTn>
                                        <p:tgtEl>
                                          <p:spTgt spid="251950"/>
                                        </p:tgtEl>
                                        <p:attrNameLst>
                                          <p:attrName>style.visibility</p:attrName>
                                        </p:attrNameLst>
                                      </p:cBhvr>
                                      <p:to>
                                        <p:strVal val="visible"/>
                                      </p:to>
                                    </p:set>
                                    <p:animEffect transition="in" filter="wipe(right)">
                                      <p:cBhvr>
                                        <p:cTn id="138" dur="500"/>
                                        <p:tgtEl>
                                          <p:spTgt spid="251950"/>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251951"/>
                                        </p:tgtEl>
                                        <p:attrNameLst>
                                          <p:attrName>style.visibility</p:attrName>
                                        </p:attrNameLst>
                                      </p:cBhvr>
                                      <p:to>
                                        <p:strVal val="visible"/>
                                      </p:to>
                                    </p:set>
                                    <p:animEffect transition="in" filter="wipe(down)">
                                      <p:cBhvr>
                                        <p:cTn id="141" dur="500"/>
                                        <p:tgtEl>
                                          <p:spTgt spid="251951"/>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251952"/>
                                        </p:tgtEl>
                                        <p:attrNameLst>
                                          <p:attrName>style.visibility</p:attrName>
                                        </p:attrNameLst>
                                      </p:cBhvr>
                                      <p:to>
                                        <p:strVal val="visible"/>
                                      </p:to>
                                    </p:set>
                                    <p:animEffect transition="in" filter="wipe(down)">
                                      <p:cBhvr>
                                        <p:cTn id="144" dur="500"/>
                                        <p:tgtEl>
                                          <p:spTgt spid="251952"/>
                                        </p:tgtEl>
                                      </p:cBhvr>
                                    </p:animEffect>
                                  </p:childTnLst>
                                </p:cTn>
                              </p:par>
                              <p:par>
                                <p:cTn id="145" presetID="22" presetClass="entr" presetSubtype="4" fill="hold" grpId="0" nodeType="withEffect">
                                  <p:stCondLst>
                                    <p:cond delay="0"/>
                                  </p:stCondLst>
                                  <p:childTnLst>
                                    <p:set>
                                      <p:cBhvr>
                                        <p:cTn id="146" dur="1" fill="hold">
                                          <p:stCondLst>
                                            <p:cond delay="0"/>
                                          </p:stCondLst>
                                        </p:cTn>
                                        <p:tgtEl>
                                          <p:spTgt spid="251953"/>
                                        </p:tgtEl>
                                        <p:attrNameLst>
                                          <p:attrName>style.visibility</p:attrName>
                                        </p:attrNameLst>
                                      </p:cBhvr>
                                      <p:to>
                                        <p:strVal val="visible"/>
                                      </p:to>
                                    </p:set>
                                    <p:animEffect transition="in" filter="wipe(down)">
                                      <p:cBhvr>
                                        <p:cTn id="147" dur="500"/>
                                        <p:tgtEl>
                                          <p:spTgt spid="251953"/>
                                        </p:tgtEl>
                                      </p:cBhvr>
                                    </p:animEffect>
                                  </p:childTnLst>
                                </p:cTn>
                              </p:par>
                              <p:par>
                                <p:cTn id="148" presetID="22" presetClass="entr" presetSubtype="4" fill="hold" nodeType="withEffect">
                                  <p:stCondLst>
                                    <p:cond delay="0"/>
                                  </p:stCondLst>
                                  <p:childTnLst>
                                    <p:set>
                                      <p:cBhvr>
                                        <p:cTn id="149" dur="1" fill="hold">
                                          <p:stCondLst>
                                            <p:cond delay="0"/>
                                          </p:stCondLst>
                                        </p:cTn>
                                        <p:tgtEl>
                                          <p:spTgt spid="251954"/>
                                        </p:tgtEl>
                                        <p:attrNameLst>
                                          <p:attrName>style.visibility</p:attrName>
                                        </p:attrNameLst>
                                      </p:cBhvr>
                                      <p:to>
                                        <p:strVal val="visible"/>
                                      </p:to>
                                    </p:set>
                                    <p:animEffect transition="in" filter="wipe(down)">
                                      <p:cBhvr>
                                        <p:cTn id="150" dur="500"/>
                                        <p:tgtEl>
                                          <p:spTgt spid="251954"/>
                                        </p:tgtEl>
                                      </p:cBhvr>
                                    </p:animEffect>
                                  </p:childTnLst>
                                </p:cTn>
                              </p:par>
                              <p:par>
                                <p:cTn id="151" presetID="22" presetClass="entr" presetSubtype="4" fill="hold" grpId="0" nodeType="withEffect">
                                  <p:stCondLst>
                                    <p:cond delay="0"/>
                                  </p:stCondLst>
                                  <p:childTnLst>
                                    <p:set>
                                      <p:cBhvr>
                                        <p:cTn id="152" dur="1" fill="hold">
                                          <p:stCondLst>
                                            <p:cond delay="0"/>
                                          </p:stCondLst>
                                        </p:cTn>
                                        <p:tgtEl>
                                          <p:spTgt spid="251955"/>
                                        </p:tgtEl>
                                        <p:attrNameLst>
                                          <p:attrName>style.visibility</p:attrName>
                                        </p:attrNameLst>
                                      </p:cBhvr>
                                      <p:to>
                                        <p:strVal val="visible"/>
                                      </p:to>
                                    </p:set>
                                    <p:animEffect transition="in" filter="wipe(down)">
                                      <p:cBhvr>
                                        <p:cTn id="153" dur="500"/>
                                        <p:tgtEl>
                                          <p:spTgt spid="251955"/>
                                        </p:tgtEl>
                                      </p:cBhvr>
                                    </p:animEffect>
                                  </p:childTnLst>
                                </p:cTn>
                              </p:par>
                              <p:par>
                                <p:cTn id="154" presetID="22" presetClass="entr" presetSubtype="4" fill="hold" nodeType="withEffect">
                                  <p:stCondLst>
                                    <p:cond delay="0"/>
                                  </p:stCondLst>
                                  <p:childTnLst>
                                    <p:set>
                                      <p:cBhvr>
                                        <p:cTn id="155" dur="1" fill="hold">
                                          <p:stCondLst>
                                            <p:cond delay="0"/>
                                          </p:stCondLst>
                                        </p:cTn>
                                        <p:tgtEl>
                                          <p:spTgt spid="251956"/>
                                        </p:tgtEl>
                                        <p:attrNameLst>
                                          <p:attrName>style.visibility</p:attrName>
                                        </p:attrNameLst>
                                      </p:cBhvr>
                                      <p:to>
                                        <p:strVal val="visible"/>
                                      </p:to>
                                    </p:set>
                                    <p:animEffect transition="in" filter="wipe(down)">
                                      <p:cBhvr>
                                        <p:cTn id="156" dur="500"/>
                                        <p:tgtEl>
                                          <p:spTgt spid="251956"/>
                                        </p:tgtEl>
                                      </p:cBhvr>
                                    </p:animEffect>
                                  </p:childTnLst>
                                </p:cTn>
                              </p:par>
                              <p:par>
                                <p:cTn id="157" presetID="22" presetClass="entr" presetSubtype="4" fill="hold" grpId="0" nodeType="withEffect">
                                  <p:stCondLst>
                                    <p:cond delay="0"/>
                                  </p:stCondLst>
                                  <p:childTnLst>
                                    <p:set>
                                      <p:cBhvr>
                                        <p:cTn id="158" dur="1" fill="hold">
                                          <p:stCondLst>
                                            <p:cond delay="0"/>
                                          </p:stCondLst>
                                        </p:cTn>
                                        <p:tgtEl>
                                          <p:spTgt spid="251957"/>
                                        </p:tgtEl>
                                        <p:attrNameLst>
                                          <p:attrName>style.visibility</p:attrName>
                                        </p:attrNameLst>
                                      </p:cBhvr>
                                      <p:to>
                                        <p:strVal val="visible"/>
                                      </p:to>
                                    </p:set>
                                    <p:animEffect transition="in" filter="wipe(down)">
                                      <p:cBhvr>
                                        <p:cTn id="159" dur="500"/>
                                        <p:tgtEl>
                                          <p:spTgt spid="251957"/>
                                        </p:tgtEl>
                                      </p:cBhvr>
                                    </p:animEffect>
                                  </p:childTnLst>
                                </p:cTn>
                              </p:par>
                              <p:par>
                                <p:cTn id="160" presetID="22" presetClass="entr" presetSubtype="4" fill="hold" nodeType="withEffect">
                                  <p:stCondLst>
                                    <p:cond delay="0"/>
                                  </p:stCondLst>
                                  <p:childTnLst>
                                    <p:set>
                                      <p:cBhvr>
                                        <p:cTn id="161" dur="1" fill="hold">
                                          <p:stCondLst>
                                            <p:cond delay="0"/>
                                          </p:stCondLst>
                                        </p:cTn>
                                        <p:tgtEl>
                                          <p:spTgt spid="251958"/>
                                        </p:tgtEl>
                                        <p:attrNameLst>
                                          <p:attrName>style.visibility</p:attrName>
                                        </p:attrNameLst>
                                      </p:cBhvr>
                                      <p:to>
                                        <p:strVal val="visible"/>
                                      </p:to>
                                    </p:set>
                                    <p:animEffect transition="in" filter="wipe(down)">
                                      <p:cBhvr>
                                        <p:cTn id="162" dur="500"/>
                                        <p:tgtEl>
                                          <p:spTgt spid="251958"/>
                                        </p:tgtEl>
                                      </p:cBhvr>
                                    </p:animEffect>
                                  </p:childTnLst>
                                </p:cTn>
                              </p:par>
                              <p:par>
                                <p:cTn id="163" presetID="22" presetClass="entr" presetSubtype="4" fill="hold" grpId="0" nodeType="withEffect">
                                  <p:stCondLst>
                                    <p:cond delay="0"/>
                                  </p:stCondLst>
                                  <p:childTnLst>
                                    <p:set>
                                      <p:cBhvr>
                                        <p:cTn id="164" dur="1" fill="hold">
                                          <p:stCondLst>
                                            <p:cond delay="0"/>
                                          </p:stCondLst>
                                        </p:cTn>
                                        <p:tgtEl>
                                          <p:spTgt spid="251959"/>
                                        </p:tgtEl>
                                        <p:attrNameLst>
                                          <p:attrName>style.visibility</p:attrName>
                                        </p:attrNameLst>
                                      </p:cBhvr>
                                      <p:to>
                                        <p:strVal val="visible"/>
                                      </p:to>
                                    </p:set>
                                    <p:animEffect transition="in" filter="wipe(down)">
                                      <p:cBhvr>
                                        <p:cTn id="165" dur="500"/>
                                        <p:tgtEl>
                                          <p:spTgt spid="251959"/>
                                        </p:tgtEl>
                                      </p:cBhvr>
                                    </p:animEffect>
                                  </p:childTnLst>
                                </p:cTn>
                              </p:par>
                              <p:par>
                                <p:cTn id="166" presetID="22" presetClass="entr" presetSubtype="4" fill="hold" nodeType="withEffect">
                                  <p:stCondLst>
                                    <p:cond delay="0"/>
                                  </p:stCondLst>
                                  <p:childTnLst>
                                    <p:set>
                                      <p:cBhvr>
                                        <p:cTn id="167" dur="1" fill="hold">
                                          <p:stCondLst>
                                            <p:cond delay="0"/>
                                          </p:stCondLst>
                                        </p:cTn>
                                        <p:tgtEl>
                                          <p:spTgt spid="251960"/>
                                        </p:tgtEl>
                                        <p:attrNameLst>
                                          <p:attrName>style.visibility</p:attrName>
                                        </p:attrNameLst>
                                      </p:cBhvr>
                                      <p:to>
                                        <p:strVal val="visible"/>
                                      </p:to>
                                    </p:set>
                                    <p:animEffect transition="in" filter="wipe(down)">
                                      <p:cBhvr>
                                        <p:cTn id="168" dur="500"/>
                                        <p:tgtEl>
                                          <p:spTgt spid="251960"/>
                                        </p:tgtEl>
                                      </p:cBhvr>
                                    </p:animEffect>
                                  </p:childTnLst>
                                </p:cTn>
                              </p:par>
                              <p:par>
                                <p:cTn id="169" presetID="22" presetClass="entr" presetSubtype="4" fill="hold" grpId="0" nodeType="withEffect">
                                  <p:stCondLst>
                                    <p:cond delay="0"/>
                                  </p:stCondLst>
                                  <p:childTnLst>
                                    <p:set>
                                      <p:cBhvr>
                                        <p:cTn id="170" dur="1" fill="hold">
                                          <p:stCondLst>
                                            <p:cond delay="0"/>
                                          </p:stCondLst>
                                        </p:cTn>
                                        <p:tgtEl>
                                          <p:spTgt spid="251961"/>
                                        </p:tgtEl>
                                        <p:attrNameLst>
                                          <p:attrName>style.visibility</p:attrName>
                                        </p:attrNameLst>
                                      </p:cBhvr>
                                      <p:to>
                                        <p:strVal val="visible"/>
                                      </p:to>
                                    </p:set>
                                    <p:animEffect transition="in" filter="wipe(down)">
                                      <p:cBhvr>
                                        <p:cTn id="171" dur="500"/>
                                        <p:tgtEl>
                                          <p:spTgt spid="251961"/>
                                        </p:tgtEl>
                                      </p:cBhvr>
                                    </p:animEffect>
                                  </p:childTnLst>
                                </p:cTn>
                              </p:par>
                              <p:par>
                                <p:cTn id="172" presetID="22" presetClass="entr" presetSubtype="4" fill="hold" nodeType="withEffect">
                                  <p:stCondLst>
                                    <p:cond delay="0"/>
                                  </p:stCondLst>
                                  <p:childTnLst>
                                    <p:set>
                                      <p:cBhvr>
                                        <p:cTn id="173" dur="1" fill="hold">
                                          <p:stCondLst>
                                            <p:cond delay="0"/>
                                          </p:stCondLst>
                                        </p:cTn>
                                        <p:tgtEl>
                                          <p:spTgt spid="251962"/>
                                        </p:tgtEl>
                                        <p:attrNameLst>
                                          <p:attrName>style.visibility</p:attrName>
                                        </p:attrNameLst>
                                      </p:cBhvr>
                                      <p:to>
                                        <p:strVal val="visible"/>
                                      </p:to>
                                    </p:set>
                                    <p:animEffect transition="in" filter="wipe(down)">
                                      <p:cBhvr>
                                        <p:cTn id="174" dur="500"/>
                                        <p:tgtEl>
                                          <p:spTgt spid="251962"/>
                                        </p:tgtEl>
                                      </p:cBhvr>
                                    </p:animEffect>
                                  </p:childTnLst>
                                </p:cTn>
                              </p:par>
                            </p:childTnLst>
                          </p:cTn>
                        </p:par>
                        <p:par>
                          <p:cTn id="175" fill="hold" nodeType="afterGroup">
                            <p:stCondLst>
                              <p:cond delay="3500"/>
                            </p:stCondLst>
                            <p:childTnLst>
                              <p:par>
                                <p:cTn id="176" presetID="1" presetClass="entr" presetSubtype="0" fill="hold" grpId="0" nodeType="afterEffect">
                                  <p:stCondLst>
                                    <p:cond delay="0"/>
                                  </p:stCondLst>
                                  <p:childTnLst>
                                    <p:set>
                                      <p:cBhvr>
                                        <p:cTn id="177" dur="1" fill="hold">
                                          <p:stCondLst>
                                            <p:cond delay="0"/>
                                          </p:stCondLst>
                                        </p:cTn>
                                        <p:tgtEl>
                                          <p:spTgt spid="251966"/>
                                        </p:tgtEl>
                                        <p:attrNameLst>
                                          <p:attrName>style.visibility</p:attrName>
                                        </p:attrNameLst>
                                      </p:cBhvr>
                                      <p:to>
                                        <p:strVal val="visible"/>
                                      </p:to>
                                    </p:set>
                                  </p:childTnLst>
                                </p:cTn>
                              </p:par>
                              <p:par>
                                <p:cTn id="178" presetID="1" presetClass="entr" presetSubtype="0" fill="hold" grpId="0" nodeType="withEffect">
                                  <p:stCondLst>
                                    <p:cond delay="0"/>
                                  </p:stCondLst>
                                  <p:childTnLst>
                                    <p:set>
                                      <p:cBhvr>
                                        <p:cTn id="179" dur="1" fill="hold">
                                          <p:stCondLst>
                                            <p:cond delay="0"/>
                                          </p:stCondLst>
                                        </p:cTn>
                                        <p:tgtEl>
                                          <p:spTgt spid="251963"/>
                                        </p:tgtEl>
                                        <p:attrNameLst>
                                          <p:attrName>style.visibility</p:attrName>
                                        </p:attrNameLst>
                                      </p:cBhvr>
                                      <p:to>
                                        <p:strVal val="visible"/>
                                      </p:to>
                                    </p:set>
                                  </p:childTnLst>
                                </p:cTn>
                              </p:par>
                              <p:par>
                                <p:cTn id="180" presetID="1" presetClass="entr" presetSubtype="0" fill="hold" grpId="0" nodeType="withEffect">
                                  <p:stCondLst>
                                    <p:cond delay="0"/>
                                  </p:stCondLst>
                                  <p:childTnLst>
                                    <p:set>
                                      <p:cBhvr>
                                        <p:cTn id="181" dur="1" fill="hold">
                                          <p:stCondLst>
                                            <p:cond delay="0"/>
                                          </p:stCondLst>
                                        </p:cTn>
                                        <p:tgtEl>
                                          <p:spTgt spid="251964"/>
                                        </p:tgtEl>
                                        <p:attrNameLst>
                                          <p:attrName>style.visibility</p:attrName>
                                        </p:attrNameLst>
                                      </p:cBhvr>
                                      <p:to>
                                        <p:strVal val="visible"/>
                                      </p:to>
                                    </p:set>
                                  </p:childTnLst>
                                </p:cTn>
                              </p:par>
                              <p:par>
                                <p:cTn id="182" presetID="1" presetClass="entr" presetSubtype="0" fill="hold" grpId="0" nodeType="withEffect">
                                  <p:stCondLst>
                                    <p:cond delay="0"/>
                                  </p:stCondLst>
                                  <p:childTnLst>
                                    <p:set>
                                      <p:cBhvr>
                                        <p:cTn id="183" dur="1" fill="hold">
                                          <p:stCondLst>
                                            <p:cond delay="0"/>
                                          </p:stCondLst>
                                        </p:cTn>
                                        <p:tgtEl>
                                          <p:spTgt spid="251965"/>
                                        </p:tgtEl>
                                        <p:attrNameLst>
                                          <p:attrName>style.visibility</p:attrName>
                                        </p:attrNameLst>
                                      </p:cBhvr>
                                      <p:to>
                                        <p:strVal val="visible"/>
                                      </p:to>
                                    </p:set>
                                  </p:childTnLst>
                                </p:cTn>
                              </p:par>
                            </p:childTnLst>
                          </p:cTn>
                        </p:par>
                        <p:par>
                          <p:cTn id="184" fill="hold" nodeType="afterGroup">
                            <p:stCondLst>
                              <p:cond delay="3500"/>
                            </p:stCondLst>
                            <p:childTnLst>
                              <p:par>
                                <p:cTn id="185" presetID="22" presetClass="entr" presetSubtype="4" fill="hold" grpId="0" nodeType="afterEffect">
                                  <p:stCondLst>
                                    <p:cond delay="0"/>
                                  </p:stCondLst>
                                  <p:childTnLst>
                                    <p:set>
                                      <p:cBhvr>
                                        <p:cTn id="186" dur="1" fill="hold">
                                          <p:stCondLst>
                                            <p:cond delay="0"/>
                                          </p:stCondLst>
                                        </p:cTn>
                                        <p:tgtEl>
                                          <p:spTgt spid="251967"/>
                                        </p:tgtEl>
                                        <p:attrNameLst>
                                          <p:attrName>style.visibility</p:attrName>
                                        </p:attrNameLst>
                                      </p:cBhvr>
                                      <p:to>
                                        <p:strVal val="visible"/>
                                      </p:to>
                                    </p:set>
                                    <p:animEffect transition="in" filter="wipe(down)">
                                      <p:cBhvr>
                                        <p:cTn id="187" dur="500"/>
                                        <p:tgtEl>
                                          <p:spTgt spid="251967"/>
                                        </p:tgtEl>
                                      </p:cBhvr>
                                    </p:animEffect>
                                  </p:childTnLst>
                                </p:cTn>
                              </p:par>
                              <p:par>
                                <p:cTn id="188" presetID="22" presetClass="entr" presetSubtype="1" fill="hold" grpId="0" nodeType="withEffect">
                                  <p:stCondLst>
                                    <p:cond delay="0"/>
                                  </p:stCondLst>
                                  <p:childTnLst>
                                    <p:set>
                                      <p:cBhvr>
                                        <p:cTn id="189" dur="1" fill="hold">
                                          <p:stCondLst>
                                            <p:cond delay="0"/>
                                          </p:stCondLst>
                                        </p:cTn>
                                        <p:tgtEl>
                                          <p:spTgt spid="251968"/>
                                        </p:tgtEl>
                                        <p:attrNameLst>
                                          <p:attrName>style.visibility</p:attrName>
                                        </p:attrNameLst>
                                      </p:cBhvr>
                                      <p:to>
                                        <p:strVal val="visible"/>
                                      </p:to>
                                    </p:set>
                                    <p:animEffect transition="in" filter="wipe(up)">
                                      <p:cBhvr>
                                        <p:cTn id="190" dur="500"/>
                                        <p:tgtEl>
                                          <p:spTgt spid="251968"/>
                                        </p:tgtEl>
                                      </p:cBhvr>
                                    </p:animEffect>
                                  </p:childTnLst>
                                </p:cTn>
                              </p:par>
                              <p:par>
                                <p:cTn id="191" presetID="22" presetClass="entr" presetSubtype="8" fill="hold" grpId="0" nodeType="withEffect">
                                  <p:stCondLst>
                                    <p:cond delay="0"/>
                                  </p:stCondLst>
                                  <p:childTnLst>
                                    <p:set>
                                      <p:cBhvr>
                                        <p:cTn id="192" dur="1" fill="hold">
                                          <p:stCondLst>
                                            <p:cond delay="0"/>
                                          </p:stCondLst>
                                        </p:cTn>
                                        <p:tgtEl>
                                          <p:spTgt spid="251969"/>
                                        </p:tgtEl>
                                        <p:attrNameLst>
                                          <p:attrName>style.visibility</p:attrName>
                                        </p:attrNameLst>
                                      </p:cBhvr>
                                      <p:to>
                                        <p:strVal val="visible"/>
                                      </p:to>
                                    </p:set>
                                    <p:animEffect transition="in" filter="wipe(left)">
                                      <p:cBhvr>
                                        <p:cTn id="193" dur="500"/>
                                        <p:tgtEl>
                                          <p:spTgt spid="251969"/>
                                        </p:tgtEl>
                                      </p:cBhvr>
                                    </p:animEffect>
                                  </p:childTnLst>
                                </p:cTn>
                              </p:par>
                              <p:par>
                                <p:cTn id="194" presetID="22" presetClass="entr" presetSubtype="2" fill="hold" grpId="0" nodeType="withEffect">
                                  <p:stCondLst>
                                    <p:cond delay="0"/>
                                  </p:stCondLst>
                                  <p:childTnLst>
                                    <p:set>
                                      <p:cBhvr>
                                        <p:cTn id="195" dur="1" fill="hold">
                                          <p:stCondLst>
                                            <p:cond delay="0"/>
                                          </p:stCondLst>
                                        </p:cTn>
                                        <p:tgtEl>
                                          <p:spTgt spid="251970"/>
                                        </p:tgtEl>
                                        <p:attrNameLst>
                                          <p:attrName>style.visibility</p:attrName>
                                        </p:attrNameLst>
                                      </p:cBhvr>
                                      <p:to>
                                        <p:strVal val="visible"/>
                                      </p:to>
                                    </p:set>
                                    <p:animEffect transition="in" filter="wipe(right)">
                                      <p:cBhvr>
                                        <p:cTn id="196" dur="500"/>
                                        <p:tgtEl>
                                          <p:spTgt spid="251970"/>
                                        </p:tgtEl>
                                      </p:cBhvr>
                                    </p:animEffect>
                                  </p:childTnLst>
                                </p:cTn>
                              </p:par>
                              <p:par>
                                <p:cTn id="197" presetID="22" presetClass="entr" presetSubtype="4" fill="hold" grpId="0" nodeType="withEffect">
                                  <p:stCondLst>
                                    <p:cond delay="0"/>
                                  </p:stCondLst>
                                  <p:childTnLst>
                                    <p:set>
                                      <p:cBhvr>
                                        <p:cTn id="198" dur="1" fill="hold">
                                          <p:stCondLst>
                                            <p:cond delay="0"/>
                                          </p:stCondLst>
                                        </p:cTn>
                                        <p:tgtEl>
                                          <p:spTgt spid="251971"/>
                                        </p:tgtEl>
                                        <p:attrNameLst>
                                          <p:attrName>style.visibility</p:attrName>
                                        </p:attrNameLst>
                                      </p:cBhvr>
                                      <p:to>
                                        <p:strVal val="visible"/>
                                      </p:to>
                                    </p:set>
                                    <p:animEffect transition="in" filter="wipe(down)">
                                      <p:cBhvr>
                                        <p:cTn id="199" dur="500"/>
                                        <p:tgtEl>
                                          <p:spTgt spid="251971"/>
                                        </p:tgtEl>
                                      </p:cBhvr>
                                    </p:animEffect>
                                  </p:childTnLst>
                                </p:cTn>
                              </p:par>
                              <p:par>
                                <p:cTn id="200" presetID="22" presetClass="entr" presetSubtype="4" fill="hold" nodeType="withEffect">
                                  <p:stCondLst>
                                    <p:cond delay="0"/>
                                  </p:stCondLst>
                                  <p:childTnLst>
                                    <p:set>
                                      <p:cBhvr>
                                        <p:cTn id="201" dur="1" fill="hold">
                                          <p:stCondLst>
                                            <p:cond delay="0"/>
                                          </p:stCondLst>
                                        </p:cTn>
                                        <p:tgtEl>
                                          <p:spTgt spid="251972"/>
                                        </p:tgtEl>
                                        <p:attrNameLst>
                                          <p:attrName>style.visibility</p:attrName>
                                        </p:attrNameLst>
                                      </p:cBhvr>
                                      <p:to>
                                        <p:strVal val="visible"/>
                                      </p:to>
                                    </p:set>
                                    <p:animEffect transition="in" filter="wipe(down)">
                                      <p:cBhvr>
                                        <p:cTn id="202" dur="500"/>
                                        <p:tgtEl>
                                          <p:spTgt spid="251972"/>
                                        </p:tgtEl>
                                      </p:cBhvr>
                                    </p:animEffect>
                                  </p:childTnLst>
                                </p:cTn>
                              </p:par>
                              <p:par>
                                <p:cTn id="203" presetID="22" presetClass="entr" presetSubtype="4" fill="hold" grpId="0" nodeType="withEffect">
                                  <p:stCondLst>
                                    <p:cond delay="0"/>
                                  </p:stCondLst>
                                  <p:childTnLst>
                                    <p:set>
                                      <p:cBhvr>
                                        <p:cTn id="204" dur="1" fill="hold">
                                          <p:stCondLst>
                                            <p:cond delay="0"/>
                                          </p:stCondLst>
                                        </p:cTn>
                                        <p:tgtEl>
                                          <p:spTgt spid="251973"/>
                                        </p:tgtEl>
                                        <p:attrNameLst>
                                          <p:attrName>style.visibility</p:attrName>
                                        </p:attrNameLst>
                                      </p:cBhvr>
                                      <p:to>
                                        <p:strVal val="visible"/>
                                      </p:to>
                                    </p:set>
                                    <p:animEffect transition="in" filter="wipe(down)">
                                      <p:cBhvr>
                                        <p:cTn id="205" dur="500"/>
                                        <p:tgtEl>
                                          <p:spTgt spid="251973"/>
                                        </p:tgtEl>
                                      </p:cBhvr>
                                    </p:animEffect>
                                  </p:childTnLst>
                                </p:cTn>
                              </p:par>
                              <p:par>
                                <p:cTn id="206" presetID="22" presetClass="entr" presetSubtype="4" fill="hold" nodeType="withEffect">
                                  <p:stCondLst>
                                    <p:cond delay="0"/>
                                  </p:stCondLst>
                                  <p:childTnLst>
                                    <p:set>
                                      <p:cBhvr>
                                        <p:cTn id="207" dur="1" fill="hold">
                                          <p:stCondLst>
                                            <p:cond delay="0"/>
                                          </p:stCondLst>
                                        </p:cTn>
                                        <p:tgtEl>
                                          <p:spTgt spid="251974"/>
                                        </p:tgtEl>
                                        <p:attrNameLst>
                                          <p:attrName>style.visibility</p:attrName>
                                        </p:attrNameLst>
                                      </p:cBhvr>
                                      <p:to>
                                        <p:strVal val="visible"/>
                                      </p:to>
                                    </p:set>
                                    <p:animEffect transition="in" filter="wipe(down)">
                                      <p:cBhvr>
                                        <p:cTn id="208" dur="500"/>
                                        <p:tgtEl>
                                          <p:spTgt spid="251974"/>
                                        </p:tgtEl>
                                      </p:cBhvr>
                                    </p:animEffect>
                                  </p:childTnLst>
                                </p:cTn>
                              </p:par>
                              <p:par>
                                <p:cTn id="209" presetID="22" presetClass="entr" presetSubtype="4" fill="hold" grpId="0" nodeType="withEffect">
                                  <p:stCondLst>
                                    <p:cond delay="0"/>
                                  </p:stCondLst>
                                  <p:childTnLst>
                                    <p:set>
                                      <p:cBhvr>
                                        <p:cTn id="210" dur="1" fill="hold">
                                          <p:stCondLst>
                                            <p:cond delay="0"/>
                                          </p:stCondLst>
                                        </p:cTn>
                                        <p:tgtEl>
                                          <p:spTgt spid="251975"/>
                                        </p:tgtEl>
                                        <p:attrNameLst>
                                          <p:attrName>style.visibility</p:attrName>
                                        </p:attrNameLst>
                                      </p:cBhvr>
                                      <p:to>
                                        <p:strVal val="visible"/>
                                      </p:to>
                                    </p:set>
                                    <p:animEffect transition="in" filter="wipe(down)">
                                      <p:cBhvr>
                                        <p:cTn id="211" dur="500"/>
                                        <p:tgtEl>
                                          <p:spTgt spid="251975"/>
                                        </p:tgtEl>
                                      </p:cBhvr>
                                    </p:animEffect>
                                  </p:childTnLst>
                                </p:cTn>
                              </p:par>
                              <p:par>
                                <p:cTn id="212" presetID="22" presetClass="entr" presetSubtype="4" fill="hold" nodeType="withEffect">
                                  <p:stCondLst>
                                    <p:cond delay="0"/>
                                  </p:stCondLst>
                                  <p:childTnLst>
                                    <p:set>
                                      <p:cBhvr>
                                        <p:cTn id="213" dur="1" fill="hold">
                                          <p:stCondLst>
                                            <p:cond delay="0"/>
                                          </p:stCondLst>
                                        </p:cTn>
                                        <p:tgtEl>
                                          <p:spTgt spid="251976"/>
                                        </p:tgtEl>
                                        <p:attrNameLst>
                                          <p:attrName>style.visibility</p:attrName>
                                        </p:attrNameLst>
                                      </p:cBhvr>
                                      <p:to>
                                        <p:strVal val="visible"/>
                                      </p:to>
                                    </p:set>
                                    <p:animEffect transition="in" filter="wipe(down)">
                                      <p:cBhvr>
                                        <p:cTn id="214" dur="500"/>
                                        <p:tgtEl>
                                          <p:spTgt spid="251976"/>
                                        </p:tgtEl>
                                      </p:cBhvr>
                                    </p:animEffect>
                                  </p:childTnLst>
                                </p:cTn>
                              </p:par>
                              <p:par>
                                <p:cTn id="215" presetID="22" presetClass="entr" presetSubtype="4" fill="hold" grpId="0" nodeType="withEffect">
                                  <p:stCondLst>
                                    <p:cond delay="0"/>
                                  </p:stCondLst>
                                  <p:childTnLst>
                                    <p:set>
                                      <p:cBhvr>
                                        <p:cTn id="216" dur="1" fill="hold">
                                          <p:stCondLst>
                                            <p:cond delay="0"/>
                                          </p:stCondLst>
                                        </p:cTn>
                                        <p:tgtEl>
                                          <p:spTgt spid="251977"/>
                                        </p:tgtEl>
                                        <p:attrNameLst>
                                          <p:attrName>style.visibility</p:attrName>
                                        </p:attrNameLst>
                                      </p:cBhvr>
                                      <p:to>
                                        <p:strVal val="visible"/>
                                      </p:to>
                                    </p:set>
                                    <p:animEffect transition="in" filter="wipe(down)">
                                      <p:cBhvr>
                                        <p:cTn id="217" dur="500"/>
                                        <p:tgtEl>
                                          <p:spTgt spid="251977"/>
                                        </p:tgtEl>
                                      </p:cBhvr>
                                    </p:animEffect>
                                  </p:childTnLst>
                                </p:cTn>
                              </p:par>
                              <p:par>
                                <p:cTn id="218" presetID="22" presetClass="entr" presetSubtype="4" fill="hold" nodeType="withEffect">
                                  <p:stCondLst>
                                    <p:cond delay="0"/>
                                  </p:stCondLst>
                                  <p:childTnLst>
                                    <p:set>
                                      <p:cBhvr>
                                        <p:cTn id="219" dur="1" fill="hold">
                                          <p:stCondLst>
                                            <p:cond delay="0"/>
                                          </p:stCondLst>
                                        </p:cTn>
                                        <p:tgtEl>
                                          <p:spTgt spid="251978"/>
                                        </p:tgtEl>
                                        <p:attrNameLst>
                                          <p:attrName>style.visibility</p:attrName>
                                        </p:attrNameLst>
                                      </p:cBhvr>
                                      <p:to>
                                        <p:strVal val="visible"/>
                                      </p:to>
                                    </p:set>
                                    <p:animEffect transition="in" filter="wipe(down)">
                                      <p:cBhvr>
                                        <p:cTn id="220" dur="500"/>
                                        <p:tgtEl>
                                          <p:spTgt spid="251978"/>
                                        </p:tgtEl>
                                      </p:cBhvr>
                                    </p:animEffect>
                                  </p:childTnLst>
                                </p:cTn>
                              </p:par>
                              <p:par>
                                <p:cTn id="221" presetID="22" presetClass="entr" presetSubtype="4" fill="hold" grpId="0" nodeType="withEffect">
                                  <p:stCondLst>
                                    <p:cond delay="0"/>
                                  </p:stCondLst>
                                  <p:childTnLst>
                                    <p:set>
                                      <p:cBhvr>
                                        <p:cTn id="222" dur="1" fill="hold">
                                          <p:stCondLst>
                                            <p:cond delay="0"/>
                                          </p:stCondLst>
                                        </p:cTn>
                                        <p:tgtEl>
                                          <p:spTgt spid="251912"/>
                                        </p:tgtEl>
                                        <p:attrNameLst>
                                          <p:attrName>style.visibility</p:attrName>
                                        </p:attrNameLst>
                                      </p:cBhvr>
                                      <p:to>
                                        <p:strVal val="visible"/>
                                      </p:to>
                                    </p:set>
                                    <p:animEffect transition="in" filter="wipe(down)">
                                      <p:cBhvr>
                                        <p:cTn id="223" dur="500"/>
                                        <p:tgtEl>
                                          <p:spTgt spid="251912"/>
                                        </p:tgtEl>
                                      </p:cBhvr>
                                    </p:animEffect>
                                  </p:childTnLst>
                                </p:cTn>
                              </p:par>
                              <p:par>
                                <p:cTn id="224" presetID="22" presetClass="entr" presetSubtype="4" fill="hold" grpId="0" nodeType="withEffect">
                                  <p:stCondLst>
                                    <p:cond delay="0"/>
                                  </p:stCondLst>
                                  <p:childTnLst>
                                    <p:set>
                                      <p:cBhvr>
                                        <p:cTn id="225" dur="1" fill="hold">
                                          <p:stCondLst>
                                            <p:cond delay="0"/>
                                          </p:stCondLst>
                                        </p:cTn>
                                        <p:tgtEl>
                                          <p:spTgt spid="251913"/>
                                        </p:tgtEl>
                                        <p:attrNameLst>
                                          <p:attrName>style.visibility</p:attrName>
                                        </p:attrNameLst>
                                      </p:cBhvr>
                                      <p:to>
                                        <p:strVal val="visible"/>
                                      </p:to>
                                    </p:set>
                                    <p:animEffect transition="in" filter="wipe(down)">
                                      <p:cBhvr>
                                        <p:cTn id="226" dur="500"/>
                                        <p:tgtEl>
                                          <p:spTgt spid="251913"/>
                                        </p:tgtEl>
                                      </p:cBhvr>
                                    </p:animEffect>
                                  </p:childTnLst>
                                </p:cTn>
                              </p:par>
                              <p:par>
                                <p:cTn id="227" presetID="22" presetClass="entr" presetSubtype="4" fill="hold" grpId="0" nodeType="withEffect">
                                  <p:stCondLst>
                                    <p:cond delay="0"/>
                                  </p:stCondLst>
                                  <p:childTnLst>
                                    <p:set>
                                      <p:cBhvr>
                                        <p:cTn id="228" dur="1" fill="hold">
                                          <p:stCondLst>
                                            <p:cond delay="0"/>
                                          </p:stCondLst>
                                        </p:cTn>
                                        <p:tgtEl>
                                          <p:spTgt spid="251914"/>
                                        </p:tgtEl>
                                        <p:attrNameLst>
                                          <p:attrName>style.visibility</p:attrName>
                                        </p:attrNameLst>
                                      </p:cBhvr>
                                      <p:to>
                                        <p:strVal val="visible"/>
                                      </p:to>
                                    </p:set>
                                    <p:animEffect transition="in" filter="wipe(down)">
                                      <p:cBhvr>
                                        <p:cTn id="229" dur="500"/>
                                        <p:tgtEl>
                                          <p:spTgt spid="251914"/>
                                        </p:tgtEl>
                                      </p:cBhvr>
                                    </p:animEffect>
                                  </p:childTnLst>
                                </p:cTn>
                              </p:par>
                            </p:childTnLst>
                          </p:cTn>
                        </p:par>
                        <p:par>
                          <p:cTn id="230" fill="hold" nodeType="afterGroup">
                            <p:stCondLst>
                              <p:cond delay="4000"/>
                            </p:stCondLst>
                            <p:childTnLst>
                              <p:par>
                                <p:cTn id="231" presetID="1" presetClass="entr" presetSubtype="0" fill="hold" grpId="0" nodeType="afterEffect">
                                  <p:stCondLst>
                                    <p:cond delay="0"/>
                                  </p:stCondLst>
                                  <p:iterate type="lt">
                                    <p:tmAbs val="0"/>
                                  </p:iterate>
                                  <p:childTnLst>
                                    <p:set>
                                      <p:cBhvr>
                                        <p:cTn id="232" dur="1" fill="hold">
                                          <p:stCondLst>
                                            <p:cond delay="0"/>
                                          </p:stCondLst>
                                        </p:cTn>
                                        <p:tgtEl>
                                          <p:spTgt spid="251979">
                                            <p:txEl>
                                              <p:pRg st="0" end="0"/>
                                            </p:txEl>
                                          </p:spTgt>
                                        </p:tgtEl>
                                        <p:attrNameLst>
                                          <p:attrName>style.visibility</p:attrName>
                                        </p:attrNameLst>
                                      </p:cBhvr>
                                      <p:to>
                                        <p:strVal val="visible"/>
                                      </p:to>
                                    </p:set>
                                  </p:childTnLst>
                                </p:cTn>
                              </p:par>
                              <p:par>
                                <p:cTn id="233" presetID="22" presetClass="entr" presetSubtype="4" fill="hold" grpId="0" nodeType="withEffect">
                                  <p:stCondLst>
                                    <p:cond delay="0"/>
                                  </p:stCondLst>
                                  <p:childTnLst>
                                    <p:set>
                                      <p:cBhvr>
                                        <p:cTn id="234" dur="1" fill="hold">
                                          <p:stCondLst>
                                            <p:cond delay="0"/>
                                          </p:stCondLst>
                                        </p:cTn>
                                        <p:tgtEl>
                                          <p:spTgt spid="251915"/>
                                        </p:tgtEl>
                                        <p:attrNameLst>
                                          <p:attrName>style.visibility</p:attrName>
                                        </p:attrNameLst>
                                      </p:cBhvr>
                                      <p:to>
                                        <p:strVal val="visible"/>
                                      </p:to>
                                    </p:set>
                                    <p:animEffect transition="in" filter="wipe(down)">
                                      <p:cBhvr>
                                        <p:cTn id="235" dur="500"/>
                                        <p:tgtEl>
                                          <p:spTgt spid="251915"/>
                                        </p:tgtEl>
                                      </p:cBhvr>
                                    </p:animEffect>
                                  </p:childTnLst>
                                </p:cTn>
                              </p:par>
                              <p:par>
                                <p:cTn id="236" presetID="1" presetClass="entr" presetSubtype="0" fill="hold" nodeType="withEffect">
                                  <p:stCondLst>
                                    <p:cond delay="0"/>
                                  </p:stCondLst>
                                  <p:iterate type="lt">
                                    <p:tmAbs val="0"/>
                                  </p:iterate>
                                  <p:childTnLst>
                                    <p:set>
                                      <p:cBhvr>
                                        <p:cTn id="237" dur="1" fill="hold">
                                          <p:stCondLst>
                                            <p:cond delay="0"/>
                                          </p:stCondLst>
                                        </p:cTn>
                                        <p:tgtEl>
                                          <p:spTgt spid="251980">
                                            <p:txEl>
                                              <p:pRg st="0" end="0"/>
                                            </p:txEl>
                                          </p:spTgt>
                                        </p:tgtEl>
                                        <p:attrNameLst>
                                          <p:attrName>style.visibility</p:attrName>
                                        </p:attrNameLst>
                                      </p:cBhvr>
                                      <p:to>
                                        <p:strVal val="visible"/>
                                      </p:to>
                                    </p:set>
                                  </p:childTnLst>
                                </p:cTn>
                              </p:par>
                              <p:par>
                                <p:cTn id="238" presetID="1" presetClass="entr" presetSubtype="0" fill="hold" nodeType="withEffect">
                                  <p:stCondLst>
                                    <p:cond delay="0"/>
                                  </p:stCondLst>
                                  <p:iterate type="lt">
                                    <p:tmAbs val="0"/>
                                  </p:iterate>
                                  <p:childTnLst>
                                    <p:set>
                                      <p:cBhvr>
                                        <p:cTn id="239" dur="1" fill="hold">
                                          <p:stCondLst>
                                            <p:cond delay="0"/>
                                          </p:stCondLst>
                                        </p:cTn>
                                        <p:tgtEl>
                                          <p:spTgt spid="251981">
                                            <p:txEl>
                                              <p:pRg st="0" end="0"/>
                                            </p:txEl>
                                          </p:spTgt>
                                        </p:tgtEl>
                                        <p:attrNameLst>
                                          <p:attrName>style.visibility</p:attrName>
                                        </p:attrNameLst>
                                      </p:cBhvr>
                                      <p:to>
                                        <p:strVal val="visible"/>
                                      </p:to>
                                    </p:set>
                                  </p:childTnLst>
                                </p:cTn>
                              </p:par>
                              <p:par>
                                <p:cTn id="240" presetID="1" presetClass="entr" presetSubtype="0" fill="hold" nodeType="withEffect">
                                  <p:stCondLst>
                                    <p:cond delay="0"/>
                                  </p:stCondLst>
                                  <p:iterate type="lt">
                                    <p:tmAbs val="0"/>
                                  </p:iterate>
                                  <p:childTnLst>
                                    <p:set>
                                      <p:cBhvr>
                                        <p:cTn id="241" dur="1" fill="hold">
                                          <p:stCondLst>
                                            <p:cond delay="0"/>
                                          </p:stCondLst>
                                        </p:cTn>
                                        <p:tgtEl>
                                          <p:spTgt spid="251982">
                                            <p:txEl>
                                              <p:pRg st="0" end="0"/>
                                            </p:txEl>
                                          </p:spTgt>
                                        </p:tgtEl>
                                        <p:attrNameLst>
                                          <p:attrName>style.visibility</p:attrName>
                                        </p:attrNameLst>
                                      </p:cBhvr>
                                      <p:to>
                                        <p:strVal val="visible"/>
                                      </p:to>
                                    </p:set>
                                  </p:childTnLst>
                                </p:cTn>
                              </p:par>
                            </p:childTnLst>
                          </p:cTn>
                        </p:par>
                      </p:childTnLst>
                    </p:cTn>
                  </p:par>
                  <p:par>
                    <p:cTn id="242" fill="hold" nodeType="clickPar">
                      <p:stCondLst>
                        <p:cond delay="indefinite"/>
                      </p:stCondLst>
                      <p:childTnLst>
                        <p:par>
                          <p:cTn id="243" fill="hold" nodeType="withGroup">
                            <p:stCondLst>
                              <p:cond delay="0"/>
                            </p:stCondLst>
                            <p:childTnLst>
                              <p:par>
                                <p:cTn id="244" presetID="1" presetClass="entr" presetSubtype="0" fill="hold" grpId="0" nodeType="clickEffect">
                                  <p:stCondLst>
                                    <p:cond delay="0"/>
                                  </p:stCondLst>
                                  <p:childTnLst>
                                    <p:set>
                                      <p:cBhvr>
                                        <p:cTn id="245" dur="1" fill="hold">
                                          <p:stCondLst>
                                            <p:cond delay="0"/>
                                          </p:stCondLst>
                                        </p:cTn>
                                        <p:tgtEl>
                                          <p:spTgt spid="251911"/>
                                        </p:tgtEl>
                                        <p:attrNameLst>
                                          <p:attrName>style.visibility</p:attrName>
                                        </p:attrNameLst>
                                      </p:cBhvr>
                                      <p:to>
                                        <p:strVal val="visible"/>
                                      </p:to>
                                    </p:set>
                                  </p:childTnLst>
                                </p:cTn>
                              </p:par>
                              <p:par>
                                <p:cTn id="246" presetID="1" presetClass="entr" presetSubtype="0" fill="hold" grpId="0" nodeType="withEffect">
                                  <p:stCondLst>
                                    <p:cond delay="0"/>
                                  </p:stCondLst>
                                  <p:childTnLst>
                                    <p:set>
                                      <p:cBhvr>
                                        <p:cTn id="247" dur="1" fill="hold">
                                          <p:stCondLst>
                                            <p:cond delay="0"/>
                                          </p:stCondLst>
                                        </p:cTn>
                                        <p:tgtEl>
                                          <p:spTgt spid="251910"/>
                                        </p:tgtEl>
                                        <p:attrNameLst>
                                          <p:attrName>style.visibility</p:attrName>
                                        </p:attrNameLst>
                                      </p:cBhvr>
                                      <p:to>
                                        <p:strVal val="visible"/>
                                      </p:to>
                                    </p:set>
                                  </p:childTnLst>
                                </p:cTn>
                              </p:par>
                              <p:par>
                                <p:cTn id="248" presetID="1" presetClass="emph" presetSubtype="2" repeatCount="indefinite" fill="hold" nodeType="withEffect">
                                  <p:stCondLst>
                                    <p:cond delay="0"/>
                                  </p:stCondLst>
                                  <p:endCondLst>
                                    <p:cond evt="onNext" delay="0">
                                      <p:tgtEl>
                                        <p:sldTgt/>
                                      </p:tgtEl>
                                    </p:cond>
                                  </p:endCondLst>
                                  <p:childTnLst>
                                    <p:animClr clrSpc="rgb" dir="cw">
                                      <p:cBhvr>
                                        <p:cTn id="249" dur="500" fill="hold"/>
                                        <p:tgtEl>
                                          <p:spTgt spid="251911"/>
                                        </p:tgtEl>
                                        <p:attrNameLst>
                                          <p:attrName>fillcolor</p:attrName>
                                        </p:attrNameLst>
                                      </p:cBhvr>
                                      <p:to>
                                        <a:srgbClr val="99FF66"/>
                                      </p:to>
                                    </p:animClr>
                                    <p:set>
                                      <p:cBhvr>
                                        <p:cTn id="250" dur="500" fill="hold"/>
                                        <p:tgtEl>
                                          <p:spTgt spid="251911"/>
                                        </p:tgtEl>
                                        <p:attrNameLst>
                                          <p:attrName>fill.type</p:attrName>
                                        </p:attrNameLst>
                                      </p:cBhvr>
                                      <p:to>
                                        <p:strVal val="solid"/>
                                      </p:to>
                                    </p:set>
                                    <p:set>
                                      <p:cBhvr>
                                        <p:cTn id="251" dur="500" fill="hold"/>
                                        <p:tgtEl>
                                          <p:spTgt spid="251911"/>
                                        </p:tgtEl>
                                        <p:attrNameLst>
                                          <p:attrName>fill.on</p:attrName>
                                        </p:attrNameLst>
                                      </p:cBhvr>
                                      <p:to>
                                        <p:strVal val="true"/>
                                      </p:to>
                                    </p:set>
                                  </p:childTnLst>
                                </p:cTn>
                              </p:par>
                              <p:par>
                                <p:cTn id="252" presetID="1" presetClass="emph" presetSubtype="2" repeatCount="indefinite" fill="hold" nodeType="withEffect">
                                  <p:stCondLst>
                                    <p:cond delay="0"/>
                                  </p:stCondLst>
                                  <p:endCondLst>
                                    <p:cond evt="onNext" delay="0">
                                      <p:tgtEl>
                                        <p:sldTgt/>
                                      </p:tgtEl>
                                    </p:cond>
                                  </p:endCondLst>
                                  <p:childTnLst>
                                    <p:animClr clrSpc="rgb" dir="cw">
                                      <p:cBhvr>
                                        <p:cTn id="253" dur="500" fill="hold"/>
                                        <p:tgtEl>
                                          <p:spTgt spid="251910"/>
                                        </p:tgtEl>
                                        <p:attrNameLst>
                                          <p:attrName>fillcolor</p:attrName>
                                        </p:attrNameLst>
                                      </p:cBhvr>
                                      <p:to>
                                        <a:srgbClr val="99FF66"/>
                                      </p:to>
                                    </p:animClr>
                                    <p:set>
                                      <p:cBhvr>
                                        <p:cTn id="254" dur="500" fill="hold"/>
                                        <p:tgtEl>
                                          <p:spTgt spid="251910"/>
                                        </p:tgtEl>
                                        <p:attrNameLst>
                                          <p:attrName>fill.type</p:attrName>
                                        </p:attrNameLst>
                                      </p:cBhvr>
                                      <p:to>
                                        <p:strVal val="solid"/>
                                      </p:to>
                                    </p:set>
                                    <p:set>
                                      <p:cBhvr>
                                        <p:cTn id="255" dur="500" fill="hold"/>
                                        <p:tgtEl>
                                          <p:spTgt spid="25191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8" grpId="0" build="p" animBg="1"/>
      <p:bldP spid="251910" grpId="0" animBg="1"/>
      <p:bldP spid="251911" grpId="0" animBg="1"/>
      <p:bldP spid="251912" grpId="0" animBg="1"/>
      <p:bldP spid="251913" grpId="0" animBg="1"/>
      <p:bldP spid="251914" grpId="0" animBg="1"/>
      <p:bldP spid="251915" grpId="0" animBg="1"/>
      <p:bldP spid="251916" grpId="0" animBg="1"/>
      <p:bldP spid="251917" grpId="0" animBg="1"/>
      <p:bldP spid="251918" grpId="0" animBg="1"/>
      <p:bldP spid="251919" grpId="0" animBg="1"/>
      <p:bldP spid="251920" grpId="0" animBg="1"/>
      <p:bldP spid="251921" grpId="0" animBg="1"/>
      <p:bldP spid="251922" grpId="0" animBg="1"/>
      <p:bldP spid="251924" grpId="0" animBg="1"/>
      <p:bldP spid="251926" grpId="0" animBg="1"/>
      <p:bldP spid="251928" grpId="0" animBg="1"/>
      <p:bldP spid="251931" grpId="0"/>
      <p:bldP spid="251933" grpId="0" animBg="1"/>
      <p:bldP spid="251934" grpId="0" animBg="1"/>
      <p:bldP spid="251935" grpId="0" animBg="1"/>
      <p:bldP spid="251936" grpId="0" animBg="1"/>
      <p:bldP spid="251937" grpId="0" animBg="1"/>
      <p:bldP spid="251938" grpId="0" animBg="1"/>
      <p:bldP spid="251939" grpId="0" animBg="1"/>
      <p:bldP spid="251941" grpId="0" animBg="1"/>
      <p:bldP spid="251943" grpId="0" animBg="1"/>
      <p:bldP spid="251945" grpId="0" animBg="1"/>
      <p:bldP spid="251947" grpId="0" animBg="1"/>
      <p:bldP spid="251948" grpId="0" animBg="1"/>
      <p:bldP spid="251949" grpId="0" animBg="1"/>
      <p:bldP spid="251950" grpId="0" animBg="1"/>
      <p:bldP spid="251951" grpId="0" animBg="1"/>
      <p:bldP spid="251952" grpId="0" animBg="1"/>
      <p:bldP spid="251953" grpId="0" animBg="1"/>
      <p:bldP spid="251955" grpId="0" animBg="1"/>
      <p:bldP spid="251957" grpId="0" animBg="1"/>
      <p:bldP spid="251959" grpId="0" animBg="1"/>
      <p:bldP spid="251961" grpId="0" animBg="1"/>
      <p:bldP spid="251963" grpId="0" animBg="1"/>
      <p:bldP spid="251964" grpId="0" animBg="1"/>
      <p:bldP spid="251965" grpId="0" animBg="1"/>
      <p:bldP spid="251966" grpId="0" animBg="1"/>
      <p:bldP spid="251967" grpId="0" animBg="1"/>
      <p:bldP spid="251968" grpId="0" animBg="1"/>
      <p:bldP spid="251969" grpId="0" animBg="1"/>
      <p:bldP spid="251970" grpId="0" animBg="1"/>
      <p:bldP spid="251971" grpId="0" animBg="1"/>
      <p:bldP spid="251973" grpId="0" animBg="1"/>
      <p:bldP spid="251975" grpId="0" animBg="1"/>
      <p:bldP spid="251977" grpId="0" animBg="1"/>
      <p:bldP spid="251979"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endParaRPr lang="en-US" smtClean="0"/>
          </a:p>
        </p:txBody>
      </p:sp>
      <p:sp>
        <p:nvSpPr>
          <p:cNvPr id="5123" name="Rectangle 3"/>
          <p:cNvSpPr>
            <a:spLocks noGrp="1" noChangeArrowheads="1"/>
          </p:cNvSpPr>
          <p:nvPr>
            <p:ph idx="1"/>
          </p:nvPr>
        </p:nvSpPr>
        <p:spPr/>
        <p:txBody>
          <a:bodyPr/>
          <a:lstStyle/>
          <a:p>
            <a:endParaRPr lang="en-US" smtClean="0"/>
          </a:p>
        </p:txBody>
      </p:sp>
      <p:sp>
        <p:nvSpPr>
          <p:cNvPr id="5124" name="Rectangle 4"/>
          <p:cNvSpPr>
            <a:spLocks noChangeArrowheads="1"/>
          </p:cNvSpPr>
          <p:nvPr/>
        </p:nvSpPr>
        <p:spPr bwMode="auto">
          <a:xfrm>
            <a:off x="0" y="76200"/>
            <a:ext cx="9144000" cy="6705600"/>
          </a:xfrm>
          <a:prstGeom prst="rect">
            <a:avLst/>
          </a:prstGeom>
          <a:ln/>
        </p:spPr>
        <p:style>
          <a:lnRef idx="1">
            <a:schemeClr val="accent2"/>
          </a:lnRef>
          <a:fillRef idx="2">
            <a:schemeClr val="accent2"/>
          </a:fillRef>
          <a:effectRef idx="1">
            <a:schemeClr val="accent2"/>
          </a:effectRef>
          <a:fontRef idx="minor">
            <a:schemeClr val="dk1"/>
          </a:fontRef>
        </p:style>
        <p:txBody>
          <a:bodyPr anchor="ctr"/>
          <a:lstStyle/>
          <a:p>
            <a:pPr algn="ctr"/>
            <a:r>
              <a:rPr lang="en-US" sz="4400">
                <a:solidFill>
                  <a:srgbClr val="92D050"/>
                </a:solidFill>
              </a:rPr>
              <a:t/>
            </a:r>
            <a:br>
              <a:rPr lang="en-US" sz="4400">
                <a:solidFill>
                  <a:srgbClr val="92D050"/>
                </a:solidFill>
              </a:rPr>
            </a:br>
            <a:endParaRPr lang="en-US" sz="4400">
              <a:solidFill>
                <a:srgbClr val="92D050"/>
              </a:solidFill>
            </a:endParaRPr>
          </a:p>
        </p:txBody>
      </p:sp>
      <p:sp>
        <p:nvSpPr>
          <p:cNvPr id="5125" name="AutoShape 5"/>
          <p:cNvSpPr>
            <a:spLocks noChangeArrowheads="1"/>
          </p:cNvSpPr>
          <p:nvPr/>
        </p:nvSpPr>
        <p:spPr bwMode="auto">
          <a:xfrm>
            <a:off x="2819400" y="304800"/>
            <a:ext cx="3810000" cy="533400"/>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a:lstStyle/>
          <a:p>
            <a:pPr marL="342900" indent="-342900" algn="ctr">
              <a:spcBef>
                <a:spcPct val="20000"/>
              </a:spcBef>
            </a:pPr>
            <a:r>
              <a:rPr lang="en-US" b="1" u="sng">
                <a:solidFill>
                  <a:srgbClr val="0000FF"/>
                </a:solidFill>
              </a:rPr>
              <a:t>KIỂM TRA BÀI CŨ:</a:t>
            </a:r>
          </a:p>
        </p:txBody>
      </p:sp>
      <p:sp>
        <p:nvSpPr>
          <p:cNvPr id="252934" name="Rectangle 6"/>
          <p:cNvSpPr>
            <a:spLocks noChangeArrowheads="1"/>
          </p:cNvSpPr>
          <p:nvPr/>
        </p:nvSpPr>
        <p:spPr bwMode="auto">
          <a:xfrm>
            <a:off x="0" y="836613"/>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60363" indent="-360363" algn="just"/>
            <a:r>
              <a:rPr lang="vi-VN" sz="2400" b="1">
                <a:cs typeface="Arial" charset="0"/>
              </a:rPr>
              <a:t>1.</a:t>
            </a:r>
            <a:r>
              <a:rPr lang="vi-VN" sz="2400">
                <a:cs typeface="Arial" charset="0"/>
              </a:rPr>
              <a:t> </a:t>
            </a:r>
            <a:r>
              <a:rPr lang="en-US" sz="2400">
                <a:cs typeface="Arial" charset="0"/>
              </a:rPr>
              <a:t>Phát biểu định nghĩa và tính chất của hình bình hành?</a:t>
            </a:r>
          </a:p>
          <a:p>
            <a:pPr marL="360363" indent="-360363" algn="just"/>
            <a:r>
              <a:rPr lang="vi-VN" sz="2400" b="1">
                <a:cs typeface="Arial" charset="0"/>
              </a:rPr>
              <a:t>2.</a:t>
            </a:r>
            <a:r>
              <a:rPr lang="vi-VN" sz="2400">
                <a:cs typeface="Arial" charset="0"/>
              </a:rPr>
              <a:t> </a:t>
            </a:r>
            <a:r>
              <a:rPr lang="en-US" sz="2400">
                <a:cs typeface="Arial" charset="0"/>
              </a:rPr>
              <a:t>Trong các hình sau: </a:t>
            </a:r>
            <a:endParaRPr lang="vi-VN" sz="2400">
              <a:cs typeface="Arial" charset="0"/>
            </a:endParaRPr>
          </a:p>
          <a:p>
            <a:pPr marL="360363" indent="-360363" algn="just"/>
            <a:r>
              <a:rPr lang="vi-VN" sz="2400">
                <a:cs typeface="Arial" charset="0"/>
              </a:rPr>
              <a:t>		a. </a:t>
            </a:r>
            <a:r>
              <a:rPr lang="en-US" sz="2400">
                <a:cs typeface="Arial" charset="0"/>
              </a:rPr>
              <a:t>Hình nào là hình bình hành?</a:t>
            </a:r>
            <a:endParaRPr lang="vi-VN" sz="2400">
              <a:cs typeface="Arial" charset="0"/>
            </a:endParaRPr>
          </a:p>
          <a:p>
            <a:pPr marL="360363" indent="-360363" algn="just"/>
            <a:r>
              <a:rPr lang="vi-VN" sz="2400">
                <a:cs typeface="Arial" charset="0"/>
              </a:rPr>
              <a:t>		b.</a:t>
            </a:r>
            <a:r>
              <a:rPr lang="en-US" sz="2400">
                <a:cs typeface="Arial" charset="0"/>
              </a:rPr>
              <a:t> Hình nào là hình thang cân?</a:t>
            </a:r>
          </a:p>
        </p:txBody>
      </p:sp>
      <p:sp>
        <p:nvSpPr>
          <p:cNvPr id="252935" name="AutoShape 7"/>
          <p:cNvSpPr>
            <a:spLocks noChangeArrowheads="1"/>
          </p:cNvSpPr>
          <p:nvPr/>
        </p:nvSpPr>
        <p:spPr bwMode="auto">
          <a:xfrm>
            <a:off x="1524000" y="2833688"/>
            <a:ext cx="2971800" cy="1524000"/>
          </a:xfrm>
          <a:prstGeom prst="roundRect">
            <a:avLst>
              <a:gd name="adj" fmla="val 16667"/>
            </a:avLst>
          </a:prstGeom>
          <a:solidFill>
            <a:srgbClr val="FFCC00"/>
          </a:solidFill>
          <a:ln w="63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2936" name="AutoShape 8"/>
          <p:cNvSpPr>
            <a:spLocks noChangeArrowheads="1"/>
          </p:cNvSpPr>
          <p:nvPr/>
        </p:nvSpPr>
        <p:spPr bwMode="auto">
          <a:xfrm>
            <a:off x="4876800" y="4572000"/>
            <a:ext cx="2971800" cy="1524000"/>
          </a:xfrm>
          <a:prstGeom prst="roundRect">
            <a:avLst>
              <a:gd name="adj" fmla="val 16667"/>
            </a:avLst>
          </a:prstGeom>
          <a:solidFill>
            <a:srgbClr val="FFFF00"/>
          </a:solidFill>
          <a:ln w="6350">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9" name="Rectangle 9"/>
          <p:cNvSpPr>
            <a:spLocks noChangeArrowheads="1"/>
          </p:cNvSpPr>
          <p:nvPr/>
        </p:nvSpPr>
        <p:spPr bwMode="auto">
          <a:xfrm flipV="1">
            <a:off x="5722938" y="4760913"/>
            <a:ext cx="109537" cy="109537"/>
          </a:xfrm>
          <a:prstGeom prst="rect">
            <a:avLst/>
          </a:prstGeom>
          <a:solidFill>
            <a:srgbClr val="FFFF00"/>
          </a:solidFill>
          <a:ln w="127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 name="Rectangle 10"/>
          <p:cNvSpPr>
            <a:spLocks noChangeArrowheads="1"/>
          </p:cNvSpPr>
          <p:nvPr/>
        </p:nvSpPr>
        <p:spPr bwMode="auto">
          <a:xfrm flipV="1">
            <a:off x="5734050" y="5572125"/>
            <a:ext cx="109538" cy="109538"/>
          </a:xfrm>
          <a:prstGeom prst="rect">
            <a:avLst/>
          </a:prstGeom>
          <a:solidFill>
            <a:srgbClr val="FFFF00"/>
          </a:solidFill>
          <a:ln w="127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1" name="Rectangle 11"/>
          <p:cNvSpPr>
            <a:spLocks noChangeArrowheads="1"/>
          </p:cNvSpPr>
          <p:nvPr/>
        </p:nvSpPr>
        <p:spPr bwMode="auto">
          <a:xfrm flipV="1">
            <a:off x="7042150" y="4768850"/>
            <a:ext cx="109538" cy="109538"/>
          </a:xfrm>
          <a:prstGeom prst="rect">
            <a:avLst/>
          </a:prstGeom>
          <a:solidFill>
            <a:srgbClr val="FFFF00"/>
          </a:solidFill>
          <a:ln w="127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2" name="Rectangle 12"/>
          <p:cNvSpPr>
            <a:spLocks noChangeArrowheads="1"/>
          </p:cNvSpPr>
          <p:nvPr/>
        </p:nvSpPr>
        <p:spPr bwMode="auto">
          <a:xfrm flipV="1">
            <a:off x="7040563" y="5580063"/>
            <a:ext cx="109537" cy="109537"/>
          </a:xfrm>
          <a:prstGeom prst="rect">
            <a:avLst/>
          </a:prstGeom>
          <a:solidFill>
            <a:srgbClr val="FFFF00"/>
          </a:solidFill>
          <a:ln w="127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3" name="Rectangle 13"/>
          <p:cNvSpPr>
            <a:spLocks noChangeArrowheads="1"/>
          </p:cNvSpPr>
          <p:nvPr/>
        </p:nvSpPr>
        <p:spPr bwMode="auto">
          <a:xfrm flipV="1">
            <a:off x="5545138" y="3890963"/>
            <a:ext cx="109537" cy="109537"/>
          </a:xfrm>
          <a:prstGeom prst="rect">
            <a:avLst/>
          </a:prstGeom>
          <a:solidFill>
            <a:srgbClr val="FFFF00"/>
          </a:solidFill>
          <a:ln w="127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4" name="Rectangle 14"/>
          <p:cNvSpPr>
            <a:spLocks noChangeArrowheads="1"/>
          </p:cNvSpPr>
          <p:nvPr/>
        </p:nvSpPr>
        <p:spPr bwMode="auto">
          <a:xfrm flipV="1">
            <a:off x="5540375" y="3038475"/>
            <a:ext cx="109538" cy="109538"/>
          </a:xfrm>
          <a:prstGeom prst="rect">
            <a:avLst/>
          </a:prstGeom>
          <a:solidFill>
            <a:srgbClr val="FFFF00"/>
          </a:solidFill>
          <a:ln w="12700">
            <a:solidFill>
              <a:srgbClr val="00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5" name="Line 15"/>
          <p:cNvSpPr>
            <a:spLocks noChangeShapeType="1"/>
          </p:cNvSpPr>
          <p:nvPr/>
        </p:nvSpPr>
        <p:spPr bwMode="auto">
          <a:xfrm flipH="1">
            <a:off x="1895475" y="3014663"/>
            <a:ext cx="404813" cy="1055687"/>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6" name="Line 16"/>
          <p:cNvSpPr>
            <a:spLocks noChangeShapeType="1"/>
          </p:cNvSpPr>
          <p:nvPr/>
        </p:nvSpPr>
        <p:spPr bwMode="auto">
          <a:xfrm>
            <a:off x="3602038" y="3014663"/>
            <a:ext cx="404812" cy="1055687"/>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7" name="Line 17"/>
          <p:cNvSpPr>
            <a:spLocks noChangeShapeType="1"/>
          </p:cNvSpPr>
          <p:nvPr/>
        </p:nvSpPr>
        <p:spPr bwMode="auto">
          <a:xfrm>
            <a:off x="2300288" y="3014663"/>
            <a:ext cx="1301750" cy="1587"/>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8" name="Line 18"/>
          <p:cNvSpPr>
            <a:spLocks noChangeShapeType="1"/>
          </p:cNvSpPr>
          <p:nvPr/>
        </p:nvSpPr>
        <p:spPr bwMode="auto">
          <a:xfrm>
            <a:off x="1895475" y="4070350"/>
            <a:ext cx="2111375" cy="1588"/>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9" name="Oval 19"/>
          <p:cNvSpPr>
            <a:spLocks noChangeArrowheads="1"/>
          </p:cNvSpPr>
          <p:nvPr/>
        </p:nvSpPr>
        <p:spPr bwMode="auto">
          <a:xfrm>
            <a:off x="3978275" y="4041775"/>
            <a:ext cx="71438" cy="71438"/>
          </a:xfrm>
          <a:prstGeom prst="ellipse">
            <a:avLst/>
          </a:prstGeom>
          <a:solidFill>
            <a:srgbClr val="FF0000"/>
          </a:solidFill>
          <a:ln w="0">
            <a:solidFill>
              <a:srgbClr val="000000"/>
            </a:solidFill>
            <a:round/>
            <a:headEnd/>
            <a:tailEnd/>
          </a:ln>
        </p:spPr>
        <p:txBody>
          <a:bodyPr/>
          <a:lstStyle/>
          <a:p>
            <a:endParaRPr lang="en-US"/>
          </a:p>
        </p:txBody>
      </p:sp>
      <p:sp>
        <p:nvSpPr>
          <p:cNvPr id="5140" name="Rectangle 20"/>
          <p:cNvSpPr>
            <a:spLocks noChangeArrowheads="1"/>
          </p:cNvSpPr>
          <p:nvPr/>
        </p:nvSpPr>
        <p:spPr bwMode="auto">
          <a:xfrm>
            <a:off x="4122738" y="3983038"/>
            <a:ext cx="1190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vi-VN" sz="1400">
                <a:solidFill>
                  <a:srgbClr val="000000"/>
                </a:solidFill>
                <a:cs typeface="Arial" charset="0"/>
              </a:rPr>
              <a:t>P</a:t>
            </a:r>
            <a:endParaRPr lang="en-US" sz="4800">
              <a:cs typeface="Arial" charset="0"/>
            </a:endParaRPr>
          </a:p>
        </p:txBody>
      </p:sp>
      <p:sp>
        <p:nvSpPr>
          <p:cNvPr id="5141" name="Oval 21"/>
          <p:cNvSpPr>
            <a:spLocks noChangeArrowheads="1"/>
          </p:cNvSpPr>
          <p:nvPr/>
        </p:nvSpPr>
        <p:spPr bwMode="auto">
          <a:xfrm>
            <a:off x="3573463" y="2984500"/>
            <a:ext cx="71437" cy="73025"/>
          </a:xfrm>
          <a:prstGeom prst="ellipse">
            <a:avLst/>
          </a:prstGeom>
          <a:solidFill>
            <a:srgbClr val="FF0000"/>
          </a:solidFill>
          <a:ln w="0">
            <a:solidFill>
              <a:srgbClr val="000000"/>
            </a:solidFill>
            <a:round/>
            <a:headEnd/>
            <a:tailEnd/>
          </a:ln>
        </p:spPr>
        <p:txBody>
          <a:bodyPr/>
          <a:lstStyle/>
          <a:p>
            <a:endParaRPr lang="en-US"/>
          </a:p>
        </p:txBody>
      </p:sp>
      <p:sp>
        <p:nvSpPr>
          <p:cNvPr id="5142" name="Rectangle 22"/>
          <p:cNvSpPr>
            <a:spLocks noChangeArrowheads="1"/>
          </p:cNvSpPr>
          <p:nvPr/>
        </p:nvSpPr>
        <p:spPr bwMode="auto">
          <a:xfrm>
            <a:off x="3689350" y="2854325"/>
            <a:ext cx="128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vi-VN" sz="1400">
                <a:solidFill>
                  <a:srgbClr val="000000"/>
                </a:solidFill>
                <a:cs typeface="Arial" charset="0"/>
              </a:rPr>
              <a:t>N</a:t>
            </a:r>
            <a:endParaRPr lang="en-US" sz="4800">
              <a:cs typeface="Arial" charset="0"/>
            </a:endParaRPr>
          </a:p>
        </p:txBody>
      </p:sp>
      <p:sp>
        <p:nvSpPr>
          <p:cNvPr id="5143" name="Oval 23"/>
          <p:cNvSpPr>
            <a:spLocks noChangeArrowheads="1"/>
          </p:cNvSpPr>
          <p:nvPr/>
        </p:nvSpPr>
        <p:spPr bwMode="auto">
          <a:xfrm>
            <a:off x="2271713" y="2984500"/>
            <a:ext cx="73025" cy="73025"/>
          </a:xfrm>
          <a:prstGeom prst="ellipse">
            <a:avLst/>
          </a:prstGeom>
          <a:solidFill>
            <a:srgbClr val="FF0000"/>
          </a:solidFill>
          <a:ln w="0">
            <a:solidFill>
              <a:srgbClr val="000000"/>
            </a:solidFill>
            <a:round/>
            <a:headEnd/>
            <a:tailEnd/>
          </a:ln>
        </p:spPr>
        <p:txBody>
          <a:bodyPr/>
          <a:lstStyle/>
          <a:p>
            <a:endParaRPr lang="en-US"/>
          </a:p>
        </p:txBody>
      </p:sp>
      <p:sp>
        <p:nvSpPr>
          <p:cNvPr id="5144" name="Rectangle 24"/>
          <p:cNvSpPr>
            <a:spLocks noChangeArrowheads="1"/>
          </p:cNvSpPr>
          <p:nvPr/>
        </p:nvSpPr>
        <p:spPr bwMode="auto">
          <a:xfrm>
            <a:off x="2101850" y="2835275"/>
            <a:ext cx="1476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vi-VN" sz="1400">
                <a:solidFill>
                  <a:srgbClr val="000000"/>
                </a:solidFill>
                <a:cs typeface="Arial" charset="0"/>
              </a:rPr>
              <a:t>M</a:t>
            </a:r>
            <a:endParaRPr lang="en-US" sz="4800">
              <a:cs typeface="Arial" charset="0"/>
            </a:endParaRPr>
          </a:p>
        </p:txBody>
      </p:sp>
      <p:sp>
        <p:nvSpPr>
          <p:cNvPr id="5145" name="Oval 25"/>
          <p:cNvSpPr>
            <a:spLocks noChangeArrowheads="1"/>
          </p:cNvSpPr>
          <p:nvPr/>
        </p:nvSpPr>
        <p:spPr bwMode="auto">
          <a:xfrm>
            <a:off x="1866900" y="4041775"/>
            <a:ext cx="73025" cy="71438"/>
          </a:xfrm>
          <a:prstGeom prst="ellipse">
            <a:avLst/>
          </a:prstGeom>
          <a:solidFill>
            <a:srgbClr val="FF0000"/>
          </a:solidFill>
          <a:ln w="0">
            <a:solidFill>
              <a:srgbClr val="000000"/>
            </a:solidFill>
            <a:round/>
            <a:headEnd/>
            <a:tailEnd/>
          </a:ln>
        </p:spPr>
        <p:txBody>
          <a:bodyPr/>
          <a:lstStyle/>
          <a:p>
            <a:endParaRPr lang="en-US"/>
          </a:p>
        </p:txBody>
      </p:sp>
      <p:sp>
        <p:nvSpPr>
          <p:cNvPr id="5146" name="Rectangle 26"/>
          <p:cNvSpPr>
            <a:spLocks noChangeArrowheads="1"/>
          </p:cNvSpPr>
          <p:nvPr/>
        </p:nvSpPr>
        <p:spPr bwMode="auto">
          <a:xfrm>
            <a:off x="1677988" y="3983038"/>
            <a:ext cx="138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vi-VN" sz="1400">
                <a:solidFill>
                  <a:srgbClr val="000000"/>
                </a:solidFill>
                <a:cs typeface="Arial" charset="0"/>
              </a:rPr>
              <a:t>Q</a:t>
            </a:r>
            <a:endParaRPr lang="en-US" sz="4800">
              <a:cs typeface="Arial" charset="0"/>
            </a:endParaRPr>
          </a:p>
        </p:txBody>
      </p:sp>
      <p:sp>
        <p:nvSpPr>
          <p:cNvPr id="5147" name="Rectangle 27"/>
          <p:cNvSpPr>
            <a:spLocks noChangeArrowheads="1"/>
          </p:cNvSpPr>
          <p:nvPr/>
        </p:nvSpPr>
        <p:spPr bwMode="auto">
          <a:xfrm>
            <a:off x="2079625" y="3773488"/>
            <a:ext cx="260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vi-VN" sz="1400">
                <a:solidFill>
                  <a:srgbClr val="000000"/>
                </a:solidFill>
                <a:cs typeface="Arial" charset="0"/>
              </a:rPr>
              <a:t>70</a:t>
            </a:r>
            <a:r>
              <a:rPr lang="vi-VN" sz="1400" baseline="30000">
                <a:solidFill>
                  <a:srgbClr val="000000"/>
                </a:solidFill>
                <a:cs typeface="Arial" charset="0"/>
              </a:rPr>
              <a:t>o</a:t>
            </a:r>
            <a:endParaRPr lang="en-US" sz="4800" baseline="30000">
              <a:cs typeface="Arial" charset="0"/>
            </a:endParaRPr>
          </a:p>
        </p:txBody>
      </p:sp>
      <p:sp>
        <p:nvSpPr>
          <p:cNvPr id="5148" name="Rectangle 28"/>
          <p:cNvSpPr>
            <a:spLocks noChangeArrowheads="1"/>
          </p:cNvSpPr>
          <p:nvPr/>
        </p:nvSpPr>
        <p:spPr bwMode="auto">
          <a:xfrm>
            <a:off x="2339975" y="3087688"/>
            <a:ext cx="3587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vi-VN" sz="1400">
                <a:solidFill>
                  <a:srgbClr val="000000"/>
                </a:solidFill>
                <a:cs typeface="Arial" charset="0"/>
              </a:rPr>
              <a:t>110</a:t>
            </a:r>
            <a:r>
              <a:rPr lang="vi-VN" sz="1400" baseline="30000">
                <a:solidFill>
                  <a:srgbClr val="000000"/>
                </a:solidFill>
                <a:cs typeface="Arial" charset="0"/>
              </a:rPr>
              <a:t>o</a:t>
            </a:r>
            <a:endParaRPr lang="en-US" sz="4800" baseline="30000">
              <a:cs typeface="Arial" charset="0"/>
            </a:endParaRPr>
          </a:p>
        </p:txBody>
      </p:sp>
      <p:sp>
        <p:nvSpPr>
          <p:cNvPr id="5149" name="Rectangle 29"/>
          <p:cNvSpPr>
            <a:spLocks noChangeArrowheads="1"/>
          </p:cNvSpPr>
          <p:nvPr/>
        </p:nvSpPr>
        <p:spPr bwMode="auto">
          <a:xfrm>
            <a:off x="3559175" y="3773488"/>
            <a:ext cx="260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vi-VN" sz="1400">
                <a:solidFill>
                  <a:srgbClr val="000000"/>
                </a:solidFill>
                <a:cs typeface="Arial" charset="0"/>
              </a:rPr>
              <a:t>70</a:t>
            </a:r>
            <a:r>
              <a:rPr lang="vi-VN" sz="1400" baseline="30000">
                <a:solidFill>
                  <a:srgbClr val="000000"/>
                </a:solidFill>
                <a:cs typeface="Arial" charset="0"/>
              </a:rPr>
              <a:t>o</a:t>
            </a:r>
            <a:endParaRPr lang="en-US" sz="4800" baseline="30000">
              <a:cs typeface="Arial" charset="0"/>
            </a:endParaRPr>
          </a:p>
        </p:txBody>
      </p:sp>
      <p:sp>
        <p:nvSpPr>
          <p:cNvPr id="5150" name="Arc 30"/>
          <p:cNvSpPr>
            <a:spLocks/>
          </p:cNvSpPr>
          <p:nvPr/>
        </p:nvSpPr>
        <p:spPr bwMode="auto">
          <a:xfrm>
            <a:off x="1876425" y="3902075"/>
            <a:ext cx="212725" cy="200025"/>
          </a:xfrm>
          <a:custGeom>
            <a:avLst/>
            <a:gdLst>
              <a:gd name="T0" fmla="*/ 79974 w 21181"/>
              <a:gd name="T1" fmla="*/ 0 h 20079"/>
              <a:gd name="T2" fmla="*/ 212725 w 21181"/>
              <a:gd name="T3" fmla="*/ 157846 h 20079"/>
              <a:gd name="T4" fmla="*/ 0 w 21181"/>
              <a:gd name="T5" fmla="*/ 200025 h 20079"/>
              <a:gd name="T6" fmla="*/ 0 60000 65536"/>
              <a:gd name="T7" fmla="*/ 0 60000 65536"/>
              <a:gd name="T8" fmla="*/ 0 60000 65536"/>
            </a:gdLst>
            <a:ahLst/>
            <a:cxnLst>
              <a:cxn ang="T6">
                <a:pos x="T0" y="T1"/>
              </a:cxn>
              <a:cxn ang="T7">
                <a:pos x="T2" y="T3"/>
              </a:cxn>
              <a:cxn ang="T8">
                <a:pos x="T4" y="T5"/>
              </a:cxn>
            </a:cxnLst>
            <a:rect l="0" t="0" r="r" b="b"/>
            <a:pathLst>
              <a:path w="21181" h="20079" fill="none" extrusionOk="0">
                <a:moveTo>
                  <a:pt x="7962" y="0"/>
                </a:moveTo>
                <a:cubicBezTo>
                  <a:pt x="14769" y="2699"/>
                  <a:pt x="19745" y="8664"/>
                  <a:pt x="21180" y="15845"/>
                </a:cubicBezTo>
              </a:path>
              <a:path w="21181" h="20079" stroke="0" extrusionOk="0">
                <a:moveTo>
                  <a:pt x="7962" y="0"/>
                </a:moveTo>
                <a:cubicBezTo>
                  <a:pt x="14769" y="2699"/>
                  <a:pt x="19745" y="8664"/>
                  <a:pt x="21180" y="15845"/>
                </a:cubicBezTo>
                <a:lnTo>
                  <a:pt x="0" y="20079"/>
                </a:lnTo>
                <a:lnTo>
                  <a:pt x="7962" y="0"/>
                </a:lnTo>
                <a:close/>
              </a:path>
            </a:pathLst>
          </a:custGeom>
          <a:noFill/>
          <a:ln w="12700">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1" name="Arc 31"/>
          <p:cNvSpPr>
            <a:spLocks/>
          </p:cNvSpPr>
          <p:nvPr/>
        </p:nvSpPr>
        <p:spPr bwMode="auto">
          <a:xfrm>
            <a:off x="3784600" y="3868738"/>
            <a:ext cx="215900" cy="198437"/>
          </a:xfrm>
          <a:custGeom>
            <a:avLst/>
            <a:gdLst>
              <a:gd name="T0" fmla="*/ 0 w 21517"/>
              <a:gd name="T1" fmla="*/ 179552 h 19922"/>
              <a:gd name="T2" fmla="*/ 132147 w 21517"/>
              <a:gd name="T3" fmla="*/ 0 h 19922"/>
              <a:gd name="T4" fmla="*/ 215900 w 21517"/>
              <a:gd name="T5" fmla="*/ 198437 h 19922"/>
              <a:gd name="T6" fmla="*/ 0 60000 65536"/>
              <a:gd name="T7" fmla="*/ 0 60000 65536"/>
              <a:gd name="T8" fmla="*/ 0 60000 65536"/>
            </a:gdLst>
            <a:ahLst/>
            <a:cxnLst>
              <a:cxn ang="T6">
                <a:pos x="T0" y="T1"/>
              </a:cxn>
              <a:cxn ang="T7">
                <a:pos x="T2" y="T3"/>
              </a:cxn>
              <a:cxn ang="T8">
                <a:pos x="T4" y="T5"/>
              </a:cxn>
            </a:cxnLst>
            <a:rect l="0" t="0" r="r" b="b"/>
            <a:pathLst>
              <a:path w="21517" h="19922" fill="none" extrusionOk="0">
                <a:moveTo>
                  <a:pt x="0" y="18026"/>
                </a:moveTo>
                <a:cubicBezTo>
                  <a:pt x="704" y="10038"/>
                  <a:pt x="5774" y="3098"/>
                  <a:pt x="13169" y="-1"/>
                </a:cubicBezTo>
              </a:path>
              <a:path w="21517" h="19922" stroke="0" extrusionOk="0">
                <a:moveTo>
                  <a:pt x="0" y="18026"/>
                </a:moveTo>
                <a:cubicBezTo>
                  <a:pt x="704" y="10038"/>
                  <a:pt x="5774" y="3098"/>
                  <a:pt x="13169" y="-1"/>
                </a:cubicBezTo>
                <a:lnTo>
                  <a:pt x="21517" y="19922"/>
                </a:lnTo>
                <a:lnTo>
                  <a:pt x="0" y="18026"/>
                </a:lnTo>
                <a:close/>
              </a:path>
            </a:pathLst>
          </a:custGeom>
          <a:noFill/>
          <a:ln w="12700">
            <a:solidFill>
              <a:srgbClr val="00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2" name="Line 32"/>
          <p:cNvSpPr>
            <a:spLocks noChangeShapeType="1"/>
          </p:cNvSpPr>
          <p:nvPr/>
        </p:nvSpPr>
        <p:spPr bwMode="auto">
          <a:xfrm>
            <a:off x="5532438" y="3040063"/>
            <a:ext cx="1587" cy="968375"/>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3" name="Line 33"/>
          <p:cNvSpPr>
            <a:spLocks noChangeShapeType="1"/>
          </p:cNvSpPr>
          <p:nvPr/>
        </p:nvSpPr>
        <p:spPr bwMode="auto">
          <a:xfrm>
            <a:off x="6475413" y="3040063"/>
            <a:ext cx="800100" cy="968375"/>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4" name="Line 34"/>
          <p:cNvSpPr>
            <a:spLocks noChangeShapeType="1"/>
          </p:cNvSpPr>
          <p:nvPr/>
        </p:nvSpPr>
        <p:spPr bwMode="auto">
          <a:xfrm>
            <a:off x="5532438" y="3040063"/>
            <a:ext cx="942975" cy="1587"/>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5" name="Line 35"/>
          <p:cNvSpPr>
            <a:spLocks noChangeShapeType="1"/>
          </p:cNvSpPr>
          <p:nvPr/>
        </p:nvSpPr>
        <p:spPr bwMode="auto">
          <a:xfrm>
            <a:off x="5532438" y="4008438"/>
            <a:ext cx="1743075" cy="1587"/>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56" name="Oval 36"/>
          <p:cNvSpPr>
            <a:spLocks noChangeArrowheads="1"/>
          </p:cNvSpPr>
          <p:nvPr/>
        </p:nvSpPr>
        <p:spPr bwMode="auto">
          <a:xfrm>
            <a:off x="5507038" y="3014663"/>
            <a:ext cx="63500" cy="65087"/>
          </a:xfrm>
          <a:prstGeom prst="ellipse">
            <a:avLst/>
          </a:prstGeom>
          <a:solidFill>
            <a:srgbClr val="FF0000"/>
          </a:solidFill>
          <a:ln w="0">
            <a:solidFill>
              <a:srgbClr val="000000"/>
            </a:solidFill>
            <a:round/>
            <a:headEnd/>
            <a:tailEnd/>
          </a:ln>
        </p:spPr>
        <p:txBody>
          <a:bodyPr/>
          <a:lstStyle/>
          <a:p>
            <a:endParaRPr lang="en-US"/>
          </a:p>
        </p:txBody>
      </p:sp>
      <p:sp>
        <p:nvSpPr>
          <p:cNvPr id="5157" name="Rectangle 37"/>
          <p:cNvSpPr>
            <a:spLocks noChangeArrowheads="1"/>
          </p:cNvSpPr>
          <p:nvPr/>
        </p:nvSpPr>
        <p:spPr bwMode="auto">
          <a:xfrm>
            <a:off x="5364163" y="2859088"/>
            <a:ext cx="1190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cs typeface="Arial" charset="0"/>
              </a:rPr>
              <a:t>G</a:t>
            </a:r>
            <a:endParaRPr lang="en-US" sz="4800">
              <a:cs typeface="Arial" charset="0"/>
            </a:endParaRPr>
          </a:p>
        </p:txBody>
      </p:sp>
      <p:sp>
        <p:nvSpPr>
          <p:cNvPr id="5158" name="Oval 38"/>
          <p:cNvSpPr>
            <a:spLocks noChangeArrowheads="1"/>
          </p:cNvSpPr>
          <p:nvPr/>
        </p:nvSpPr>
        <p:spPr bwMode="auto">
          <a:xfrm>
            <a:off x="5507038" y="3983038"/>
            <a:ext cx="63500" cy="63500"/>
          </a:xfrm>
          <a:prstGeom prst="ellipse">
            <a:avLst/>
          </a:prstGeom>
          <a:solidFill>
            <a:srgbClr val="FF0000"/>
          </a:solidFill>
          <a:ln w="0">
            <a:solidFill>
              <a:srgbClr val="000000"/>
            </a:solidFill>
            <a:round/>
            <a:headEnd/>
            <a:tailEnd/>
          </a:ln>
        </p:spPr>
        <p:txBody>
          <a:bodyPr/>
          <a:lstStyle/>
          <a:p>
            <a:endParaRPr lang="en-US"/>
          </a:p>
        </p:txBody>
      </p:sp>
      <p:sp>
        <p:nvSpPr>
          <p:cNvPr id="5159" name="Rectangle 39"/>
          <p:cNvSpPr>
            <a:spLocks noChangeArrowheads="1"/>
          </p:cNvSpPr>
          <p:nvPr/>
        </p:nvSpPr>
        <p:spPr bwMode="auto">
          <a:xfrm>
            <a:off x="5351463" y="3925888"/>
            <a:ext cx="936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cs typeface="Arial" charset="0"/>
              </a:rPr>
              <a:t>F</a:t>
            </a:r>
            <a:endParaRPr lang="en-US" sz="4800">
              <a:cs typeface="Arial" charset="0"/>
            </a:endParaRPr>
          </a:p>
        </p:txBody>
      </p:sp>
      <p:sp>
        <p:nvSpPr>
          <p:cNvPr id="5160" name="Oval 40"/>
          <p:cNvSpPr>
            <a:spLocks noChangeArrowheads="1"/>
          </p:cNvSpPr>
          <p:nvPr/>
        </p:nvSpPr>
        <p:spPr bwMode="auto">
          <a:xfrm>
            <a:off x="6448425" y="3014663"/>
            <a:ext cx="65088" cy="65087"/>
          </a:xfrm>
          <a:prstGeom prst="ellipse">
            <a:avLst/>
          </a:prstGeom>
          <a:solidFill>
            <a:srgbClr val="FF0000"/>
          </a:solidFill>
          <a:ln w="0">
            <a:solidFill>
              <a:srgbClr val="000000"/>
            </a:solidFill>
            <a:round/>
            <a:headEnd/>
            <a:tailEnd/>
          </a:ln>
        </p:spPr>
        <p:txBody>
          <a:bodyPr/>
          <a:lstStyle/>
          <a:p>
            <a:endParaRPr lang="en-US"/>
          </a:p>
        </p:txBody>
      </p:sp>
      <p:sp>
        <p:nvSpPr>
          <p:cNvPr id="5161" name="Rectangle 41"/>
          <p:cNvSpPr>
            <a:spLocks noChangeArrowheads="1"/>
          </p:cNvSpPr>
          <p:nvPr/>
        </p:nvSpPr>
        <p:spPr bwMode="auto">
          <a:xfrm>
            <a:off x="6500813" y="2846388"/>
            <a:ext cx="1095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cs typeface="Arial" charset="0"/>
              </a:rPr>
              <a:t>H</a:t>
            </a:r>
            <a:endParaRPr lang="en-US" sz="4800">
              <a:cs typeface="Arial" charset="0"/>
            </a:endParaRPr>
          </a:p>
        </p:txBody>
      </p:sp>
      <p:sp>
        <p:nvSpPr>
          <p:cNvPr id="5162" name="Oval 42"/>
          <p:cNvSpPr>
            <a:spLocks noChangeArrowheads="1"/>
          </p:cNvSpPr>
          <p:nvPr/>
        </p:nvSpPr>
        <p:spPr bwMode="auto">
          <a:xfrm>
            <a:off x="7248525" y="3983038"/>
            <a:ext cx="65088" cy="63500"/>
          </a:xfrm>
          <a:prstGeom prst="ellipse">
            <a:avLst/>
          </a:prstGeom>
          <a:solidFill>
            <a:srgbClr val="FF0000"/>
          </a:solidFill>
          <a:ln w="0">
            <a:solidFill>
              <a:srgbClr val="000000"/>
            </a:solidFill>
            <a:round/>
            <a:headEnd/>
            <a:tailEnd/>
          </a:ln>
        </p:spPr>
        <p:txBody>
          <a:bodyPr/>
          <a:lstStyle/>
          <a:p>
            <a:endParaRPr lang="en-US"/>
          </a:p>
        </p:txBody>
      </p:sp>
      <p:sp>
        <p:nvSpPr>
          <p:cNvPr id="5163" name="Rectangle 43"/>
          <p:cNvSpPr>
            <a:spLocks noChangeArrowheads="1"/>
          </p:cNvSpPr>
          <p:nvPr/>
        </p:nvSpPr>
        <p:spPr bwMode="auto">
          <a:xfrm>
            <a:off x="7366000" y="3814763"/>
            <a:ext cx="101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cs typeface="Arial" charset="0"/>
              </a:rPr>
              <a:t>E</a:t>
            </a:r>
            <a:endParaRPr lang="en-US" sz="4800">
              <a:cs typeface="Arial" charset="0"/>
            </a:endParaRPr>
          </a:p>
        </p:txBody>
      </p:sp>
      <p:sp>
        <p:nvSpPr>
          <p:cNvPr id="5164" name="Line 44"/>
          <p:cNvSpPr>
            <a:spLocks noChangeShapeType="1"/>
          </p:cNvSpPr>
          <p:nvPr/>
        </p:nvSpPr>
        <p:spPr bwMode="auto">
          <a:xfrm flipH="1">
            <a:off x="1516063" y="4716463"/>
            <a:ext cx="692150" cy="941387"/>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65" name="Line 45"/>
          <p:cNvSpPr>
            <a:spLocks noChangeShapeType="1"/>
          </p:cNvSpPr>
          <p:nvPr/>
        </p:nvSpPr>
        <p:spPr bwMode="auto">
          <a:xfrm>
            <a:off x="2208213" y="4716463"/>
            <a:ext cx="1720850" cy="1587"/>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66" name="Line 46"/>
          <p:cNvSpPr>
            <a:spLocks noChangeShapeType="1"/>
          </p:cNvSpPr>
          <p:nvPr/>
        </p:nvSpPr>
        <p:spPr bwMode="auto">
          <a:xfrm flipH="1">
            <a:off x="3236913" y="4716463"/>
            <a:ext cx="692150" cy="941387"/>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67" name="Line 47"/>
          <p:cNvSpPr>
            <a:spLocks noChangeShapeType="1"/>
          </p:cNvSpPr>
          <p:nvPr/>
        </p:nvSpPr>
        <p:spPr bwMode="auto">
          <a:xfrm>
            <a:off x="1516063" y="5657850"/>
            <a:ext cx="1720850" cy="1588"/>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68" name="Line 48"/>
          <p:cNvSpPr>
            <a:spLocks noChangeShapeType="1"/>
          </p:cNvSpPr>
          <p:nvPr/>
        </p:nvSpPr>
        <p:spPr bwMode="auto">
          <a:xfrm>
            <a:off x="2208213" y="4716463"/>
            <a:ext cx="1028700" cy="941387"/>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69" name="Line 49"/>
          <p:cNvSpPr>
            <a:spLocks noChangeShapeType="1"/>
          </p:cNvSpPr>
          <p:nvPr/>
        </p:nvSpPr>
        <p:spPr bwMode="auto">
          <a:xfrm flipH="1">
            <a:off x="1516063" y="4716463"/>
            <a:ext cx="2413000" cy="941387"/>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70" name="Oval 50"/>
          <p:cNvSpPr>
            <a:spLocks noChangeArrowheads="1"/>
          </p:cNvSpPr>
          <p:nvPr/>
        </p:nvSpPr>
        <p:spPr bwMode="auto">
          <a:xfrm>
            <a:off x="2692400" y="5157788"/>
            <a:ext cx="74613" cy="73025"/>
          </a:xfrm>
          <a:prstGeom prst="ellipse">
            <a:avLst/>
          </a:prstGeom>
          <a:solidFill>
            <a:srgbClr val="FF0000"/>
          </a:solidFill>
          <a:ln w="0">
            <a:solidFill>
              <a:srgbClr val="000000"/>
            </a:solidFill>
            <a:round/>
            <a:headEnd/>
            <a:tailEnd/>
          </a:ln>
        </p:spPr>
        <p:txBody>
          <a:bodyPr/>
          <a:lstStyle/>
          <a:p>
            <a:endParaRPr lang="en-US"/>
          </a:p>
        </p:txBody>
      </p:sp>
      <p:sp>
        <p:nvSpPr>
          <p:cNvPr id="5171" name="Rectangle 51"/>
          <p:cNvSpPr>
            <a:spLocks noChangeArrowheads="1"/>
          </p:cNvSpPr>
          <p:nvPr/>
        </p:nvSpPr>
        <p:spPr bwMode="auto">
          <a:xfrm>
            <a:off x="2678113" y="4892675"/>
            <a:ext cx="13811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cs typeface="Arial" charset="0"/>
              </a:rPr>
              <a:t>O</a:t>
            </a:r>
            <a:endParaRPr lang="en-US" sz="4800">
              <a:cs typeface="Arial" charset="0"/>
            </a:endParaRPr>
          </a:p>
        </p:txBody>
      </p:sp>
      <p:sp>
        <p:nvSpPr>
          <p:cNvPr id="5172" name="Oval 52"/>
          <p:cNvSpPr>
            <a:spLocks noChangeArrowheads="1"/>
          </p:cNvSpPr>
          <p:nvPr/>
        </p:nvSpPr>
        <p:spPr bwMode="auto">
          <a:xfrm>
            <a:off x="3208338" y="5629275"/>
            <a:ext cx="73025" cy="73025"/>
          </a:xfrm>
          <a:prstGeom prst="ellipse">
            <a:avLst/>
          </a:prstGeom>
          <a:solidFill>
            <a:srgbClr val="FF0000"/>
          </a:solidFill>
          <a:ln w="0">
            <a:solidFill>
              <a:srgbClr val="000000"/>
            </a:solidFill>
            <a:round/>
            <a:headEnd/>
            <a:tailEnd/>
          </a:ln>
        </p:spPr>
        <p:txBody>
          <a:bodyPr/>
          <a:lstStyle/>
          <a:p>
            <a:endParaRPr lang="en-US"/>
          </a:p>
        </p:txBody>
      </p:sp>
      <p:sp>
        <p:nvSpPr>
          <p:cNvPr id="5173" name="Rectangle 53"/>
          <p:cNvSpPr>
            <a:spLocks noChangeArrowheads="1"/>
          </p:cNvSpPr>
          <p:nvPr/>
        </p:nvSpPr>
        <p:spPr bwMode="auto">
          <a:xfrm>
            <a:off x="3252788" y="5730875"/>
            <a:ext cx="1190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cs typeface="Arial" charset="0"/>
              </a:rPr>
              <a:t>S</a:t>
            </a:r>
            <a:endParaRPr lang="en-US" sz="4800">
              <a:cs typeface="Arial" charset="0"/>
            </a:endParaRPr>
          </a:p>
        </p:txBody>
      </p:sp>
      <p:sp>
        <p:nvSpPr>
          <p:cNvPr id="5174" name="Oval 54"/>
          <p:cNvSpPr>
            <a:spLocks noChangeArrowheads="1"/>
          </p:cNvSpPr>
          <p:nvPr/>
        </p:nvSpPr>
        <p:spPr bwMode="auto">
          <a:xfrm>
            <a:off x="2178050" y="4687888"/>
            <a:ext cx="73025" cy="73025"/>
          </a:xfrm>
          <a:prstGeom prst="ellipse">
            <a:avLst/>
          </a:prstGeom>
          <a:solidFill>
            <a:srgbClr val="FF0000"/>
          </a:solidFill>
          <a:ln w="0">
            <a:solidFill>
              <a:srgbClr val="000000"/>
            </a:solidFill>
            <a:round/>
            <a:headEnd/>
            <a:tailEnd/>
          </a:ln>
        </p:spPr>
        <p:txBody>
          <a:bodyPr/>
          <a:lstStyle/>
          <a:p>
            <a:endParaRPr lang="en-US"/>
          </a:p>
        </p:txBody>
      </p:sp>
      <p:sp>
        <p:nvSpPr>
          <p:cNvPr id="5175" name="Rectangle 55"/>
          <p:cNvSpPr>
            <a:spLocks noChangeArrowheads="1"/>
          </p:cNvSpPr>
          <p:nvPr/>
        </p:nvSpPr>
        <p:spPr bwMode="auto">
          <a:xfrm>
            <a:off x="2016125" y="4570413"/>
            <a:ext cx="1190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cs typeface="Arial" charset="0"/>
              </a:rPr>
              <a:t>K</a:t>
            </a:r>
            <a:endParaRPr lang="en-US" sz="4800">
              <a:cs typeface="Arial" charset="0"/>
            </a:endParaRPr>
          </a:p>
        </p:txBody>
      </p:sp>
      <p:sp>
        <p:nvSpPr>
          <p:cNvPr id="5176" name="Oval 56"/>
          <p:cNvSpPr>
            <a:spLocks noChangeArrowheads="1"/>
          </p:cNvSpPr>
          <p:nvPr/>
        </p:nvSpPr>
        <p:spPr bwMode="auto">
          <a:xfrm>
            <a:off x="1485900" y="5629275"/>
            <a:ext cx="74613" cy="73025"/>
          </a:xfrm>
          <a:prstGeom prst="ellipse">
            <a:avLst/>
          </a:prstGeom>
          <a:solidFill>
            <a:srgbClr val="FF0000"/>
          </a:solidFill>
          <a:ln w="0">
            <a:solidFill>
              <a:srgbClr val="000000"/>
            </a:solidFill>
            <a:round/>
            <a:headEnd/>
            <a:tailEnd/>
          </a:ln>
        </p:spPr>
        <p:txBody>
          <a:bodyPr/>
          <a:lstStyle/>
          <a:p>
            <a:endParaRPr lang="en-US"/>
          </a:p>
        </p:txBody>
      </p:sp>
      <p:sp>
        <p:nvSpPr>
          <p:cNvPr id="5177" name="Rectangle 57"/>
          <p:cNvSpPr>
            <a:spLocks noChangeArrowheads="1"/>
          </p:cNvSpPr>
          <p:nvPr/>
        </p:nvSpPr>
        <p:spPr bwMode="auto">
          <a:xfrm>
            <a:off x="1443038" y="5730875"/>
            <a:ext cx="1079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a:solidFill>
                  <a:srgbClr val="000000"/>
                </a:solidFill>
                <a:cs typeface="Arial" charset="0"/>
              </a:rPr>
              <a:t>T</a:t>
            </a:r>
            <a:endParaRPr lang="en-US" sz="4800">
              <a:cs typeface="Arial" charset="0"/>
            </a:endParaRPr>
          </a:p>
        </p:txBody>
      </p:sp>
      <p:sp>
        <p:nvSpPr>
          <p:cNvPr id="5178" name="Oval 58"/>
          <p:cNvSpPr>
            <a:spLocks noChangeArrowheads="1"/>
          </p:cNvSpPr>
          <p:nvPr/>
        </p:nvSpPr>
        <p:spPr bwMode="auto">
          <a:xfrm>
            <a:off x="3898900" y="4687888"/>
            <a:ext cx="74613" cy="73025"/>
          </a:xfrm>
          <a:prstGeom prst="ellipse">
            <a:avLst/>
          </a:prstGeom>
          <a:solidFill>
            <a:srgbClr val="FF0000"/>
          </a:solidFill>
          <a:ln w="0">
            <a:solidFill>
              <a:srgbClr val="000000"/>
            </a:solidFill>
            <a:round/>
            <a:headEnd/>
            <a:tailEnd/>
          </a:ln>
        </p:spPr>
        <p:txBody>
          <a:bodyPr/>
          <a:lstStyle/>
          <a:p>
            <a:endParaRPr lang="en-US"/>
          </a:p>
        </p:txBody>
      </p:sp>
      <p:sp>
        <p:nvSpPr>
          <p:cNvPr id="5179" name="Rectangle 59"/>
          <p:cNvSpPr>
            <a:spLocks noChangeArrowheads="1"/>
          </p:cNvSpPr>
          <p:nvPr/>
        </p:nvSpPr>
        <p:spPr bwMode="auto">
          <a:xfrm>
            <a:off x="4002088" y="4629150"/>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vi-VN" sz="1400">
                <a:solidFill>
                  <a:srgbClr val="000000"/>
                </a:solidFill>
                <a:cs typeface="Arial" charset="0"/>
              </a:rPr>
              <a:t>L</a:t>
            </a:r>
            <a:endParaRPr lang="en-US" sz="4800">
              <a:cs typeface="Arial" charset="0"/>
            </a:endParaRPr>
          </a:p>
        </p:txBody>
      </p:sp>
      <p:sp>
        <p:nvSpPr>
          <p:cNvPr id="5180" name="Line 60"/>
          <p:cNvSpPr>
            <a:spLocks noChangeShapeType="1"/>
          </p:cNvSpPr>
          <p:nvPr/>
        </p:nvSpPr>
        <p:spPr bwMode="auto">
          <a:xfrm>
            <a:off x="2133600" y="5370513"/>
            <a:ext cx="0" cy="90487"/>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1" name="Line 61"/>
          <p:cNvSpPr>
            <a:spLocks noChangeShapeType="1"/>
          </p:cNvSpPr>
          <p:nvPr/>
        </p:nvSpPr>
        <p:spPr bwMode="auto">
          <a:xfrm>
            <a:off x="3200400" y="4953000"/>
            <a:ext cx="0" cy="9048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2" name="Line 62"/>
          <p:cNvSpPr>
            <a:spLocks noChangeShapeType="1"/>
          </p:cNvSpPr>
          <p:nvPr/>
        </p:nvSpPr>
        <p:spPr bwMode="auto">
          <a:xfrm flipH="1">
            <a:off x="2928938" y="5376863"/>
            <a:ext cx="61912" cy="47625"/>
          </a:xfrm>
          <a:prstGeom prst="line">
            <a:avLst/>
          </a:prstGeom>
          <a:noFill/>
          <a:ln w="38100" cmpd="dbl">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3" name="Line 63"/>
          <p:cNvSpPr>
            <a:spLocks noChangeShapeType="1"/>
          </p:cNvSpPr>
          <p:nvPr/>
        </p:nvSpPr>
        <p:spPr bwMode="auto">
          <a:xfrm flipH="1">
            <a:off x="2462213" y="4953000"/>
            <a:ext cx="61912" cy="47625"/>
          </a:xfrm>
          <a:prstGeom prst="line">
            <a:avLst/>
          </a:prstGeom>
          <a:noFill/>
          <a:ln w="38100" cmpd="dbl">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84" name="Line 64"/>
          <p:cNvSpPr>
            <a:spLocks noChangeShapeType="1"/>
          </p:cNvSpPr>
          <p:nvPr/>
        </p:nvSpPr>
        <p:spPr bwMode="auto">
          <a:xfrm>
            <a:off x="5724525" y="4764088"/>
            <a:ext cx="1588" cy="925512"/>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85" name="Line 65"/>
          <p:cNvSpPr>
            <a:spLocks noChangeShapeType="1"/>
          </p:cNvSpPr>
          <p:nvPr/>
        </p:nvSpPr>
        <p:spPr bwMode="auto">
          <a:xfrm>
            <a:off x="7156450" y="4764088"/>
            <a:ext cx="1588" cy="925512"/>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86" name="Line 66"/>
          <p:cNvSpPr>
            <a:spLocks noChangeShapeType="1"/>
          </p:cNvSpPr>
          <p:nvPr/>
        </p:nvSpPr>
        <p:spPr bwMode="auto">
          <a:xfrm>
            <a:off x="5724525" y="4764088"/>
            <a:ext cx="1431925" cy="1587"/>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87" name="Line 67"/>
          <p:cNvSpPr>
            <a:spLocks noChangeShapeType="1"/>
          </p:cNvSpPr>
          <p:nvPr/>
        </p:nvSpPr>
        <p:spPr bwMode="auto">
          <a:xfrm>
            <a:off x="5724525" y="5689600"/>
            <a:ext cx="1431925" cy="1588"/>
          </a:xfrm>
          <a:prstGeom prst="line">
            <a:avLst/>
          </a:prstGeom>
          <a:noFill/>
          <a:ln w="285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88" name="Oval 68"/>
          <p:cNvSpPr>
            <a:spLocks noChangeArrowheads="1"/>
          </p:cNvSpPr>
          <p:nvPr/>
        </p:nvSpPr>
        <p:spPr bwMode="auto">
          <a:xfrm>
            <a:off x="7127875" y="5662613"/>
            <a:ext cx="73025" cy="66675"/>
          </a:xfrm>
          <a:prstGeom prst="ellipse">
            <a:avLst/>
          </a:prstGeom>
          <a:solidFill>
            <a:srgbClr val="FF0000"/>
          </a:solidFill>
          <a:ln w="0">
            <a:solidFill>
              <a:srgbClr val="000000"/>
            </a:solidFill>
            <a:round/>
            <a:headEnd/>
            <a:tailEnd/>
          </a:ln>
        </p:spPr>
        <p:txBody>
          <a:bodyPr/>
          <a:lstStyle/>
          <a:p>
            <a:endParaRPr lang="en-US"/>
          </a:p>
        </p:txBody>
      </p:sp>
      <p:sp>
        <p:nvSpPr>
          <p:cNvPr id="5189" name="Rectangle 69"/>
          <p:cNvSpPr>
            <a:spLocks noChangeArrowheads="1"/>
          </p:cNvSpPr>
          <p:nvPr/>
        </p:nvSpPr>
        <p:spPr bwMode="auto">
          <a:xfrm>
            <a:off x="7239000" y="5608638"/>
            <a:ext cx="11906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cs typeface="Arial" charset="0"/>
              </a:rPr>
              <a:t>C</a:t>
            </a:r>
            <a:endParaRPr lang="en-US" sz="4800">
              <a:cs typeface="Arial" charset="0"/>
            </a:endParaRPr>
          </a:p>
        </p:txBody>
      </p:sp>
      <p:sp>
        <p:nvSpPr>
          <p:cNvPr id="5190" name="Oval 70"/>
          <p:cNvSpPr>
            <a:spLocks noChangeArrowheads="1"/>
          </p:cNvSpPr>
          <p:nvPr/>
        </p:nvSpPr>
        <p:spPr bwMode="auto">
          <a:xfrm>
            <a:off x="7127875" y="4737100"/>
            <a:ext cx="73025" cy="66675"/>
          </a:xfrm>
          <a:prstGeom prst="ellipse">
            <a:avLst/>
          </a:prstGeom>
          <a:solidFill>
            <a:srgbClr val="FF0000"/>
          </a:solidFill>
          <a:ln w="0">
            <a:solidFill>
              <a:srgbClr val="000000"/>
            </a:solidFill>
            <a:round/>
            <a:headEnd/>
            <a:tailEnd/>
          </a:ln>
        </p:spPr>
        <p:txBody>
          <a:bodyPr/>
          <a:lstStyle/>
          <a:p>
            <a:endParaRPr lang="en-US"/>
          </a:p>
        </p:txBody>
      </p:sp>
      <p:sp>
        <p:nvSpPr>
          <p:cNvPr id="5191" name="Rectangle 71"/>
          <p:cNvSpPr>
            <a:spLocks noChangeArrowheads="1"/>
          </p:cNvSpPr>
          <p:nvPr/>
        </p:nvSpPr>
        <p:spPr bwMode="auto">
          <a:xfrm>
            <a:off x="7227888" y="4678363"/>
            <a:ext cx="10953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cs typeface="Arial" charset="0"/>
              </a:rPr>
              <a:t>B</a:t>
            </a:r>
            <a:endParaRPr lang="en-US" sz="4800">
              <a:cs typeface="Arial" charset="0"/>
            </a:endParaRPr>
          </a:p>
        </p:txBody>
      </p:sp>
      <p:sp>
        <p:nvSpPr>
          <p:cNvPr id="5192" name="Oval 72"/>
          <p:cNvSpPr>
            <a:spLocks noChangeArrowheads="1"/>
          </p:cNvSpPr>
          <p:nvPr/>
        </p:nvSpPr>
        <p:spPr bwMode="auto">
          <a:xfrm>
            <a:off x="5695950" y="4737100"/>
            <a:ext cx="73025" cy="66675"/>
          </a:xfrm>
          <a:prstGeom prst="ellipse">
            <a:avLst/>
          </a:prstGeom>
          <a:solidFill>
            <a:srgbClr val="FF0000"/>
          </a:solidFill>
          <a:ln w="0">
            <a:solidFill>
              <a:srgbClr val="000000"/>
            </a:solidFill>
            <a:round/>
            <a:headEnd/>
            <a:tailEnd/>
          </a:ln>
        </p:spPr>
        <p:txBody>
          <a:bodyPr/>
          <a:lstStyle/>
          <a:p>
            <a:endParaRPr lang="en-US"/>
          </a:p>
        </p:txBody>
      </p:sp>
      <p:sp>
        <p:nvSpPr>
          <p:cNvPr id="5193" name="Rectangle 73"/>
          <p:cNvSpPr>
            <a:spLocks noChangeArrowheads="1"/>
          </p:cNvSpPr>
          <p:nvPr/>
        </p:nvSpPr>
        <p:spPr bwMode="auto">
          <a:xfrm>
            <a:off x="5529263" y="4668838"/>
            <a:ext cx="10953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cs typeface="Arial" charset="0"/>
              </a:rPr>
              <a:t>A</a:t>
            </a:r>
            <a:endParaRPr lang="en-US" sz="4800">
              <a:cs typeface="Arial" charset="0"/>
            </a:endParaRPr>
          </a:p>
        </p:txBody>
      </p:sp>
      <p:sp>
        <p:nvSpPr>
          <p:cNvPr id="5194" name="Oval 74"/>
          <p:cNvSpPr>
            <a:spLocks noChangeArrowheads="1"/>
          </p:cNvSpPr>
          <p:nvPr/>
        </p:nvSpPr>
        <p:spPr bwMode="auto">
          <a:xfrm>
            <a:off x="5695950" y="5662613"/>
            <a:ext cx="73025" cy="66675"/>
          </a:xfrm>
          <a:prstGeom prst="ellipse">
            <a:avLst/>
          </a:prstGeom>
          <a:solidFill>
            <a:srgbClr val="FF0000"/>
          </a:solidFill>
          <a:ln w="0">
            <a:solidFill>
              <a:srgbClr val="000000"/>
            </a:solidFill>
            <a:round/>
            <a:headEnd/>
            <a:tailEnd/>
          </a:ln>
        </p:spPr>
        <p:txBody>
          <a:bodyPr/>
          <a:lstStyle/>
          <a:p>
            <a:endParaRPr lang="en-US"/>
          </a:p>
        </p:txBody>
      </p:sp>
      <p:sp>
        <p:nvSpPr>
          <p:cNvPr id="5195" name="Rectangle 75"/>
          <p:cNvSpPr>
            <a:spLocks noChangeArrowheads="1"/>
          </p:cNvSpPr>
          <p:nvPr/>
        </p:nvSpPr>
        <p:spPr bwMode="auto">
          <a:xfrm>
            <a:off x="5519738" y="5638800"/>
            <a:ext cx="119062"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000000"/>
                </a:solidFill>
                <a:cs typeface="Arial" charset="0"/>
              </a:rPr>
              <a:t>D</a:t>
            </a:r>
            <a:endParaRPr lang="en-US" sz="4800">
              <a:cs typeface="Arial" charset="0"/>
            </a:endParaRPr>
          </a:p>
        </p:txBody>
      </p:sp>
      <p:sp>
        <p:nvSpPr>
          <p:cNvPr id="5196" name="Rectangle 76"/>
          <p:cNvSpPr>
            <a:spLocks noChangeArrowheads="1"/>
          </p:cNvSpPr>
          <p:nvPr/>
        </p:nvSpPr>
        <p:spPr bwMode="auto">
          <a:xfrm>
            <a:off x="2128838" y="405765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60363" indent="-360363" algn="ctr"/>
            <a:r>
              <a:rPr lang="en-US" sz="1800" b="1">
                <a:solidFill>
                  <a:srgbClr val="FF0000"/>
                </a:solidFill>
                <a:latin typeface="VNI-Aptima" pitchFamily="2" charset="0"/>
                <a:cs typeface="Arial" charset="0"/>
              </a:rPr>
              <a:t>Hình 1</a:t>
            </a:r>
          </a:p>
        </p:txBody>
      </p:sp>
      <p:sp>
        <p:nvSpPr>
          <p:cNvPr id="5197" name="Rectangle 77"/>
          <p:cNvSpPr>
            <a:spLocks noChangeArrowheads="1"/>
          </p:cNvSpPr>
          <p:nvPr/>
        </p:nvSpPr>
        <p:spPr bwMode="auto">
          <a:xfrm>
            <a:off x="5548313" y="4005263"/>
            <a:ext cx="1524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60363" indent="-360363" algn="ctr"/>
            <a:r>
              <a:rPr lang="en-US" sz="1800" b="1">
                <a:solidFill>
                  <a:srgbClr val="FF0000"/>
                </a:solidFill>
                <a:latin typeface="VNI-Aptima" pitchFamily="2" charset="0"/>
                <a:cs typeface="Arial" charset="0"/>
              </a:rPr>
              <a:t>Hình 2</a:t>
            </a:r>
          </a:p>
        </p:txBody>
      </p:sp>
      <p:sp>
        <p:nvSpPr>
          <p:cNvPr id="5198" name="Rectangle 78"/>
          <p:cNvSpPr>
            <a:spLocks noChangeArrowheads="1"/>
          </p:cNvSpPr>
          <p:nvPr/>
        </p:nvSpPr>
        <p:spPr bwMode="auto">
          <a:xfrm>
            <a:off x="1738313" y="57150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60363" indent="-360363" algn="ctr"/>
            <a:r>
              <a:rPr lang="en-US" sz="1800" b="1">
                <a:solidFill>
                  <a:srgbClr val="FF0000"/>
                </a:solidFill>
                <a:latin typeface="VNI-Aptima" pitchFamily="2" charset="0"/>
                <a:cs typeface="Arial" charset="0"/>
              </a:rPr>
              <a:t>Hình 3</a:t>
            </a:r>
          </a:p>
        </p:txBody>
      </p:sp>
      <p:sp>
        <p:nvSpPr>
          <p:cNvPr id="5199" name="Rectangle 79"/>
          <p:cNvSpPr>
            <a:spLocks noChangeArrowheads="1"/>
          </p:cNvSpPr>
          <p:nvPr/>
        </p:nvSpPr>
        <p:spPr bwMode="auto">
          <a:xfrm>
            <a:off x="5715000" y="57150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60363" indent="-360363" algn="ctr"/>
            <a:r>
              <a:rPr lang="en-US" sz="1800" b="1">
                <a:solidFill>
                  <a:srgbClr val="FF0000"/>
                </a:solidFill>
                <a:latin typeface="VNI-Aptima" pitchFamily="2" charset="0"/>
                <a:cs typeface="Arial" charset="0"/>
              </a:rPr>
              <a:t>Hình 4</a:t>
            </a:r>
          </a:p>
        </p:txBody>
      </p:sp>
    </p:spTree>
    <p:extLst>
      <p:ext uri="{BB962C8B-B14F-4D97-AF65-F5344CB8AC3E}">
        <p14:creationId xmlns:p14="http://schemas.microsoft.com/office/powerpoint/2010/main" val="3843909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252934">
                                            <p:txEl>
                                              <p:pRg st="3" end="3"/>
                                            </p:txEl>
                                          </p:spTgt>
                                        </p:tgtEl>
                                        <p:attrNameLst>
                                          <p:attrName>style.visibility</p:attrName>
                                        </p:attrNameLst>
                                      </p:cBhvr>
                                      <p:to>
                                        <p:strVal val="visible"/>
                                      </p:to>
                                    </p:set>
                                    <p:anim calcmode="discrete" valueType="clr">
                                      <p:cBhvr override="childStyle">
                                        <p:cTn id="7" dur="80"/>
                                        <p:tgtEl>
                                          <p:spTgt spid="25293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2934">
                                            <p:txEl>
                                              <p:pRg st="3" end="3"/>
                                            </p:txEl>
                                          </p:spTgt>
                                        </p:tgtEl>
                                        <p:attrNameLst>
                                          <p:attrName>fillcolor</p:attrName>
                                        </p:attrNameLst>
                                      </p:cBhvr>
                                      <p:tavLst>
                                        <p:tav tm="0">
                                          <p:val>
                                            <p:clrVal>
                                              <a:schemeClr val="accent2"/>
                                            </p:clrVal>
                                          </p:val>
                                        </p:tav>
                                        <p:tav tm="50000">
                                          <p:val>
                                            <p:clrVal>
                                              <a:schemeClr val="hlink"/>
                                            </p:clrVal>
                                          </p:val>
                                        </p:tav>
                                      </p:tavLst>
                                    </p:anim>
                                    <p:set>
                                      <p:cBhvr>
                                        <p:cTn id="9" dur="80"/>
                                        <p:tgtEl>
                                          <p:spTgt spid="252934">
                                            <p:txEl>
                                              <p:pRg st="3" end="3"/>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52935"/>
                                        </p:tgtEl>
                                        <p:attrNameLst>
                                          <p:attrName>style.visibility</p:attrName>
                                        </p:attrNameLst>
                                      </p:cBhvr>
                                      <p:to>
                                        <p:strVal val="visible"/>
                                      </p:to>
                                    </p:set>
                                  </p:childTnLst>
                                </p:cTn>
                              </p:par>
                              <p:par>
                                <p:cTn id="14" presetID="1" presetClass="emph" presetSubtype="2" repeatCount="indefinite" fill="hold" nodeType="withEffect">
                                  <p:stCondLst>
                                    <p:cond delay="0"/>
                                  </p:stCondLst>
                                  <p:endCondLst>
                                    <p:cond evt="onNext" delay="0">
                                      <p:tgtEl>
                                        <p:sldTgt/>
                                      </p:tgtEl>
                                    </p:cond>
                                  </p:endCondLst>
                                  <p:childTnLst>
                                    <p:animClr clrSpc="rgb" dir="cw">
                                      <p:cBhvr>
                                        <p:cTn id="15" dur="500" fill="hold"/>
                                        <p:tgtEl>
                                          <p:spTgt spid="252935"/>
                                        </p:tgtEl>
                                        <p:attrNameLst>
                                          <p:attrName>fillcolor</p:attrName>
                                        </p:attrNameLst>
                                      </p:cBhvr>
                                      <p:to>
                                        <a:srgbClr val="99FF66"/>
                                      </p:to>
                                    </p:animClr>
                                    <p:set>
                                      <p:cBhvr>
                                        <p:cTn id="16" dur="500" fill="hold"/>
                                        <p:tgtEl>
                                          <p:spTgt spid="252935"/>
                                        </p:tgtEl>
                                        <p:attrNameLst>
                                          <p:attrName>fill.type</p:attrName>
                                        </p:attrNameLst>
                                      </p:cBhvr>
                                      <p:to>
                                        <p:strVal val="solid"/>
                                      </p:to>
                                    </p:set>
                                    <p:set>
                                      <p:cBhvr>
                                        <p:cTn id="17" dur="500" fill="hold"/>
                                        <p:tgtEl>
                                          <p:spTgt spid="252935"/>
                                        </p:tgtEl>
                                        <p:attrNameLst>
                                          <p:attrName>fill.on</p:attrName>
                                        </p:attrNameLst>
                                      </p:cBhvr>
                                      <p:to>
                                        <p:strVal val="true"/>
                                      </p:to>
                                    </p:set>
                                  </p:childTnLst>
                                </p:cTn>
                              </p:par>
                              <p:par>
                                <p:cTn id="18" presetID="1" presetClass="entr" presetSubtype="0" fill="hold" grpId="0" nodeType="withEffect">
                                  <p:stCondLst>
                                    <p:cond delay="0"/>
                                  </p:stCondLst>
                                  <p:childTnLst>
                                    <p:set>
                                      <p:cBhvr>
                                        <p:cTn id="19" dur="1" fill="hold">
                                          <p:stCondLst>
                                            <p:cond delay="0"/>
                                          </p:stCondLst>
                                        </p:cTn>
                                        <p:tgtEl>
                                          <p:spTgt spid="252936"/>
                                        </p:tgtEl>
                                        <p:attrNameLst>
                                          <p:attrName>style.visibility</p:attrName>
                                        </p:attrNameLst>
                                      </p:cBhvr>
                                      <p:to>
                                        <p:strVal val="visible"/>
                                      </p:to>
                                    </p:set>
                                  </p:childTnLst>
                                </p:cTn>
                              </p:par>
                              <p:par>
                                <p:cTn id="20" presetID="1" presetClass="emph" presetSubtype="2" repeatCount="indefinite" fill="hold" nodeType="withEffect">
                                  <p:stCondLst>
                                    <p:cond delay="0"/>
                                  </p:stCondLst>
                                  <p:endCondLst>
                                    <p:cond evt="onNext" delay="0">
                                      <p:tgtEl>
                                        <p:sldTgt/>
                                      </p:tgtEl>
                                    </p:cond>
                                  </p:endCondLst>
                                  <p:childTnLst>
                                    <p:animClr clrSpc="rgb" dir="cw">
                                      <p:cBhvr>
                                        <p:cTn id="21" dur="500" fill="hold"/>
                                        <p:tgtEl>
                                          <p:spTgt spid="252936"/>
                                        </p:tgtEl>
                                        <p:attrNameLst>
                                          <p:attrName>fillcolor</p:attrName>
                                        </p:attrNameLst>
                                      </p:cBhvr>
                                      <p:to>
                                        <a:srgbClr val="99FF66"/>
                                      </p:to>
                                    </p:animClr>
                                    <p:set>
                                      <p:cBhvr>
                                        <p:cTn id="22" dur="500" fill="hold"/>
                                        <p:tgtEl>
                                          <p:spTgt spid="252936"/>
                                        </p:tgtEl>
                                        <p:attrNameLst>
                                          <p:attrName>fill.type</p:attrName>
                                        </p:attrNameLst>
                                      </p:cBhvr>
                                      <p:to>
                                        <p:strVal val="solid"/>
                                      </p:to>
                                    </p:set>
                                    <p:set>
                                      <p:cBhvr>
                                        <p:cTn id="23" dur="500" fill="hold"/>
                                        <p:tgtEl>
                                          <p:spTgt spid="25293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5" grpId="0" animBg="1"/>
      <p:bldP spid="2529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791" name="Group 359"/>
          <p:cNvGraphicFramePr>
            <a:graphicFrameLocks noGrp="1"/>
          </p:cNvGraphicFramePr>
          <p:nvPr>
            <p:extLst>
              <p:ext uri="{D42A27DB-BD31-4B8C-83A1-F6EECF244321}">
                <p14:modId xmlns:p14="http://schemas.microsoft.com/office/powerpoint/2010/main" val="2242451696"/>
              </p:ext>
            </p:extLst>
          </p:nvPr>
        </p:nvGraphicFramePr>
        <p:xfrm>
          <a:off x="28864" y="1495426"/>
          <a:ext cx="9038936" cy="5546723"/>
        </p:xfrm>
        <a:graphic>
          <a:graphicData uri="http://schemas.openxmlformats.org/drawingml/2006/table">
            <a:tbl>
              <a:tblPr/>
              <a:tblGrid>
                <a:gridCol w="1114136">
                  <a:extLst>
                    <a:ext uri="{9D8B030D-6E8A-4147-A177-3AD203B41FA5}">
                      <a16:colId xmlns:a16="http://schemas.microsoft.com/office/drawing/2014/main" val="20000"/>
                    </a:ext>
                  </a:extLst>
                </a:gridCol>
                <a:gridCol w="2351983">
                  <a:extLst>
                    <a:ext uri="{9D8B030D-6E8A-4147-A177-3AD203B41FA5}">
                      <a16:colId xmlns:a16="http://schemas.microsoft.com/office/drawing/2014/main" val="20001"/>
                    </a:ext>
                  </a:extLst>
                </a:gridCol>
                <a:gridCol w="1952625">
                  <a:extLst>
                    <a:ext uri="{9D8B030D-6E8A-4147-A177-3AD203B41FA5}">
                      <a16:colId xmlns:a16="http://schemas.microsoft.com/office/drawing/2014/main" val="20002"/>
                    </a:ext>
                  </a:extLst>
                </a:gridCol>
                <a:gridCol w="3620192">
                  <a:extLst>
                    <a:ext uri="{9D8B030D-6E8A-4147-A177-3AD203B41FA5}">
                      <a16:colId xmlns:a16="http://schemas.microsoft.com/office/drawing/2014/main" val="20003"/>
                    </a:ext>
                  </a:extLst>
                </a:gridCol>
              </a:tblGrid>
              <a:tr h="573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VnArial Narrow" pitchFamily="34" charset="0"/>
                        </a:rPr>
                        <a:t>T/ c</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ap="flat" cmpd="sng" algn="ctr">
                      <a:solidFill>
                        <a:schemeClr val="bg1"/>
                      </a:solidFill>
                      <a:prstDash val="solid"/>
                      <a:round/>
                      <a:headEnd type="none" w="med" len="med"/>
                      <a:tailEnd type="none" w="med" len="med"/>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VnArial Narrow" pitchFamily="34" charset="0"/>
                        </a:rPr>
                        <a:t>H×nh b×nh hµnh</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VnArial Narrow" pitchFamily="34" charset="0"/>
                        </a:rPr>
                        <a:t>H×nh thang c©n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VnArial Narrow" pitchFamily="34" charset="0"/>
                        </a:rPr>
                        <a:t>H×nh ch÷ nhËt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4382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VnArial Narrow"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VnArial Narrow" pitchFamily="34" charset="0"/>
                        </a:rPr>
                        <a:t>C¹nh</a:t>
                      </a:r>
                      <a:r>
                        <a:rPr kumimoji="0" lang="en-US" sz="2000" b="1" i="0" u="none" strike="noStrike" cap="none" normalizeH="0" baseline="0" smtClean="0">
                          <a:ln>
                            <a:noFill/>
                          </a:ln>
                          <a:solidFill>
                            <a:schemeClr val="tx1"/>
                          </a:solidFill>
                          <a:effectLst/>
                          <a:latin typeface=".VnArial Narrow" pitchFamily="34"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sng" strike="noStrike" cap="none" normalizeH="0" baseline="0" smtClean="0">
                        <a:ln>
                          <a:noFill/>
                        </a:ln>
                        <a:solidFill>
                          <a:schemeClr val="tx1"/>
                        </a:solidFill>
                        <a:effectLst/>
                        <a:latin typeface=".VnArial Narrow"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sng" strike="noStrike" cap="none" normalizeH="0" baseline="0" smtClean="0">
                        <a:ln>
                          <a:noFill/>
                        </a:ln>
                        <a:solidFill>
                          <a:schemeClr val="tx1"/>
                        </a:solidFill>
                        <a:effectLst/>
                        <a:latin typeface=".VnArial Narrow"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VnArial Narrow"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752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smtClean="0">
                        <a:ln>
                          <a:noFill/>
                        </a:ln>
                        <a:solidFill>
                          <a:schemeClr val="tx1"/>
                        </a:solidFill>
                        <a:effectLst/>
                        <a:latin typeface=".VnArial Narrow"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VnArial Narrow" pitchFamily="34" charset="0"/>
                        </a:rPr>
                        <a:t>Gãc</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sng" strike="noStrike" cap="none" normalizeH="0" baseline="0" smtClean="0">
                        <a:ln>
                          <a:noFill/>
                        </a:ln>
                        <a:solidFill>
                          <a:schemeClr val="tx1"/>
                        </a:solidFill>
                        <a:effectLst/>
                        <a:latin typeface=".VnArial Narrow"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VnArial Narrow"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VnArial Narrow"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7827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Đường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chéo</a:t>
                      </a:r>
                      <a:endParaRPr kumimoji="0" lang="en-US" sz="2800" b="1" i="0" u="none" strike="noStrike" cap="none" normalizeH="0" baseline="0" smtClean="0">
                        <a:ln>
                          <a:noFill/>
                        </a:ln>
                        <a:solidFill>
                          <a:schemeClr val="tx1"/>
                        </a:solidFill>
                        <a:effectLst/>
                        <a:latin typeface=".VnArial Narrow"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sng" strike="noStrike" cap="none" normalizeH="0" baseline="0" smtClean="0">
                        <a:ln>
                          <a:noFill/>
                        </a:ln>
                        <a:solidFill>
                          <a:schemeClr val="tx1"/>
                        </a:solidFill>
                        <a:effectLst/>
                        <a:latin typeface=".VnArial Narrow"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sng" strike="noStrike" cap="none" normalizeH="0" baseline="0" smtClean="0">
                        <a:ln>
                          <a:noFill/>
                        </a:ln>
                        <a:solidFill>
                          <a:schemeClr val="tx1"/>
                        </a:solidFill>
                        <a:effectLst/>
                        <a:latin typeface=".VnArial Narrow"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VnArial Narrow"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18473" name="Text Box 41"/>
          <p:cNvSpPr txBox="1">
            <a:spLocks noChangeArrowheads="1"/>
          </p:cNvSpPr>
          <p:nvPr/>
        </p:nvSpPr>
        <p:spPr bwMode="auto">
          <a:xfrm>
            <a:off x="457200" y="2286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000099"/>
                </a:solidFill>
                <a:latin typeface=".VnArial Narrow" pitchFamily="34" charset="0"/>
              </a:rPr>
              <a:t>2. </a:t>
            </a:r>
            <a:r>
              <a:rPr lang="en-US" sz="2400" b="1" u="sng">
                <a:solidFill>
                  <a:srgbClr val="000099"/>
                </a:solidFill>
                <a:latin typeface=".VnArial Narrow" pitchFamily="34" charset="0"/>
              </a:rPr>
              <a:t>TÝnh chÊt</a:t>
            </a:r>
            <a:r>
              <a:rPr lang="en-US" sz="2400" b="1">
                <a:solidFill>
                  <a:srgbClr val="000099"/>
                </a:solidFill>
                <a:latin typeface=".VnArial Narrow" pitchFamily="34" charset="0"/>
              </a:rPr>
              <a:t>:</a:t>
            </a:r>
          </a:p>
        </p:txBody>
      </p:sp>
      <p:sp>
        <p:nvSpPr>
          <p:cNvPr id="18505" name="Rectangle 73"/>
          <p:cNvSpPr>
            <a:spLocks noChangeArrowheads="1"/>
          </p:cNvSpPr>
          <p:nvPr/>
        </p:nvSpPr>
        <p:spPr bwMode="auto">
          <a:xfrm>
            <a:off x="5492750" y="4964113"/>
            <a:ext cx="36512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pPr>
            <a:endParaRPr lang="en-US" b="1" baseline="30000">
              <a:solidFill>
                <a:srgbClr val="FF0000"/>
              </a:solidFill>
              <a:latin typeface=".VnArial Narrow" pitchFamily="34" charset="0"/>
            </a:endParaRPr>
          </a:p>
        </p:txBody>
      </p:sp>
      <p:sp>
        <p:nvSpPr>
          <p:cNvPr id="18507" name="Rectangle 75"/>
          <p:cNvSpPr>
            <a:spLocks noChangeArrowheads="1"/>
          </p:cNvSpPr>
          <p:nvPr/>
        </p:nvSpPr>
        <p:spPr bwMode="auto">
          <a:xfrm>
            <a:off x="5419725" y="4002088"/>
            <a:ext cx="37242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pPr>
            <a:endParaRPr lang="en-US" b="1">
              <a:solidFill>
                <a:srgbClr val="FF0000"/>
              </a:solidFill>
              <a:latin typeface=".VnArial Narrow" pitchFamily="34" charset="0"/>
            </a:endParaRPr>
          </a:p>
        </p:txBody>
      </p:sp>
      <p:sp>
        <p:nvSpPr>
          <p:cNvPr id="18506" name="Rectangle 74"/>
          <p:cNvSpPr>
            <a:spLocks noChangeArrowheads="1"/>
          </p:cNvSpPr>
          <p:nvPr/>
        </p:nvSpPr>
        <p:spPr bwMode="auto">
          <a:xfrm>
            <a:off x="5315888" y="3581400"/>
            <a:ext cx="3828112" cy="1587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lvl="0" indent="-342900" algn="just">
              <a:spcBef>
                <a:spcPct val="20000"/>
              </a:spcBef>
            </a:pPr>
            <a:r>
              <a:rPr lang="en-US" sz="2400" b="1">
                <a:latin typeface=".VnArial Narrow" pitchFamily="34" charset="0"/>
              </a:rPr>
              <a:t>Bèn gãc </a:t>
            </a:r>
            <a:r>
              <a:rPr lang="en-US" sz="2400" b="1" u="sng">
                <a:solidFill>
                  <a:srgbClr val="FF0000"/>
                </a:solidFill>
                <a:latin typeface=".VnArial Narrow" pitchFamily="34" charset="0"/>
              </a:rPr>
              <a:t>b»ng nhau</a:t>
            </a:r>
            <a:r>
              <a:rPr lang="en-US" sz="2400" b="1">
                <a:solidFill>
                  <a:srgbClr val="FF0000"/>
                </a:solidFill>
                <a:latin typeface=".VnArial Narrow" pitchFamily="34" charset="0"/>
              </a:rPr>
              <a:t> </a:t>
            </a:r>
            <a:r>
              <a:rPr lang="en-US" sz="2400" b="1">
                <a:latin typeface=".VnArial Narrow" pitchFamily="34" charset="0"/>
              </a:rPr>
              <a:t>vµ mçi gãc b»ng </a:t>
            </a:r>
            <a:r>
              <a:rPr lang="en-US" sz="2400" b="1" smtClean="0">
                <a:latin typeface=".VnArial Narrow" pitchFamily="34" charset="0"/>
              </a:rPr>
              <a:t>90</a:t>
            </a:r>
            <a:r>
              <a:rPr lang="en-US" sz="2400" b="1" baseline="30000" smtClean="0">
                <a:latin typeface=".VnArial Narrow" pitchFamily="34" charset="0"/>
              </a:rPr>
              <a:t>0</a:t>
            </a:r>
            <a:endParaRPr lang="en-US" sz="2400">
              <a:latin typeface=".VnArial Narrow" pitchFamily="34" charset="0"/>
            </a:endParaRPr>
          </a:p>
          <a:p>
            <a:pPr marL="342900" indent="-342900" algn="just" eaLnBrk="1" hangingPunct="1">
              <a:spcBef>
                <a:spcPct val="20000"/>
              </a:spcBef>
            </a:pPr>
            <a:endParaRPr lang="en-US" sz="2400" b="1" baseline="30000">
              <a:latin typeface=".VnArial Narrow" pitchFamily="34" charset="0"/>
            </a:endParaRPr>
          </a:p>
        </p:txBody>
      </p:sp>
      <p:sp>
        <p:nvSpPr>
          <p:cNvPr id="18521" name="Text Box 89"/>
          <p:cNvSpPr txBox="1">
            <a:spLocks noChangeArrowheads="1"/>
          </p:cNvSpPr>
          <p:nvPr/>
        </p:nvSpPr>
        <p:spPr bwMode="auto">
          <a:xfrm>
            <a:off x="5334000" y="2216404"/>
            <a:ext cx="3810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pPr>
            <a:r>
              <a:rPr lang="en-US" sz="2400" b="1">
                <a:latin typeface=".VnArial Narrow" pitchFamily="34" charset="0"/>
              </a:rPr>
              <a:t>C¸c c¹nh ®èi </a:t>
            </a:r>
            <a:r>
              <a:rPr lang="en-US" sz="2400" b="1" u="sng">
                <a:solidFill>
                  <a:srgbClr val="FF0000"/>
                </a:solidFill>
                <a:latin typeface=".VnArial Narrow" pitchFamily="34" charset="0"/>
              </a:rPr>
              <a:t>song song vµ b»ng </a:t>
            </a:r>
            <a:r>
              <a:rPr lang="en-US" sz="2400" b="1" u="sng" smtClean="0">
                <a:solidFill>
                  <a:srgbClr val="FF0000"/>
                </a:solidFill>
                <a:latin typeface=".VnArial Narrow" pitchFamily="34" charset="0"/>
              </a:rPr>
              <a:t>nhau</a:t>
            </a:r>
            <a:r>
              <a:rPr lang="en-US" sz="2400" b="1" smtClean="0">
                <a:solidFill>
                  <a:srgbClr val="FF0000"/>
                </a:solidFill>
                <a:latin typeface=".VnArial Narrow" pitchFamily="34" charset="0"/>
              </a:rPr>
              <a:t>  </a:t>
            </a:r>
            <a:r>
              <a:rPr lang="en-US" sz="2400" b="1">
                <a:latin typeface=".VnArial Narrow" pitchFamily="34" charset="0"/>
              </a:rPr>
              <a:t>(AB//CD và</a:t>
            </a:r>
            <a:r>
              <a:rPr lang="en-US" sz="2400" b="1"/>
              <a:t>AB=CD; </a:t>
            </a:r>
            <a:r>
              <a:rPr lang="en-US" sz="2400" b="1">
                <a:latin typeface=".VnArial Narrow" pitchFamily="34" charset="0"/>
              </a:rPr>
              <a:t>AD//BC và AD=BC)</a:t>
            </a:r>
          </a:p>
        </p:txBody>
      </p:sp>
      <p:sp>
        <p:nvSpPr>
          <p:cNvPr id="18522" name="Text Box 90"/>
          <p:cNvSpPr txBox="1">
            <a:spLocks noChangeArrowheads="1"/>
          </p:cNvSpPr>
          <p:nvPr/>
        </p:nvSpPr>
        <p:spPr bwMode="auto">
          <a:xfrm>
            <a:off x="5334000" y="5426039"/>
            <a:ext cx="369093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latin typeface=".VnArial Narrow" pitchFamily="34" charset="0"/>
              </a:rPr>
              <a:t>Hai </a:t>
            </a:r>
            <a:r>
              <a:rPr lang="en-US" sz="2400" b="1" smtClean="0">
                <a:latin typeface="Times New Roman" pitchFamily="18" charset="0"/>
                <a:cs typeface="Times New Roman" pitchFamily="18" charset="0"/>
              </a:rPr>
              <a:t>đường </a:t>
            </a:r>
            <a:r>
              <a:rPr lang="en-US" sz="2400" b="1" smtClean="0">
                <a:latin typeface=".VnArial Narrow" pitchFamily="34" charset="0"/>
              </a:rPr>
              <a:t>chÐo </a:t>
            </a:r>
            <a:r>
              <a:rPr lang="en-US" sz="2400" b="1" u="sng">
                <a:solidFill>
                  <a:srgbClr val="FF0000"/>
                </a:solidFill>
                <a:latin typeface=".VnArial Narrow" pitchFamily="34" charset="0"/>
              </a:rPr>
              <a:t>b»ng nhau</a:t>
            </a:r>
            <a:r>
              <a:rPr lang="en-US" sz="2400" b="1">
                <a:solidFill>
                  <a:srgbClr val="FF0000"/>
                </a:solidFill>
                <a:latin typeface=".VnArial Narrow" pitchFamily="34" charset="0"/>
              </a:rPr>
              <a:t> </a:t>
            </a:r>
            <a:r>
              <a:rPr lang="en-US" sz="2400" b="1">
                <a:latin typeface=".VnArial Narrow" pitchFamily="34" charset="0"/>
              </a:rPr>
              <a:t>vµ</a:t>
            </a:r>
            <a:r>
              <a:rPr lang="en-US" sz="2400" b="1">
                <a:solidFill>
                  <a:srgbClr val="000099"/>
                </a:solidFill>
                <a:latin typeface=".VnArial Narrow" pitchFamily="34" charset="0"/>
              </a:rPr>
              <a:t> </a:t>
            </a:r>
            <a:r>
              <a:rPr lang="en-US" sz="2400" b="1" u="sng">
                <a:solidFill>
                  <a:srgbClr val="FF0000"/>
                </a:solidFill>
                <a:latin typeface=".VnArial Narrow" pitchFamily="34" charset="0"/>
              </a:rPr>
              <a:t>c¾t nhau t¹i trung ®iÓm cña mçi </a:t>
            </a:r>
            <a:r>
              <a:rPr lang="en-US" sz="2400" b="1" u="sng" smtClean="0">
                <a:solidFill>
                  <a:srgbClr val="FF0000"/>
                </a:solidFill>
                <a:latin typeface="Times New Roman" pitchFamily="18" charset="0"/>
                <a:cs typeface="Times New Roman" pitchFamily="18" charset="0"/>
              </a:rPr>
              <a:t>đường.</a:t>
            </a:r>
          </a:p>
          <a:p>
            <a:r>
              <a:rPr lang="en-US" sz="2400" b="1" smtClean="0">
                <a:latin typeface=".VnArial Narrow" pitchFamily="34" charset="0"/>
              </a:rPr>
              <a:t>( </a:t>
            </a:r>
            <a:r>
              <a:rPr lang="en-US" sz="2400" b="1">
                <a:latin typeface=".VnArial Narrow" pitchFamily="34" charset="0"/>
              </a:rPr>
              <a:t>OA=OB=OC=OD)</a:t>
            </a:r>
          </a:p>
        </p:txBody>
      </p:sp>
      <p:sp>
        <p:nvSpPr>
          <p:cNvPr id="18691" name="Rectangle 259"/>
          <p:cNvSpPr>
            <a:spLocks noChangeArrowheads="1"/>
          </p:cNvSpPr>
          <p:nvPr/>
        </p:nvSpPr>
        <p:spPr bwMode="auto">
          <a:xfrm>
            <a:off x="1274635" y="2303864"/>
            <a:ext cx="229292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20000"/>
              </a:spcBef>
            </a:pPr>
            <a:r>
              <a:rPr lang="en-US" sz="1600" b="1">
                <a:latin typeface=".VnArial Narrow" pitchFamily="34" charset="0"/>
              </a:rPr>
              <a:t>-</a:t>
            </a:r>
            <a:r>
              <a:rPr lang="en-US" sz="2000" b="1">
                <a:latin typeface=".VnArial Narrow" pitchFamily="34" charset="0"/>
              </a:rPr>
              <a:t>C¸c c¹nh ®èi </a:t>
            </a:r>
            <a:r>
              <a:rPr lang="en-US" sz="2000" b="1" u="sng">
                <a:solidFill>
                  <a:srgbClr val="FF0000"/>
                </a:solidFill>
                <a:latin typeface=".VnArial Narrow" pitchFamily="34" charset="0"/>
              </a:rPr>
              <a:t>song</a:t>
            </a:r>
          </a:p>
          <a:p>
            <a:pPr eaLnBrk="1" hangingPunct="1">
              <a:spcBef>
                <a:spcPct val="20000"/>
              </a:spcBef>
            </a:pPr>
            <a:r>
              <a:rPr lang="en-US" sz="2000" b="1" u="sng">
                <a:solidFill>
                  <a:srgbClr val="FF0000"/>
                </a:solidFill>
                <a:latin typeface=".VnArial Narrow" pitchFamily="34" charset="0"/>
              </a:rPr>
              <a:t> song vµ b»ng nhau</a:t>
            </a:r>
          </a:p>
        </p:txBody>
      </p:sp>
      <p:sp>
        <p:nvSpPr>
          <p:cNvPr id="18692" name="Rectangle 260"/>
          <p:cNvSpPr>
            <a:spLocks noChangeArrowheads="1"/>
          </p:cNvSpPr>
          <p:nvPr/>
        </p:nvSpPr>
        <p:spPr bwMode="auto">
          <a:xfrm>
            <a:off x="1163795" y="3803080"/>
            <a:ext cx="1960405"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20000"/>
              </a:spcBef>
            </a:pPr>
            <a:r>
              <a:rPr lang="en-US" sz="2400">
                <a:latin typeface=".VnArial Narrow" pitchFamily="34" charset="0"/>
              </a:rPr>
              <a:t>-</a:t>
            </a:r>
            <a:r>
              <a:rPr lang="en-US" sz="2400" b="1">
                <a:latin typeface=".VnArial Narrow" pitchFamily="34" charset="0"/>
              </a:rPr>
              <a:t>C¸c gãc ®èi </a:t>
            </a:r>
          </a:p>
          <a:p>
            <a:pPr eaLnBrk="1" hangingPunct="1">
              <a:spcBef>
                <a:spcPct val="20000"/>
              </a:spcBef>
            </a:pPr>
            <a:r>
              <a:rPr lang="en-US" sz="2400" b="1" u="sng">
                <a:solidFill>
                  <a:srgbClr val="FF0000"/>
                </a:solidFill>
                <a:latin typeface=".VnArial Narrow" pitchFamily="34" charset="0"/>
              </a:rPr>
              <a:t>b»ng nhau</a:t>
            </a:r>
          </a:p>
        </p:txBody>
      </p:sp>
      <p:sp>
        <p:nvSpPr>
          <p:cNvPr id="18693" name="Rectangle 261"/>
          <p:cNvSpPr>
            <a:spLocks noChangeArrowheads="1"/>
          </p:cNvSpPr>
          <p:nvPr/>
        </p:nvSpPr>
        <p:spPr bwMode="auto">
          <a:xfrm>
            <a:off x="1163785" y="5462597"/>
            <a:ext cx="250061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20000"/>
              </a:spcBef>
            </a:pPr>
            <a:r>
              <a:rPr lang="en-US" sz="1600" b="1">
                <a:latin typeface=".VnArial Narrow" pitchFamily="34" charset="0"/>
              </a:rPr>
              <a:t>-</a:t>
            </a:r>
            <a:r>
              <a:rPr lang="en-US" sz="2000" b="1">
                <a:latin typeface=".VnArial Narrow" pitchFamily="34" charset="0"/>
              </a:rPr>
              <a:t>Hai </a:t>
            </a:r>
            <a:r>
              <a:rPr lang="en-US" sz="2000" b="1" smtClean="0">
                <a:latin typeface="Times New Roman" pitchFamily="18" charset="0"/>
                <a:cs typeface="Times New Roman" pitchFamily="18" charset="0"/>
              </a:rPr>
              <a:t>đường </a:t>
            </a:r>
            <a:r>
              <a:rPr lang="en-US" sz="2000" b="1">
                <a:latin typeface=".VnArial Narrow" pitchFamily="34" charset="0"/>
              </a:rPr>
              <a:t>chÐo </a:t>
            </a:r>
            <a:r>
              <a:rPr lang="en-US" sz="2000" b="1" u="sng">
                <a:solidFill>
                  <a:srgbClr val="FF0000"/>
                </a:solidFill>
                <a:latin typeface=".VnArial Narrow" pitchFamily="34" charset="0"/>
              </a:rPr>
              <a:t>c¾t</a:t>
            </a:r>
          </a:p>
          <a:p>
            <a:pPr eaLnBrk="1" hangingPunct="1">
              <a:spcBef>
                <a:spcPct val="20000"/>
              </a:spcBef>
            </a:pPr>
            <a:r>
              <a:rPr lang="en-US" sz="2000" b="1" u="sng">
                <a:solidFill>
                  <a:srgbClr val="FF0000"/>
                </a:solidFill>
                <a:latin typeface=".VnArial Narrow" pitchFamily="34" charset="0"/>
              </a:rPr>
              <a:t> nhau t¹i trung ®iÓm </a:t>
            </a:r>
          </a:p>
          <a:p>
            <a:pPr>
              <a:spcBef>
                <a:spcPct val="20000"/>
              </a:spcBef>
            </a:pPr>
            <a:r>
              <a:rPr lang="en-US" sz="2000" b="1" u="sng">
                <a:solidFill>
                  <a:srgbClr val="FF0000"/>
                </a:solidFill>
                <a:latin typeface=".VnArial Narrow" pitchFamily="34" charset="0"/>
              </a:rPr>
              <a:t>cña mçi </a:t>
            </a:r>
            <a:r>
              <a:rPr lang="en-US" sz="2000" b="1" u="sng" smtClean="0">
                <a:solidFill>
                  <a:srgbClr val="FF0000"/>
                </a:solidFill>
                <a:latin typeface="Times New Roman" pitchFamily="18" charset="0"/>
                <a:cs typeface="Times New Roman" pitchFamily="18" charset="0"/>
              </a:rPr>
              <a:t>đường.</a:t>
            </a:r>
            <a:endParaRPr lang="en-US" sz="2000" b="1" u="sng">
              <a:solidFill>
                <a:srgbClr val="FF0000"/>
              </a:solidFill>
              <a:latin typeface=".VnArial Narrow" pitchFamily="34" charset="0"/>
            </a:endParaRPr>
          </a:p>
        </p:txBody>
      </p:sp>
      <p:sp>
        <p:nvSpPr>
          <p:cNvPr id="18695" name="Rectangle 263"/>
          <p:cNvSpPr>
            <a:spLocks noChangeArrowheads="1"/>
          </p:cNvSpPr>
          <p:nvPr/>
        </p:nvSpPr>
        <p:spPr bwMode="auto">
          <a:xfrm>
            <a:off x="3429000" y="2258205"/>
            <a:ext cx="1886888"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20000"/>
              </a:spcBef>
            </a:pPr>
            <a:r>
              <a:rPr lang="en-US" b="1">
                <a:latin typeface=".VnArial Narrow" pitchFamily="34" charset="0"/>
              </a:rPr>
              <a:t>-</a:t>
            </a:r>
            <a:r>
              <a:rPr lang="en-US" sz="2400" b="1">
                <a:latin typeface=".VnArial Narrow" pitchFamily="34" charset="0"/>
              </a:rPr>
              <a:t>Hai c¹nh bªn</a:t>
            </a:r>
          </a:p>
          <a:p>
            <a:pPr eaLnBrk="1" hangingPunct="1">
              <a:spcBef>
                <a:spcPct val="20000"/>
              </a:spcBef>
            </a:pPr>
            <a:r>
              <a:rPr lang="en-US" sz="2400" b="1">
                <a:latin typeface=".VnArial Narrow" pitchFamily="34" charset="0"/>
              </a:rPr>
              <a:t> </a:t>
            </a:r>
            <a:r>
              <a:rPr lang="en-US" sz="2400" b="1" u="sng">
                <a:solidFill>
                  <a:srgbClr val="FF0000"/>
                </a:solidFill>
                <a:latin typeface=".VnArial Narrow" pitchFamily="34" charset="0"/>
              </a:rPr>
              <a:t>b»ng nhau.</a:t>
            </a:r>
          </a:p>
        </p:txBody>
      </p:sp>
      <p:sp>
        <p:nvSpPr>
          <p:cNvPr id="18696" name="Rectangle 264"/>
          <p:cNvSpPr>
            <a:spLocks noChangeArrowheads="1"/>
          </p:cNvSpPr>
          <p:nvPr/>
        </p:nvSpPr>
        <p:spPr bwMode="auto">
          <a:xfrm>
            <a:off x="3429000" y="5546649"/>
            <a:ext cx="196239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20000"/>
              </a:spcBef>
            </a:pPr>
            <a:r>
              <a:rPr lang="en-US" sz="2000" b="1">
                <a:latin typeface=".VnArial Narrow" pitchFamily="34" charset="0"/>
              </a:rPr>
              <a:t>-Hai </a:t>
            </a:r>
            <a:r>
              <a:rPr lang="en-US" sz="2000" b="1" smtClean="0">
                <a:latin typeface="Times New Roman" pitchFamily="18" charset="0"/>
                <a:cs typeface="Times New Roman" pitchFamily="18" charset="0"/>
              </a:rPr>
              <a:t>đường </a:t>
            </a:r>
            <a:r>
              <a:rPr lang="en-US" sz="2000" b="1" smtClean="0">
                <a:latin typeface=".VnArial Narrow" pitchFamily="34" charset="0"/>
              </a:rPr>
              <a:t>chÐo </a:t>
            </a:r>
            <a:endParaRPr lang="en-US" sz="2000" b="1">
              <a:latin typeface=".VnArial Narrow" pitchFamily="34" charset="0"/>
            </a:endParaRPr>
          </a:p>
          <a:p>
            <a:pPr eaLnBrk="1" hangingPunct="1">
              <a:spcBef>
                <a:spcPct val="20000"/>
              </a:spcBef>
            </a:pPr>
            <a:r>
              <a:rPr lang="en-US" sz="2000" b="1" u="sng">
                <a:solidFill>
                  <a:srgbClr val="FF0000"/>
                </a:solidFill>
                <a:latin typeface=".VnArial Narrow" pitchFamily="34" charset="0"/>
              </a:rPr>
              <a:t>b»ng nhau.</a:t>
            </a:r>
          </a:p>
        </p:txBody>
      </p:sp>
      <p:sp>
        <p:nvSpPr>
          <p:cNvPr id="18697" name="Rectangle 265"/>
          <p:cNvSpPr>
            <a:spLocks noChangeArrowheads="1"/>
          </p:cNvSpPr>
          <p:nvPr/>
        </p:nvSpPr>
        <p:spPr bwMode="auto">
          <a:xfrm>
            <a:off x="3553554" y="3745061"/>
            <a:ext cx="1863581" cy="1348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20000"/>
              </a:spcBef>
            </a:pPr>
            <a:r>
              <a:rPr lang="en-US" sz="2400" b="1">
                <a:latin typeface=".VnArial Narrow" pitchFamily="34" charset="0"/>
              </a:rPr>
              <a:t>-Hai gãc </a:t>
            </a:r>
            <a:r>
              <a:rPr lang="en-US" sz="2400" b="1" smtClean="0">
                <a:latin typeface=".VnArial Narrow" pitchFamily="34" charset="0"/>
              </a:rPr>
              <a:t>kÒ</a:t>
            </a:r>
          </a:p>
          <a:p>
            <a:pPr eaLnBrk="1" hangingPunct="1">
              <a:spcBef>
                <a:spcPct val="20000"/>
              </a:spcBef>
            </a:pPr>
            <a:r>
              <a:rPr lang="en-US" sz="2400" b="1" smtClean="0">
                <a:latin typeface=".VnArial Narrow" pitchFamily="34" charset="0"/>
              </a:rPr>
              <a:t> </a:t>
            </a:r>
            <a:r>
              <a:rPr lang="en-US" sz="2400" b="1">
                <a:latin typeface=".VnArial Narrow" pitchFamily="34" charset="0"/>
              </a:rPr>
              <a:t>mét ®¸y</a:t>
            </a:r>
          </a:p>
          <a:p>
            <a:pPr eaLnBrk="1" hangingPunct="1">
              <a:spcBef>
                <a:spcPct val="20000"/>
              </a:spcBef>
            </a:pPr>
            <a:r>
              <a:rPr lang="en-US" sz="2400" b="1">
                <a:latin typeface=".VnArial Narrow" pitchFamily="34" charset="0"/>
              </a:rPr>
              <a:t> </a:t>
            </a:r>
            <a:r>
              <a:rPr lang="en-US" sz="2400" b="1" u="sng">
                <a:solidFill>
                  <a:srgbClr val="FF0000"/>
                </a:solidFill>
                <a:latin typeface=".VnArial Narrow" pitchFamily="34" charset="0"/>
              </a:rPr>
              <a:t>b»ng nhau.</a:t>
            </a:r>
            <a:r>
              <a:rPr lang="en-US" sz="2400">
                <a:solidFill>
                  <a:srgbClr val="FF0000"/>
                </a:solidFill>
              </a:rPr>
              <a:t> </a:t>
            </a:r>
          </a:p>
        </p:txBody>
      </p:sp>
      <p:grpSp>
        <p:nvGrpSpPr>
          <p:cNvPr id="18789" name="Group 357"/>
          <p:cNvGrpSpPr>
            <a:grpSpLocks/>
          </p:cNvGrpSpPr>
          <p:nvPr/>
        </p:nvGrpSpPr>
        <p:grpSpPr bwMode="auto">
          <a:xfrm>
            <a:off x="6107257" y="142224"/>
            <a:ext cx="2082801" cy="1539081"/>
            <a:chOff x="3696" y="144"/>
            <a:chExt cx="1312" cy="1085"/>
          </a:xfrm>
        </p:grpSpPr>
        <p:grpSp>
          <p:nvGrpSpPr>
            <p:cNvPr id="18788" name="Group 356"/>
            <p:cNvGrpSpPr>
              <a:grpSpLocks/>
            </p:cNvGrpSpPr>
            <p:nvPr/>
          </p:nvGrpSpPr>
          <p:grpSpPr bwMode="auto">
            <a:xfrm>
              <a:off x="3744" y="144"/>
              <a:ext cx="1264" cy="231"/>
              <a:chOff x="1742" y="144"/>
              <a:chExt cx="1264" cy="231"/>
            </a:xfrm>
          </p:grpSpPr>
          <p:sp>
            <p:nvSpPr>
              <p:cNvPr id="18767" name="Text Box 335"/>
              <p:cNvSpPr txBox="1">
                <a:spLocks noChangeArrowheads="1"/>
              </p:cNvSpPr>
              <p:nvPr/>
            </p:nvSpPr>
            <p:spPr bwMode="auto">
              <a:xfrm>
                <a:off x="1742" y="144"/>
                <a:ext cx="2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b="1">
                    <a:latin typeface="Arial" charset="0"/>
                    <a:cs typeface="Arial" charset="0"/>
                  </a:rPr>
                  <a:t>A</a:t>
                </a:r>
              </a:p>
            </p:txBody>
          </p:sp>
          <p:sp>
            <p:nvSpPr>
              <p:cNvPr id="18768" name="Text Box 336"/>
              <p:cNvSpPr txBox="1">
                <a:spLocks noChangeArrowheads="1"/>
              </p:cNvSpPr>
              <p:nvPr/>
            </p:nvSpPr>
            <p:spPr bwMode="auto">
              <a:xfrm>
                <a:off x="2753" y="144"/>
                <a:ext cx="2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b="1">
                    <a:latin typeface="Arial" charset="0"/>
                    <a:cs typeface="Arial" charset="0"/>
                  </a:rPr>
                  <a:t>B</a:t>
                </a:r>
              </a:p>
            </p:txBody>
          </p:sp>
        </p:grpSp>
        <p:grpSp>
          <p:nvGrpSpPr>
            <p:cNvPr id="18787" name="Group 355"/>
            <p:cNvGrpSpPr>
              <a:grpSpLocks/>
            </p:cNvGrpSpPr>
            <p:nvPr/>
          </p:nvGrpSpPr>
          <p:grpSpPr bwMode="auto">
            <a:xfrm>
              <a:off x="3696" y="384"/>
              <a:ext cx="1306" cy="845"/>
              <a:chOff x="1742" y="389"/>
              <a:chExt cx="1306" cy="845"/>
            </a:xfrm>
          </p:grpSpPr>
          <p:sp>
            <p:nvSpPr>
              <p:cNvPr id="18769" name="Text Box 337"/>
              <p:cNvSpPr txBox="1">
                <a:spLocks noChangeArrowheads="1"/>
              </p:cNvSpPr>
              <p:nvPr/>
            </p:nvSpPr>
            <p:spPr bwMode="auto">
              <a:xfrm>
                <a:off x="2795" y="1003"/>
                <a:ext cx="2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b="1">
                    <a:latin typeface="Arial" charset="0"/>
                    <a:cs typeface="Arial" charset="0"/>
                  </a:rPr>
                  <a:t>C</a:t>
                </a:r>
              </a:p>
            </p:txBody>
          </p:sp>
          <p:sp>
            <p:nvSpPr>
              <p:cNvPr id="18770" name="Text Box 338"/>
              <p:cNvSpPr txBox="1">
                <a:spLocks noChangeArrowheads="1"/>
              </p:cNvSpPr>
              <p:nvPr/>
            </p:nvSpPr>
            <p:spPr bwMode="auto">
              <a:xfrm>
                <a:off x="1742" y="1003"/>
                <a:ext cx="25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b="1">
                    <a:latin typeface="Arial" charset="0"/>
                    <a:cs typeface="Arial" charset="0"/>
                  </a:rPr>
                  <a:t>D</a:t>
                </a:r>
              </a:p>
            </p:txBody>
          </p:sp>
          <p:sp>
            <p:nvSpPr>
              <p:cNvPr id="18766" name="Rectangle 334"/>
              <p:cNvSpPr>
                <a:spLocks noChangeArrowheads="1"/>
              </p:cNvSpPr>
              <p:nvPr/>
            </p:nvSpPr>
            <p:spPr bwMode="auto">
              <a:xfrm>
                <a:off x="1868" y="389"/>
                <a:ext cx="1054" cy="61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771" name="Line 339"/>
              <p:cNvSpPr>
                <a:spLocks noChangeShapeType="1"/>
              </p:cNvSpPr>
              <p:nvPr/>
            </p:nvSpPr>
            <p:spPr bwMode="auto">
              <a:xfrm>
                <a:off x="1995" y="389"/>
                <a:ext cx="0" cy="1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72" name="Line 340"/>
              <p:cNvSpPr>
                <a:spLocks noChangeShapeType="1"/>
              </p:cNvSpPr>
              <p:nvPr/>
            </p:nvSpPr>
            <p:spPr bwMode="auto">
              <a:xfrm flipH="1">
                <a:off x="1868" y="512"/>
                <a:ext cx="1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73" name="Line 341"/>
              <p:cNvSpPr>
                <a:spLocks noChangeShapeType="1"/>
              </p:cNvSpPr>
              <p:nvPr/>
            </p:nvSpPr>
            <p:spPr bwMode="auto">
              <a:xfrm>
                <a:off x="2795" y="389"/>
                <a:ext cx="0" cy="1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74" name="Line 342"/>
              <p:cNvSpPr>
                <a:spLocks noChangeShapeType="1"/>
              </p:cNvSpPr>
              <p:nvPr/>
            </p:nvSpPr>
            <p:spPr bwMode="auto">
              <a:xfrm flipH="1">
                <a:off x="2795" y="512"/>
                <a:ext cx="1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75" name="Line 343"/>
              <p:cNvSpPr>
                <a:spLocks noChangeShapeType="1"/>
              </p:cNvSpPr>
              <p:nvPr/>
            </p:nvSpPr>
            <p:spPr bwMode="auto">
              <a:xfrm>
                <a:off x="2795" y="880"/>
                <a:ext cx="0" cy="1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76" name="Line 344"/>
              <p:cNvSpPr>
                <a:spLocks noChangeShapeType="1"/>
              </p:cNvSpPr>
              <p:nvPr/>
            </p:nvSpPr>
            <p:spPr bwMode="auto">
              <a:xfrm flipH="1">
                <a:off x="2795" y="880"/>
                <a:ext cx="1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77" name="Line 345"/>
              <p:cNvSpPr>
                <a:spLocks noChangeShapeType="1"/>
              </p:cNvSpPr>
              <p:nvPr/>
            </p:nvSpPr>
            <p:spPr bwMode="auto">
              <a:xfrm>
                <a:off x="1995" y="880"/>
                <a:ext cx="0" cy="12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78" name="Line 346"/>
              <p:cNvSpPr>
                <a:spLocks noChangeShapeType="1"/>
              </p:cNvSpPr>
              <p:nvPr/>
            </p:nvSpPr>
            <p:spPr bwMode="auto">
              <a:xfrm flipH="1">
                <a:off x="1868" y="880"/>
                <a:ext cx="1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79" name="Line 347"/>
              <p:cNvSpPr>
                <a:spLocks noChangeShapeType="1"/>
              </p:cNvSpPr>
              <p:nvPr/>
            </p:nvSpPr>
            <p:spPr bwMode="auto">
              <a:xfrm flipV="1">
                <a:off x="1859" y="389"/>
                <a:ext cx="1053" cy="61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80" name="Line 348"/>
              <p:cNvSpPr>
                <a:spLocks noChangeShapeType="1"/>
              </p:cNvSpPr>
              <p:nvPr/>
            </p:nvSpPr>
            <p:spPr bwMode="auto">
              <a:xfrm>
                <a:off x="1859" y="389"/>
                <a:ext cx="1053" cy="61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86" name="Text Box 354"/>
              <p:cNvSpPr txBox="1">
                <a:spLocks noChangeArrowheads="1"/>
              </p:cNvSpPr>
              <p:nvPr/>
            </p:nvSpPr>
            <p:spPr bwMode="auto">
              <a:xfrm>
                <a:off x="2256" y="441"/>
                <a:ext cx="2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O</a:t>
                </a:r>
              </a:p>
            </p:txBody>
          </p:sp>
        </p:grpSp>
      </p:grpSp>
      <p:graphicFrame>
        <p:nvGraphicFramePr>
          <p:cNvPr id="3" name="Object 2"/>
          <p:cNvGraphicFramePr>
            <a:graphicFrameLocks noChangeAspect="1"/>
          </p:cNvGraphicFramePr>
          <p:nvPr>
            <p:extLst>
              <p:ext uri="{D42A27DB-BD31-4B8C-83A1-F6EECF244321}">
                <p14:modId xmlns:p14="http://schemas.microsoft.com/office/powerpoint/2010/main" val="1934636376"/>
              </p:ext>
            </p:extLst>
          </p:nvPr>
        </p:nvGraphicFramePr>
        <p:xfrm>
          <a:off x="6497638" y="4505037"/>
          <a:ext cx="1884362" cy="559810"/>
        </p:xfrm>
        <a:graphic>
          <a:graphicData uri="http://schemas.openxmlformats.org/presentationml/2006/ole">
            <mc:AlternateContent xmlns:mc="http://schemas.openxmlformats.org/markup-compatibility/2006">
              <mc:Choice xmlns:v="urn:schemas-microsoft-com:vml" Requires="v">
                <p:oleObj spid="_x0000_s5140" name="Equation" r:id="rId3" imgW="939600" imgH="228600" progId="Equation.DSMT4">
                  <p:embed/>
                </p:oleObj>
              </mc:Choice>
              <mc:Fallback>
                <p:oleObj name="Equation" r:id="rId3" imgW="939600" imgH="228600" progId="Equation.DSMT4">
                  <p:embed/>
                  <p:pic>
                    <p:nvPicPr>
                      <p:cNvPr id="0" name=""/>
                      <p:cNvPicPr/>
                      <p:nvPr/>
                    </p:nvPicPr>
                    <p:blipFill>
                      <a:blip r:embed="rId4"/>
                      <a:stretch>
                        <a:fillRect/>
                      </a:stretch>
                    </p:blipFill>
                    <p:spPr>
                      <a:xfrm>
                        <a:off x="6497638" y="4505037"/>
                        <a:ext cx="1884362" cy="559810"/>
                      </a:xfrm>
                      <a:prstGeom prst="rect">
                        <a:avLst/>
                      </a:prstGeom>
                    </p:spPr>
                  </p:pic>
                </p:oleObj>
              </mc:Fallback>
            </mc:AlternateContent>
          </a:graphicData>
        </a:graphic>
      </p:graphicFrame>
    </p:spTree>
    <p:extLst>
      <p:ext uri="{BB962C8B-B14F-4D97-AF65-F5344CB8AC3E}">
        <p14:creationId xmlns:p14="http://schemas.microsoft.com/office/powerpoint/2010/main" val="591588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8473"/>
                                        </p:tgtEl>
                                        <p:attrNameLst>
                                          <p:attrName>style.visibility</p:attrName>
                                        </p:attrNameLst>
                                      </p:cBhvr>
                                      <p:to>
                                        <p:strVal val="visible"/>
                                      </p:to>
                                    </p:set>
                                    <p:anim calcmode="lin" valueType="num">
                                      <p:cBhvr>
                                        <p:cTn id="7" dur="500" fill="hold"/>
                                        <p:tgtEl>
                                          <p:spTgt spid="18473"/>
                                        </p:tgtEl>
                                        <p:attrNameLst>
                                          <p:attrName>ppt_w</p:attrName>
                                        </p:attrNameLst>
                                      </p:cBhvr>
                                      <p:tavLst>
                                        <p:tav tm="0">
                                          <p:val>
                                            <p:fltVal val="0"/>
                                          </p:val>
                                        </p:tav>
                                        <p:tav tm="100000">
                                          <p:val>
                                            <p:strVal val="#ppt_w"/>
                                          </p:val>
                                        </p:tav>
                                      </p:tavLst>
                                    </p:anim>
                                    <p:anim calcmode="lin" valueType="num">
                                      <p:cBhvr>
                                        <p:cTn id="8" dur="500" fill="hold"/>
                                        <p:tgtEl>
                                          <p:spTgt spid="18473"/>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8791"/>
                                        </p:tgtEl>
                                        <p:attrNameLst>
                                          <p:attrName>style.visibility</p:attrName>
                                        </p:attrNameLst>
                                      </p:cBhvr>
                                      <p:to>
                                        <p:strVal val="visible"/>
                                      </p:to>
                                    </p:set>
                                    <p:animEffect transition="in" filter="fade">
                                      <p:cBhvr>
                                        <p:cTn id="11" dur="2000"/>
                                        <p:tgtEl>
                                          <p:spTgt spid="1879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7" presetClass="entr" presetSubtype="0" fill="hold" grpId="0" nodeType="clickEffect">
                                  <p:stCondLst>
                                    <p:cond delay="0"/>
                                  </p:stCondLst>
                                  <p:iterate type="lt">
                                    <p:tmPct val="50000"/>
                                  </p:iterate>
                                  <p:childTnLst>
                                    <p:set>
                                      <p:cBhvr>
                                        <p:cTn id="15" dur="1" fill="hold">
                                          <p:stCondLst>
                                            <p:cond delay="0"/>
                                          </p:stCondLst>
                                        </p:cTn>
                                        <p:tgtEl>
                                          <p:spTgt spid="18691"/>
                                        </p:tgtEl>
                                        <p:attrNameLst>
                                          <p:attrName>style.visibility</p:attrName>
                                        </p:attrNameLst>
                                      </p:cBhvr>
                                      <p:to>
                                        <p:strVal val="visible"/>
                                      </p:to>
                                    </p:set>
                                    <p:anim calcmode="discrete" valueType="clr">
                                      <p:cBhvr override="childStyle">
                                        <p:cTn id="16" dur="80"/>
                                        <p:tgtEl>
                                          <p:spTgt spid="18691"/>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18691"/>
                                        </p:tgtEl>
                                        <p:attrNameLst>
                                          <p:attrName>fillcolor</p:attrName>
                                        </p:attrNameLst>
                                      </p:cBhvr>
                                      <p:tavLst>
                                        <p:tav tm="0">
                                          <p:val>
                                            <p:clrVal>
                                              <a:schemeClr val="accent2"/>
                                            </p:clrVal>
                                          </p:val>
                                        </p:tav>
                                        <p:tav tm="50000">
                                          <p:val>
                                            <p:clrVal>
                                              <a:schemeClr val="hlink"/>
                                            </p:clrVal>
                                          </p:val>
                                        </p:tav>
                                      </p:tavLst>
                                    </p:anim>
                                    <p:set>
                                      <p:cBhvr>
                                        <p:cTn id="18" dur="80"/>
                                        <p:tgtEl>
                                          <p:spTgt spid="18691"/>
                                        </p:tgtEl>
                                        <p:attrNameLst>
                                          <p:attrName>fill.type</p:attrName>
                                        </p:attrNameLst>
                                      </p:cBhvr>
                                      <p:to>
                                        <p:strVal val="solid"/>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18692"/>
                                        </p:tgtEl>
                                        <p:attrNameLst>
                                          <p:attrName>style.visibility</p:attrName>
                                        </p:attrNameLst>
                                      </p:cBhvr>
                                      <p:to>
                                        <p:strVal val="visible"/>
                                      </p:to>
                                    </p:set>
                                    <p:anim calcmode="discrete" valueType="clr">
                                      <p:cBhvr override="childStyle">
                                        <p:cTn id="23" dur="80"/>
                                        <p:tgtEl>
                                          <p:spTgt spid="18692"/>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8692"/>
                                        </p:tgtEl>
                                        <p:attrNameLst>
                                          <p:attrName>fillcolor</p:attrName>
                                        </p:attrNameLst>
                                      </p:cBhvr>
                                      <p:tavLst>
                                        <p:tav tm="0">
                                          <p:val>
                                            <p:clrVal>
                                              <a:schemeClr val="accent2"/>
                                            </p:clrVal>
                                          </p:val>
                                        </p:tav>
                                        <p:tav tm="50000">
                                          <p:val>
                                            <p:clrVal>
                                              <a:schemeClr val="hlink"/>
                                            </p:clrVal>
                                          </p:val>
                                        </p:tav>
                                      </p:tavLst>
                                    </p:anim>
                                    <p:set>
                                      <p:cBhvr>
                                        <p:cTn id="25" dur="80"/>
                                        <p:tgtEl>
                                          <p:spTgt spid="18692"/>
                                        </p:tgtEl>
                                        <p:attrNameLst>
                                          <p:attrName>fill.type</p:attrName>
                                        </p:attrNameLst>
                                      </p:cBhvr>
                                      <p:to>
                                        <p:strVal val="solid"/>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7" presetClass="entr" presetSubtype="0" fill="hold" grpId="0" nodeType="clickEffect">
                                  <p:stCondLst>
                                    <p:cond delay="0"/>
                                  </p:stCondLst>
                                  <p:iterate type="lt">
                                    <p:tmPct val="50000"/>
                                  </p:iterate>
                                  <p:childTnLst>
                                    <p:set>
                                      <p:cBhvr>
                                        <p:cTn id="29" dur="1" fill="hold">
                                          <p:stCondLst>
                                            <p:cond delay="0"/>
                                          </p:stCondLst>
                                        </p:cTn>
                                        <p:tgtEl>
                                          <p:spTgt spid="18693"/>
                                        </p:tgtEl>
                                        <p:attrNameLst>
                                          <p:attrName>style.visibility</p:attrName>
                                        </p:attrNameLst>
                                      </p:cBhvr>
                                      <p:to>
                                        <p:strVal val="visible"/>
                                      </p:to>
                                    </p:set>
                                    <p:anim calcmode="discrete" valueType="clr">
                                      <p:cBhvr override="childStyle">
                                        <p:cTn id="30" dur="80"/>
                                        <p:tgtEl>
                                          <p:spTgt spid="18693"/>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8693"/>
                                        </p:tgtEl>
                                        <p:attrNameLst>
                                          <p:attrName>fillcolor</p:attrName>
                                        </p:attrNameLst>
                                      </p:cBhvr>
                                      <p:tavLst>
                                        <p:tav tm="0">
                                          <p:val>
                                            <p:clrVal>
                                              <a:schemeClr val="accent2"/>
                                            </p:clrVal>
                                          </p:val>
                                        </p:tav>
                                        <p:tav tm="50000">
                                          <p:val>
                                            <p:clrVal>
                                              <a:schemeClr val="hlink"/>
                                            </p:clrVal>
                                          </p:val>
                                        </p:tav>
                                      </p:tavLst>
                                    </p:anim>
                                    <p:set>
                                      <p:cBhvr>
                                        <p:cTn id="32" dur="80"/>
                                        <p:tgtEl>
                                          <p:spTgt spid="18693"/>
                                        </p:tgtEl>
                                        <p:attrNameLst>
                                          <p:attrName>fill.type</p:attrName>
                                        </p:attrNameLst>
                                      </p:cBhvr>
                                      <p:to>
                                        <p:strVal val="solid"/>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695"/>
                                        </p:tgtEl>
                                        <p:attrNameLst>
                                          <p:attrName>style.visibility</p:attrName>
                                        </p:attrNameLst>
                                      </p:cBhvr>
                                      <p:to>
                                        <p:strVal val="visible"/>
                                      </p:to>
                                    </p:set>
                                    <p:animEffect transition="in" filter="fade">
                                      <p:cBhvr>
                                        <p:cTn id="37" dur="2000"/>
                                        <p:tgtEl>
                                          <p:spTgt spid="1869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697"/>
                                        </p:tgtEl>
                                        <p:attrNameLst>
                                          <p:attrName>style.visibility</p:attrName>
                                        </p:attrNameLst>
                                      </p:cBhvr>
                                      <p:to>
                                        <p:strVal val="visible"/>
                                      </p:to>
                                    </p:set>
                                    <p:animEffect transition="in" filter="fade">
                                      <p:cBhvr>
                                        <p:cTn id="42" dur="2000"/>
                                        <p:tgtEl>
                                          <p:spTgt spid="1869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696"/>
                                        </p:tgtEl>
                                        <p:attrNameLst>
                                          <p:attrName>style.visibility</p:attrName>
                                        </p:attrNameLst>
                                      </p:cBhvr>
                                      <p:to>
                                        <p:strVal val="visible"/>
                                      </p:to>
                                    </p:set>
                                    <p:animEffect transition="in" filter="fade">
                                      <p:cBhvr>
                                        <p:cTn id="47" dur="2000"/>
                                        <p:tgtEl>
                                          <p:spTgt spid="1869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18789"/>
                                        </p:tgtEl>
                                        <p:attrNameLst>
                                          <p:attrName>style.visibility</p:attrName>
                                        </p:attrNameLst>
                                      </p:cBhvr>
                                      <p:to>
                                        <p:strVal val="visible"/>
                                      </p:to>
                                    </p:set>
                                    <p:animEffect transition="in" filter="dissolve">
                                      <p:cBhvr>
                                        <p:cTn id="52" dur="500"/>
                                        <p:tgtEl>
                                          <p:spTgt spid="1878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8521"/>
                                        </p:tgtEl>
                                        <p:attrNameLst>
                                          <p:attrName>style.visibility</p:attrName>
                                        </p:attrNameLst>
                                      </p:cBhvr>
                                      <p:to>
                                        <p:strVal val="visible"/>
                                      </p:to>
                                    </p:set>
                                    <p:animEffect transition="in" filter="dissolve">
                                      <p:cBhvr>
                                        <p:cTn id="57" dur="500"/>
                                        <p:tgtEl>
                                          <p:spTgt spid="18521"/>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8506"/>
                                        </p:tgtEl>
                                        <p:attrNameLst>
                                          <p:attrName>style.visibility</p:attrName>
                                        </p:attrNameLst>
                                      </p:cBhvr>
                                      <p:to>
                                        <p:strVal val="visible"/>
                                      </p:to>
                                    </p:set>
                                    <p:anim calcmode="lin" valueType="num">
                                      <p:cBhvr additive="base">
                                        <p:cTn id="62" dur="500" fill="hold"/>
                                        <p:tgtEl>
                                          <p:spTgt spid="18506"/>
                                        </p:tgtEl>
                                        <p:attrNameLst>
                                          <p:attrName>ppt_x</p:attrName>
                                        </p:attrNameLst>
                                      </p:cBhvr>
                                      <p:tavLst>
                                        <p:tav tm="0">
                                          <p:val>
                                            <p:strVal val="#ppt_x"/>
                                          </p:val>
                                        </p:tav>
                                        <p:tav tm="100000">
                                          <p:val>
                                            <p:strVal val="#ppt_x"/>
                                          </p:val>
                                        </p:tav>
                                      </p:tavLst>
                                    </p:anim>
                                    <p:anim calcmode="lin" valueType="num">
                                      <p:cBhvr additive="base">
                                        <p:cTn id="63" dur="500" fill="hold"/>
                                        <p:tgtEl>
                                          <p:spTgt spid="18506"/>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cBhvr additive="base">
                                        <p:cTn id="68" dur="500" fill="hold"/>
                                        <p:tgtEl>
                                          <p:spTgt spid="3"/>
                                        </p:tgtEl>
                                        <p:attrNameLst>
                                          <p:attrName>ppt_x</p:attrName>
                                        </p:attrNameLst>
                                      </p:cBhvr>
                                      <p:tavLst>
                                        <p:tav tm="0">
                                          <p:val>
                                            <p:strVal val="#ppt_x"/>
                                          </p:val>
                                        </p:tav>
                                        <p:tav tm="100000">
                                          <p:val>
                                            <p:strVal val="#ppt_x"/>
                                          </p:val>
                                        </p:tav>
                                      </p:tavLst>
                                    </p:anim>
                                    <p:anim calcmode="lin" valueType="num">
                                      <p:cBhvr additive="base">
                                        <p:cTn id="6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18522"/>
                                        </p:tgtEl>
                                        <p:attrNameLst>
                                          <p:attrName>style.visibility</p:attrName>
                                        </p:attrNameLst>
                                      </p:cBhvr>
                                      <p:to>
                                        <p:strVal val="visible"/>
                                      </p:to>
                                    </p:set>
                                    <p:animEffect transition="in" filter="dissolve">
                                      <p:cBhvr>
                                        <p:cTn id="74" dur="500"/>
                                        <p:tgtEl>
                                          <p:spTgt spid="18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73" grpId="0" autoUpdateAnimBg="0"/>
      <p:bldP spid="18506" grpId="0"/>
      <p:bldP spid="18521" grpId="0"/>
      <p:bldP spid="18522" grpId="0"/>
      <p:bldP spid="18691" grpId="0"/>
      <p:bldP spid="18692" grpId="0"/>
      <p:bldP spid="18693" grpId="0"/>
      <p:bldP spid="18695" grpId="0"/>
      <p:bldP spid="18696" grpId="0"/>
      <p:bldP spid="1869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Line 2"/>
          <p:cNvSpPr>
            <a:spLocks noChangeShapeType="1"/>
          </p:cNvSpPr>
          <p:nvPr/>
        </p:nvSpPr>
        <p:spPr bwMode="auto">
          <a:xfrm flipH="1">
            <a:off x="3352800" y="2576513"/>
            <a:ext cx="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55" name="Line 3"/>
          <p:cNvSpPr>
            <a:spLocks noChangeShapeType="1"/>
          </p:cNvSpPr>
          <p:nvPr/>
        </p:nvSpPr>
        <p:spPr bwMode="auto">
          <a:xfrm flipV="1">
            <a:off x="3733800" y="2590800"/>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56" name="Line 4"/>
          <p:cNvSpPr>
            <a:spLocks noChangeShapeType="1"/>
          </p:cNvSpPr>
          <p:nvPr/>
        </p:nvSpPr>
        <p:spPr bwMode="auto">
          <a:xfrm>
            <a:off x="4876800" y="1066800"/>
            <a:ext cx="1752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57" name="Line 5"/>
          <p:cNvSpPr>
            <a:spLocks noChangeShapeType="1"/>
          </p:cNvSpPr>
          <p:nvPr/>
        </p:nvSpPr>
        <p:spPr bwMode="auto">
          <a:xfrm flipH="1">
            <a:off x="3733800" y="1066800"/>
            <a:ext cx="1143000" cy="1524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58" name="Line 6"/>
          <p:cNvSpPr>
            <a:spLocks noChangeShapeType="1"/>
          </p:cNvSpPr>
          <p:nvPr/>
        </p:nvSpPr>
        <p:spPr bwMode="auto">
          <a:xfrm>
            <a:off x="6629400" y="1066800"/>
            <a:ext cx="1143000" cy="1524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59" name="Text Box 7"/>
          <p:cNvSpPr txBox="1">
            <a:spLocks noChangeArrowheads="1"/>
          </p:cNvSpPr>
          <p:nvPr/>
        </p:nvSpPr>
        <p:spPr bwMode="auto">
          <a:xfrm>
            <a:off x="3352800" y="2362200"/>
            <a:ext cx="457200" cy="4064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latin typeface=".VnArial Narrow" pitchFamily="34" charset="0"/>
              </a:rPr>
              <a:t>A</a:t>
            </a:r>
          </a:p>
        </p:txBody>
      </p:sp>
      <p:sp>
        <p:nvSpPr>
          <p:cNvPr id="74760" name="Text Box 8"/>
          <p:cNvSpPr txBox="1">
            <a:spLocks noChangeArrowheads="1"/>
          </p:cNvSpPr>
          <p:nvPr/>
        </p:nvSpPr>
        <p:spPr bwMode="auto">
          <a:xfrm>
            <a:off x="7772400" y="2362200"/>
            <a:ext cx="320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latin typeface=".VnArial Narrow" pitchFamily="34" charset="0"/>
              </a:rPr>
              <a:t>D</a:t>
            </a:r>
          </a:p>
        </p:txBody>
      </p:sp>
      <p:sp>
        <p:nvSpPr>
          <p:cNvPr id="74761" name="Arc 9"/>
          <p:cNvSpPr>
            <a:spLocks/>
          </p:cNvSpPr>
          <p:nvPr/>
        </p:nvSpPr>
        <p:spPr bwMode="auto">
          <a:xfrm>
            <a:off x="3886200" y="2362200"/>
            <a:ext cx="152400" cy="228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 name="Text Box 10"/>
          <p:cNvSpPr txBox="1">
            <a:spLocks noChangeArrowheads="1"/>
          </p:cNvSpPr>
          <p:nvPr/>
        </p:nvSpPr>
        <p:spPr bwMode="auto">
          <a:xfrm>
            <a:off x="4724400" y="6096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latin typeface=".VnArial Narrow" pitchFamily="34" charset="0"/>
              </a:rPr>
              <a:t>B</a:t>
            </a:r>
          </a:p>
        </p:txBody>
      </p:sp>
      <p:sp>
        <p:nvSpPr>
          <p:cNvPr id="74763" name="Text Box 11"/>
          <p:cNvSpPr txBox="1">
            <a:spLocks noChangeArrowheads="1"/>
          </p:cNvSpPr>
          <p:nvPr/>
        </p:nvSpPr>
        <p:spPr bwMode="auto">
          <a:xfrm>
            <a:off x="6477000" y="609600"/>
            <a:ext cx="320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latin typeface=".VnArial Narrow" pitchFamily="34" charset="0"/>
              </a:rPr>
              <a:t>C</a:t>
            </a:r>
          </a:p>
        </p:txBody>
      </p:sp>
      <p:sp>
        <p:nvSpPr>
          <p:cNvPr id="74764" name="Arc 12"/>
          <p:cNvSpPr>
            <a:spLocks/>
          </p:cNvSpPr>
          <p:nvPr/>
        </p:nvSpPr>
        <p:spPr bwMode="auto">
          <a:xfrm rot="15985419">
            <a:off x="7391400" y="2362200"/>
            <a:ext cx="228600" cy="228600"/>
          </a:xfrm>
          <a:custGeom>
            <a:avLst/>
            <a:gdLst>
              <a:gd name="G0" fmla="+- 10017 0 0"/>
              <a:gd name="G1" fmla="+- 21600 0 0"/>
              <a:gd name="G2" fmla="+- 21600 0 0"/>
              <a:gd name="T0" fmla="*/ 0 w 31617"/>
              <a:gd name="T1" fmla="*/ 2463 h 35121"/>
              <a:gd name="T2" fmla="*/ 26862 w 31617"/>
              <a:gd name="T3" fmla="*/ 35121 h 35121"/>
              <a:gd name="T4" fmla="*/ 10017 w 31617"/>
              <a:gd name="T5" fmla="*/ 21600 h 35121"/>
            </a:gdLst>
            <a:ahLst/>
            <a:cxnLst>
              <a:cxn ang="0">
                <a:pos x="T0" y="T1"/>
              </a:cxn>
              <a:cxn ang="0">
                <a:pos x="T2" y="T3"/>
              </a:cxn>
              <a:cxn ang="0">
                <a:pos x="T4" y="T5"/>
              </a:cxn>
            </a:cxnLst>
            <a:rect l="0" t="0" r="r" b="b"/>
            <a:pathLst>
              <a:path w="31617" h="35121" fill="none" extrusionOk="0">
                <a:moveTo>
                  <a:pt x="0" y="2463"/>
                </a:moveTo>
                <a:cubicBezTo>
                  <a:pt x="3091" y="845"/>
                  <a:pt x="6528" y="-1"/>
                  <a:pt x="10017" y="0"/>
                </a:cubicBezTo>
                <a:cubicBezTo>
                  <a:pt x="21946" y="0"/>
                  <a:pt x="31617" y="9670"/>
                  <a:pt x="31617" y="21600"/>
                </a:cubicBezTo>
                <a:cubicBezTo>
                  <a:pt x="31617" y="26516"/>
                  <a:pt x="29939" y="31286"/>
                  <a:pt x="26861" y="35120"/>
                </a:cubicBezTo>
              </a:path>
              <a:path w="31617" h="35121" stroke="0" extrusionOk="0">
                <a:moveTo>
                  <a:pt x="0" y="2463"/>
                </a:moveTo>
                <a:cubicBezTo>
                  <a:pt x="3091" y="845"/>
                  <a:pt x="6528" y="-1"/>
                  <a:pt x="10017" y="0"/>
                </a:cubicBezTo>
                <a:cubicBezTo>
                  <a:pt x="21946" y="0"/>
                  <a:pt x="31617" y="9670"/>
                  <a:pt x="31617" y="21600"/>
                </a:cubicBezTo>
                <a:cubicBezTo>
                  <a:pt x="31617" y="26516"/>
                  <a:pt x="29939" y="31286"/>
                  <a:pt x="26861" y="35120"/>
                </a:cubicBezTo>
                <a:lnTo>
                  <a:pt x="10017" y="21600"/>
                </a:lnTo>
                <a:close/>
              </a:path>
            </a:pathLst>
          </a:cu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 name="Line 13"/>
          <p:cNvSpPr>
            <a:spLocks noChangeShapeType="1"/>
          </p:cNvSpPr>
          <p:nvPr/>
        </p:nvSpPr>
        <p:spPr bwMode="auto">
          <a:xfrm>
            <a:off x="3733800" y="1066800"/>
            <a:ext cx="403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6" name="Line 14"/>
          <p:cNvSpPr>
            <a:spLocks noChangeShapeType="1"/>
          </p:cNvSpPr>
          <p:nvPr/>
        </p:nvSpPr>
        <p:spPr bwMode="auto">
          <a:xfrm>
            <a:off x="7772400" y="1066800"/>
            <a:ext cx="0" cy="1524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7" name="Line 15"/>
          <p:cNvSpPr>
            <a:spLocks noChangeShapeType="1"/>
          </p:cNvSpPr>
          <p:nvPr/>
        </p:nvSpPr>
        <p:spPr bwMode="auto">
          <a:xfrm>
            <a:off x="3733800" y="1066800"/>
            <a:ext cx="6350" cy="1549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8" name="Rectangle 16"/>
          <p:cNvSpPr>
            <a:spLocks noChangeArrowheads="1"/>
          </p:cNvSpPr>
          <p:nvPr/>
        </p:nvSpPr>
        <p:spPr bwMode="auto">
          <a:xfrm>
            <a:off x="3733800" y="2362200"/>
            <a:ext cx="228600" cy="2286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9" name="Rectangle 17"/>
          <p:cNvSpPr>
            <a:spLocks noChangeArrowheads="1"/>
          </p:cNvSpPr>
          <p:nvPr/>
        </p:nvSpPr>
        <p:spPr bwMode="auto">
          <a:xfrm>
            <a:off x="7543800" y="2362200"/>
            <a:ext cx="228600" cy="2286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70" name="Line 18"/>
          <p:cNvSpPr>
            <a:spLocks noChangeShapeType="1"/>
          </p:cNvSpPr>
          <p:nvPr/>
        </p:nvSpPr>
        <p:spPr bwMode="auto">
          <a:xfrm>
            <a:off x="4648200" y="1066800"/>
            <a:ext cx="2301875"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1" name="Line 19"/>
          <p:cNvSpPr>
            <a:spLocks noChangeShapeType="1"/>
          </p:cNvSpPr>
          <p:nvPr/>
        </p:nvSpPr>
        <p:spPr bwMode="auto">
          <a:xfrm flipH="1">
            <a:off x="3733800" y="1066800"/>
            <a:ext cx="914400" cy="1524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2" name="Line 20"/>
          <p:cNvSpPr>
            <a:spLocks noChangeShapeType="1"/>
          </p:cNvSpPr>
          <p:nvPr/>
        </p:nvSpPr>
        <p:spPr bwMode="auto">
          <a:xfrm flipH="1">
            <a:off x="3733800" y="1066800"/>
            <a:ext cx="609600" cy="1524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3" name="Line 21"/>
          <p:cNvSpPr>
            <a:spLocks noChangeShapeType="1"/>
          </p:cNvSpPr>
          <p:nvPr/>
        </p:nvSpPr>
        <p:spPr bwMode="auto">
          <a:xfrm flipH="1">
            <a:off x="3733800" y="1066800"/>
            <a:ext cx="304800" cy="14922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4" name="Line 22"/>
          <p:cNvSpPr>
            <a:spLocks noChangeShapeType="1"/>
          </p:cNvSpPr>
          <p:nvPr/>
        </p:nvSpPr>
        <p:spPr bwMode="auto">
          <a:xfrm>
            <a:off x="6934200" y="1066800"/>
            <a:ext cx="863600" cy="15160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5" name="Line 23"/>
          <p:cNvSpPr>
            <a:spLocks noChangeShapeType="1"/>
          </p:cNvSpPr>
          <p:nvPr/>
        </p:nvSpPr>
        <p:spPr bwMode="auto">
          <a:xfrm>
            <a:off x="7239000" y="1066800"/>
            <a:ext cx="533400" cy="1447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6" name="Line 24"/>
          <p:cNvSpPr>
            <a:spLocks noChangeShapeType="1"/>
          </p:cNvSpPr>
          <p:nvPr/>
        </p:nvSpPr>
        <p:spPr bwMode="auto">
          <a:xfrm>
            <a:off x="7467600" y="1066800"/>
            <a:ext cx="304800" cy="1447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7" name="Line 25"/>
          <p:cNvSpPr>
            <a:spLocks noChangeShapeType="1"/>
          </p:cNvSpPr>
          <p:nvPr/>
        </p:nvSpPr>
        <p:spPr bwMode="auto">
          <a:xfrm flipV="1">
            <a:off x="4343400" y="1066800"/>
            <a:ext cx="2895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8" name="Line 26"/>
          <p:cNvSpPr>
            <a:spLocks noChangeShapeType="1"/>
          </p:cNvSpPr>
          <p:nvPr/>
        </p:nvSpPr>
        <p:spPr bwMode="auto">
          <a:xfrm>
            <a:off x="4038600" y="1066800"/>
            <a:ext cx="3429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74788" name="Object 36"/>
          <p:cNvGraphicFramePr>
            <a:graphicFrameLocks noChangeAspect="1"/>
          </p:cNvGraphicFramePr>
          <p:nvPr/>
        </p:nvGraphicFramePr>
        <p:xfrm>
          <a:off x="3276600" y="1892300"/>
          <a:ext cx="914400" cy="198438"/>
        </p:xfrm>
        <a:graphic>
          <a:graphicData uri="http://schemas.openxmlformats.org/presentationml/2006/ole">
            <mc:AlternateContent xmlns:mc="http://schemas.openxmlformats.org/markup-compatibility/2006">
              <mc:Choice xmlns:v="urn:schemas-microsoft-com:vml" Requires="v">
                <p:oleObj spid="_x0000_s2088" name="Equation" r:id="rId3" imgW="914400" imgH="198720" progId="Equation.DSMT4">
                  <p:embed/>
                </p:oleObj>
              </mc:Choice>
              <mc:Fallback>
                <p:oleObj name="Equation" r:id="rId3" imgW="914400" imgH="19872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89230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9" name="Text Box 5"/>
          <p:cNvSpPr txBox="1">
            <a:spLocks noChangeArrowheads="1"/>
          </p:cNvSpPr>
          <p:nvPr/>
        </p:nvSpPr>
        <p:spPr bwMode="auto">
          <a:xfrm>
            <a:off x="228600" y="3448853"/>
            <a:ext cx="8610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t>Nếu một tứ giác là hình thang cân thì cần thêm điều kiện gì về góc sẽ là hình chữ nhật ? Vì sao?</a:t>
            </a:r>
          </a:p>
        </p:txBody>
      </p:sp>
    </p:spTree>
    <p:extLst>
      <p:ext uri="{BB962C8B-B14F-4D97-AF65-F5344CB8AC3E}">
        <p14:creationId xmlns:p14="http://schemas.microsoft.com/office/powerpoint/2010/main" val="1118113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47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1+#ppt_h/2"/>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7476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476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47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475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47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476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47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476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475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xit" presetSubtype="10" fill="hold" grpId="1" nodeType="clickEffect">
                                  <p:stCondLst>
                                    <p:cond delay="0"/>
                                  </p:stCondLst>
                                  <p:childTnLst>
                                    <p:animEffect transition="out" filter="blinds(horizontal)">
                                      <p:cBhvr>
                                        <p:cTn id="34" dur="500"/>
                                        <p:tgtEl>
                                          <p:spTgt spid="74756"/>
                                        </p:tgtEl>
                                      </p:cBhvr>
                                    </p:animEffect>
                                    <p:set>
                                      <p:cBhvr>
                                        <p:cTn id="35" dur="1" fill="hold">
                                          <p:stCondLst>
                                            <p:cond delay="499"/>
                                          </p:stCondLst>
                                        </p:cTn>
                                        <p:tgtEl>
                                          <p:spTgt spid="74756"/>
                                        </p:tgtEl>
                                        <p:attrNameLst>
                                          <p:attrName>style.visibility</p:attrName>
                                        </p:attrNameLst>
                                      </p:cBhvr>
                                      <p:to>
                                        <p:strVal val="hidden"/>
                                      </p:to>
                                    </p:set>
                                  </p:childTnLst>
                                </p:cTn>
                              </p:par>
                              <p:par>
                                <p:cTn id="36" presetID="3" presetClass="exit" presetSubtype="10" fill="hold" grpId="1" nodeType="withEffect">
                                  <p:stCondLst>
                                    <p:cond delay="0"/>
                                  </p:stCondLst>
                                  <p:childTnLst>
                                    <p:animEffect transition="out" filter="blinds(horizontal)">
                                      <p:cBhvr>
                                        <p:cTn id="37" dur="500"/>
                                        <p:tgtEl>
                                          <p:spTgt spid="74757"/>
                                        </p:tgtEl>
                                      </p:cBhvr>
                                    </p:animEffect>
                                    <p:set>
                                      <p:cBhvr>
                                        <p:cTn id="38" dur="1" fill="hold">
                                          <p:stCondLst>
                                            <p:cond delay="499"/>
                                          </p:stCondLst>
                                        </p:cTn>
                                        <p:tgtEl>
                                          <p:spTgt spid="74757"/>
                                        </p:tgtEl>
                                        <p:attrNameLst>
                                          <p:attrName>style.visibility</p:attrName>
                                        </p:attrNameLst>
                                      </p:cBhvr>
                                      <p:to>
                                        <p:strVal val="hidden"/>
                                      </p:to>
                                    </p:set>
                                  </p:childTnLst>
                                </p:cTn>
                              </p:par>
                              <p:par>
                                <p:cTn id="39" presetID="3" presetClass="exit" presetSubtype="10" fill="hold" grpId="1" nodeType="withEffect">
                                  <p:stCondLst>
                                    <p:cond delay="0"/>
                                  </p:stCondLst>
                                  <p:childTnLst>
                                    <p:animEffect transition="out" filter="blinds(horizontal)">
                                      <p:cBhvr>
                                        <p:cTn id="40" dur="500"/>
                                        <p:tgtEl>
                                          <p:spTgt spid="74758"/>
                                        </p:tgtEl>
                                      </p:cBhvr>
                                    </p:animEffect>
                                    <p:set>
                                      <p:cBhvr>
                                        <p:cTn id="41" dur="1" fill="hold">
                                          <p:stCondLst>
                                            <p:cond delay="499"/>
                                          </p:stCondLst>
                                        </p:cTn>
                                        <p:tgtEl>
                                          <p:spTgt spid="74758"/>
                                        </p:tgtEl>
                                        <p:attrNameLst>
                                          <p:attrName>style.visibility</p:attrName>
                                        </p:attrNameLst>
                                      </p:cBhvr>
                                      <p:to>
                                        <p:strVal val="hidden"/>
                                      </p:to>
                                    </p:set>
                                  </p:childTnLst>
                                </p:cTn>
                              </p:par>
                              <p:par>
                                <p:cTn id="42" presetID="1" presetClass="entr" presetSubtype="0" fill="hold" grpId="0" nodeType="withEffect">
                                  <p:stCondLst>
                                    <p:cond delay="0"/>
                                  </p:stCondLst>
                                  <p:childTnLst>
                                    <p:set>
                                      <p:cBhvr>
                                        <p:cTn id="43" dur="1" fill="hold">
                                          <p:stCondLst>
                                            <p:cond delay="0"/>
                                          </p:stCondLst>
                                        </p:cTn>
                                        <p:tgtEl>
                                          <p:spTgt spid="7477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74771"/>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74774"/>
                                        </p:tgtEl>
                                        <p:attrNameLst>
                                          <p:attrName>style.visibility</p:attrName>
                                        </p:attrNameLst>
                                      </p:cBhvr>
                                      <p:to>
                                        <p:strVal val="visible"/>
                                      </p:to>
                                    </p:set>
                                  </p:childTnLst>
                                </p:cTn>
                              </p:par>
                            </p:childTnLst>
                          </p:cTn>
                        </p:par>
                        <p:par>
                          <p:cTn id="48" fill="hold" nodeType="afterGroup">
                            <p:stCondLst>
                              <p:cond delay="500"/>
                            </p:stCondLst>
                            <p:childTnLst>
                              <p:par>
                                <p:cTn id="49" presetID="3" presetClass="exit" presetSubtype="10" fill="hold" grpId="1" nodeType="afterEffect">
                                  <p:stCondLst>
                                    <p:cond delay="0"/>
                                  </p:stCondLst>
                                  <p:childTnLst>
                                    <p:animEffect transition="out" filter="blinds(horizontal)">
                                      <p:cBhvr>
                                        <p:cTn id="50" dur="500"/>
                                        <p:tgtEl>
                                          <p:spTgt spid="74771"/>
                                        </p:tgtEl>
                                      </p:cBhvr>
                                    </p:animEffect>
                                    <p:set>
                                      <p:cBhvr>
                                        <p:cTn id="51" dur="1" fill="hold">
                                          <p:stCondLst>
                                            <p:cond delay="499"/>
                                          </p:stCondLst>
                                        </p:cTn>
                                        <p:tgtEl>
                                          <p:spTgt spid="74771"/>
                                        </p:tgtEl>
                                        <p:attrNameLst>
                                          <p:attrName>style.visibility</p:attrName>
                                        </p:attrNameLst>
                                      </p:cBhvr>
                                      <p:to>
                                        <p:strVal val="hidden"/>
                                      </p:to>
                                    </p:set>
                                  </p:childTnLst>
                                </p:cTn>
                              </p:par>
                              <p:par>
                                <p:cTn id="52" presetID="3" presetClass="exit" presetSubtype="10" fill="hold" grpId="1" nodeType="withEffect">
                                  <p:stCondLst>
                                    <p:cond delay="0"/>
                                  </p:stCondLst>
                                  <p:childTnLst>
                                    <p:animEffect transition="out" filter="blinds(horizontal)">
                                      <p:cBhvr>
                                        <p:cTn id="53" dur="500"/>
                                        <p:tgtEl>
                                          <p:spTgt spid="74770"/>
                                        </p:tgtEl>
                                      </p:cBhvr>
                                    </p:animEffect>
                                    <p:set>
                                      <p:cBhvr>
                                        <p:cTn id="54" dur="1" fill="hold">
                                          <p:stCondLst>
                                            <p:cond delay="499"/>
                                          </p:stCondLst>
                                        </p:cTn>
                                        <p:tgtEl>
                                          <p:spTgt spid="74770"/>
                                        </p:tgtEl>
                                        <p:attrNameLst>
                                          <p:attrName>style.visibility</p:attrName>
                                        </p:attrNameLst>
                                      </p:cBhvr>
                                      <p:to>
                                        <p:strVal val="hidden"/>
                                      </p:to>
                                    </p:set>
                                  </p:childTnLst>
                                </p:cTn>
                              </p:par>
                              <p:par>
                                <p:cTn id="55" presetID="3" presetClass="exit" presetSubtype="10" fill="hold" grpId="1" nodeType="withEffect">
                                  <p:stCondLst>
                                    <p:cond delay="0"/>
                                  </p:stCondLst>
                                  <p:childTnLst>
                                    <p:animEffect transition="out" filter="blinds(horizontal)">
                                      <p:cBhvr>
                                        <p:cTn id="56" dur="500"/>
                                        <p:tgtEl>
                                          <p:spTgt spid="74774"/>
                                        </p:tgtEl>
                                      </p:cBhvr>
                                    </p:animEffect>
                                    <p:set>
                                      <p:cBhvr>
                                        <p:cTn id="57" dur="1" fill="hold">
                                          <p:stCondLst>
                                            <p:cond delay="499"/>
                                          </p:stCondLst>
                                        </p:cTn>
                                        <p:tgtEl>
                                          <p:spTgt spid="74774"/>
                                        </p:tgtEl>
                                        <p:attrNameLst>
                                          <p:attrName>style.visibility</p:attrName>
                                        </p:attrNameLst>
                                      </p:cBhvr>
                                      <p:to>
                                        <p:strVal val="hidden"/>
                                      </p:to>
                                    </p:set>
                                  </p:childTnLst>
                                </p:cTn>
                              </p:par>
                              <p:par>
                                <p:cTn id="58" presetID="1" presetClass="entr" presetSubtype="0" fill="hold" grpId="0" nodeType="withEffect">
                                  <p:stCondLst>
                                    <p:cond delay="0"/>
                                  </p:stCondLst>
                                  <p:childTnLst>
                                    <p:set>
                                      <p:cBhvr>
                                        <p:cTn id="59" dur="1" fill="hold">
                                          <p:stCondLst>
                                            <p:cond delay="0"/>
                                          </p:stCondLst>
                                        </p:cTn>
                                        <p:tgtEl>
                                          <p:spTgt spid="74772"/>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74775"/>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74777"/>
                                        </p:tgtEl>
                                        <p:attrNameLst>
                                          <p:attrName>style.visibility</p:attrName>
                                        </p:attrNameLst>
                                      </p:cBhvr>
                                      <p:to>
                                        <p:strVal val="visible"/>
                                      </p:to>
                                    </p:set>
                                  </p:childTnLst>
                                </p:cTn>
                              </p:par>
                            </p:childTnLst>
                          </p:cTn>
                        </p:par>
                        <p:par>
                          <p:cTn id="64" fill="hold" nodeType="afterGroup">
                            <p:stCondLst>
                              <p:cond delay="1000"/>
                            </p:stCondLst>
                            <p:childTnLst>
                              <p:par>
                                <p:cTn id="65" presetID="3" presetClass="exit" presetSubtype="10" fill="hold" grpId="1" nodeType="afterEffect">
                                  <p:stCondLst>
                                    <p:cond delay="0"/>
                                  </p:stCondLst>
                                  <p:childTnLst>
                                    <p:animEffect transition="out" filter="blinds(horizontal)">
                                      <p:cBhvr>
                                        <p:cTn id="66" dur="500"/>
                                        <p:tgtEl>
                                          <p:spTgt spid="74772"/>
                                        </p:tgtEl>
                                      </p:cBhvr>
                                    </p:animEffect>
                                    <p:set>
                                      <p:cBhvr>
                                        <p:cTn id="67" dur="1" fill="hold">
                                          <p:stCondLst>
                                            <p:cond delay="499"/>
                                          </p:stCondLst>
                                        </p:cTn>
                                        <p:tgtEl>
                                          <p:spTgt spid="74772"/>
                                        </p:tgtEl>
                                        <p:attrNameLst>
                                          <p:attrName>style.visibility</p:attrName>
                                        </p:attrNameLst>
                                      </p:cBhvr>
                                      <p:to>
                                        <p:strVal val="hidden"/>
                                      </p:to>
                                    </p:set>
                                  </p:childTnLst>
                                </p:cTn>
                              </p:par>
                              <p:par>
                                <p:cTn id="68" presetID="3" presetClass="exit" presetSubtype="10" fill="hold" grpId="1" nodeType="withEffect">
                                  <p:stCondLst>
                                    <p:cond delay="0"/>
                                  </p:stCondLst>
                                  <p:childTnLst>
                                    <p:animEffect transition="out" filter="blinds(horizontal)">
                                      <p:cBhvr>
                                        <p:cTn id="69" dur="500"/>
                                        <p:tgtEl>
                                          <p:spTgt spid="74775"/>
                                        </p:tgtEl>
                                      </p:cBhvr>
                                    </p:animEffect>
                                    <p:set>
                                      <p:cBhvr>
                                        <p:cTn id="70" dur="1" fill="hold">
                                          <p:stCondLst>
                                            <p:cond delay="499"/>
                                          </p:stCondLst>
                                        </p:cTn>
                                        <p:tgtEl>
                                          <p:spTgt spid="74775"/>
                                        </p:tgtEl>
                                        <p:attrNameLst>
                                          <p:attrName>style.visibility</p:attrName>
                                        </p:attrNameLst>
                                      </p:cBhvr>
                                      <p:to>
                                        <p:strVal val="hidden"/>
                                      </p:to>
                                    </p:set>
                                  </p:childTnLst>
                                </p:cTn>
                              </p:par>
                              <p:par>
                                <p:cTn id="71" presetID="3" presetClass="exit" presetSubtype="10" fill="hold" grpId="1" nodeType="withEffect">
                                  <p:stCondLst>
                                    <p:cond delay="0"/>
                                  </p:stCondLst>
                                  <p:childTnLst>
                                    <p:animEffect transition="out" filter="blinds(horizontal)">
                                      <p:cBhvr>
                                        <p:cTn id="72" dur="500"/>
                                        <p:tgtEl>
                                          <p:spTgt spid="74777"/>
                                        </p:tgtEl>
                                      </p:cBhvr>
                                    </p:animEffect>
                                    <p:set>
                                      <p:cBhvr>
                                        <p:cTn id="73" dur="1" fill="hold">
                                          <p:stCondLst>
                                            <p:cond delay="499"/>
                                          </p:stCondLst>
                                        </p:cTn>
                                        <p:tgtEl>
                                          <p:spTgt spid="74777"/>
                                        </p:tgtEl>
                                        <p:attrNameLst>
                                          <p:attrName>style.visibility</p:attrName>
                                        </p:attrNameLst>
                                      </p:cBhvr>
                                      <p:to>
                                        <p:strVal val="hidden"/>
                                      </p:to>
                                    </p:set>
                                  </p:childTnLst>
                                </p:cTn>
                              </p:par>
                              <p:par>
                                <p:cTn id="74" presetID="1" presetClass="entr" presetSubtype="0" fill="hold" grpId="0" nodeType="withEffect">
                                  <p:stCondLst>
                                    <p:cond delay="0"/>
                                  </p:stCondLst>
                                  <p:childTnLst>
                                    <p:set>
                                      <p:cBhvr>
                                        <p:cTn id="75" dur="1" fill="hold">
                                          <p:stCondLst>
                                            <p:cond delay="0"/>
                                          </p:stCondLst>
                                        </p:cTn>
                                        <p:tgtEl>
                                          <p:spTgt spid="74778"/>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74776"/>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74773"/>
                                        </p:tgtEl>
                                        <p:attrNameLst>
                                          <p:attrName>style.visibility</p:attrName>
                                        </p:attrNameLst>
                                      </p:cBhvr>
                                      <p:to>
                                        <p:strVal val="visible"/>
                                      </p:to>
                                    </p:set>
                                  </p:childTnLst>
                                </p:cTn>
                              </p:par>
                            </p:childTnLst>
                          </p:cTn>
                        </p:par>
                        <p:par>
                          <p:cTn id="80" fill="hold" nodeType="afterGroup">
                            <p:stCondLst>
                              <p:cond delay="1500"/>
                            </p:stCondLst>
                            <p:childTnLst>
                              <p:par>
                                <p:cTn id="81" presetID="3" presetClass="exit" presetSubtype="10" fill="hold" grpId="1" nodeType="afterEffect">
                                  <p:stCondLst>
                                    <p:cond delay="0"/>
                                  </p:stCondLst>
                                  <p:childTnLst>
                                    <p:animEffect transition="out" filter="blinds(horizontal)">
                                      <p:cBhvr>
                                        <p:cTn id="82" dur="500"/>
                                        <p:tgtEl>
                                          <p:spTgt spid="74778"/>
                                        </p:tgtEl>
                                      </p:cBhvr>
                                    </p:animEffect>
                                    <p:set>
                                      <p:cBhvr>
                                        <p:cTn id="83" dur="1" fill="hold">
                                          <p:stCondLst>
                                            <p:cond delay="499"/>
                                          </p:stCondLst>
                                        </p:cTn>
                                        <p:tgtEl>
                                          <p:spTgt spid="74778"/>
                                        </p:tgtEl>
                                        <p:attrNameLst>
                                          <p:attrName>style.visibility</p:attrName>
                                        </p:attrNameLst>
                                      </p:cBhvr>
                                      <p:to>
                                        <p:strVal val="hidden"/>
                                      </p:to>
                                    </p:set>
                                  </p:childTnLst>
                                </p:cTn>
                              </p:par>
                              <p:par>
                                <p:cTn id="84" presetID="3" presetClass="exit" presetSubtype="10" fill="hold" grpId="1" nodeType="withEffect">
                                  <p:stCondLst>
                                    <p:cond delay="0"/>
                                  </p:stCondLst>
                                  <p:childTnLst>
                                    <p:animEffect transition="out" filter="blinds(horizontal)">
                                      <p:cBhvr>
                                        <p:cTn id="85" dur="500"/>
                                        <p:tgtEl>
                                          <p:spTgt spid="74773"/>
                                        </p:tgtEl>
                                      </p:cBhvr>
                                    </p:animEffect>
                                    <p:set>
                                      <p:cBhvr>
                                        <p:cTn id="86" dur="1" fill="hold">
                                          <p:stCondLst>
                                            <p:cond delay="499"/>
                                          </p:stCondLst>
                                        </p:cTn>
                                        <p:tgtEl>
                                          <p:spTgt spid="74773"/>
                                        </p:tgtEl>
                                        <p:attrNameLst>
                                          <p:attrName>style.visibility</p:attrName>
                                        </p:attrNameLst>
                                      </p:cBhvr>
                                      <p:to>
                                        <p:strVal val="hidden"/>
                                      </p:to>
                                    </p:set>
                                  </p:childTnLst>
                                </p:cTn>
                              </p:par>
                              <p:par>
                                <p:cTn id="87" presetID="3" presetClass="exit" presetSubtype="10" fill="hold" grpId="1" nodeType="withEffect">
                                  <p:stCondLst>
                                    <p:cond delay="0"/>
                                  </p:stCondLst>
                                  <p:childTnLst>
                                    <p:animEffect transition="out" filter="blinds(horizontal)">
                                      <p:cBhvr>
                                        <p:cTn id="88" dur="500"/>
                                        <p:tgtEl>
                                          <p:spTgt spid="74776"/>
                                        </p:tgtEl>
                                      </p:cBhvr>
                                    </p:animEffect>
                                    <p:set>
                                      <p:cBhvr>
                                        <p:cTn id="89" dur="1" fill="hold">
                                          <p:stCondLst>
                                            <p:cond delay="499"/>
                                          </p:stCondLst>
                                        </p:cTn>
                                        <p:tgtEl>
                                          <p:spTgt spid="74776"/>
                                        </p:tgtEl>
                                        <p:attrNameLst>
                                          <p:attrName>style.visibility</p:attrName>
                                        </p:attrNameLst>
                                      </p:cBhvr>
                                      <p:to>
                                        <p:strVal val="hidden"/>
                                      </p:to>
                                    </p:set>
                                  </p:childTnLst>
                                </p:cTn>
                              </p:par>
                              <p:par>
                                <p:cTn id="90" presetID="3" presetClass="exit" presetSubtype="10" fill="hold" grpId="1" nodeType="withEffect">
                                  <p:stCondLst>
                                    <p:cond delay="0"/>
                                  </p:stCondLst>
                                  <p:childTnLst>
                                    <p:animEffect transition="out" filter="blinds(horizontal)">
                                      <p:cBhvr>
                                        <p:cTn id="91" dur="500"/>
                                        <p:tgtEl>
                                          <p:spTgt spid="74764"/>
                                        </p:tgtEl>
                                      </p:cBhvr>
                                    </p:animEffect>
                                    <p:set>
                                      <p:cBhvr>
                                        <p:cTn id="92" dur="1" fill="hold">
                                          <p:stCondLst>
                                            <p:cond delay="499"/>
                                          </p:stCondLst>
                                        </p:cTn>
                                        <p:tgtEl>
                                          <p:spTgt spid="74764"/>
                                        </p:tgtEl>
                                        <p:attrNameLst>
                                          <p:attrName>style.visibility</p:attrName>
                                        </p:attrNameLst>
                                      </p:cBhvr>
                                      <p:to>
                                        <p:strVal val="hidden"/>
                                      </p:to>
                                    </p:set>
                                  </p:childTnLst>
                                </p:cTn>
                              </p:par>
                              <p:par>
                                <p:cTn id="93" presetID="3" presetClass="exit" presetSubtype="10" fill="hold" grpId="1" nodeType="withEffect">
                                  <p:stCondLst>
                                    <p:cond delay="0"/>
                                  </p:stCondLst>
                                  <p:childTnLst>
                                    <p:animEffect transition="out" filter="blinds(horizontal)">
                                      <p:cBhvr>
                                        <p:cTn id="94" dur="500"/>
                                        <p:tgtEl>
                                          <p:spTgt spid="74761"/>
                                        </p:tgtEl>
                                      </p:cBhvr>
                                    </p:animEffect>
                                    <p:set>
                                      <p:cBhvr>
                                        <p:cTn id="95" dur="1" fill="hold">
                                          <p:stCondLst>
                                            <p:cond delay="499"/>
                                          </p:stCondLst>
                                        </p:cTn>
                                        <p:tgtEl>
                                          <p:spTgt spid="74761"/>
                                        </p:tgtEl>
                                        <p:attrNameLst>
                                          <p:attrName>style.visibility</p:attrName>
                                        </p:attrNameLst>
                                      </p:cBhvr>
                                      <p:to>
                                        <p:strVal val="hidden"/>
                                      </p:to>
                                    </p:set>
                                  </p:childTnLst>
                                </p:cTn>
                              </p:par>
                              <p:par>
                                <p:cTn id="96" presetID="1" presetClass="entr" presetSubtype="0" fill="hold" grpId="0" nodeType="withEffect">
                                  <p:stCondLst>
                                    <p:cond delay="0"/>
                                  </p:stCondLst>
                                  <p:childTnLst>
                                    <p:set>
                                      <p:cBhvr>
                                        <p:cTn id="97" dur="1" fill="hold">
                                          <p:stCondLst>
                                            <p:cond delay="0"/>
                                          </p:stCondLst>
                                        </p:cTn>
                                        <p:tgtEl>
                                          <p:spTgt spid="74768"/>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74769"/>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74766"/>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74767"/>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74765"/>
                                        </p:tgtEl>
                                        <p:attrNameLst>
                                          <p:attrName>style.visibility</p:attrName>
                                        </p:attrNameLst>
                                      </p:cBhvr>
                                      <p:to>
                                        <p:strVal val="visible"/>
                                      </p:to>
                                    </p:set>
                                  </p:childTnLst>
                                </p:cTn>
                              </p:par>
                              <p:par>
                                <p:cTn id="106" presetID="63" presetClass="path" presetSubtype="0" accel="50000" decel="50000" fill="hold" grpId="1" nodeType="withEffect">
                                  <p:stCondLst>
                                    <p:cond delay="0"/>
                                  </p:stCondLst>
                                  <p:childTnLst>
                                    <p:animMotion origin="layout" path="M 1.94444E-6 2.13873E-6 L 0.1408 0.00439 " pathEditMode="relative" rAng="0" ptsTypes="AA">
                                      <p:cBhvr>
                                        <p:cTn id="107" dur="2000" fill="hold"/>
                                        <p:tgtEl>
                                          <p:spTgt spid="74763"/>
                                        </p:tgtEl>
                                        <p:attrNameLst>
                                          <p:attrName>ppt_x</p:attrName>
                                          <p:attrName>ppt_y</p:attrName>
                                        </p:attrNameLst>
                                      </p:cBhvr>
                                      <p:rCtr x="7031" y="208"/>
                                    </p:animMotion>
                                  </p:childTnLst>
                                </p:cTn>
                              </p:par>
                              <p:par>
                                <p:cTn id="108" presetID="35" presetClass="path" presetSubtype="0" accel="50000" decel="50000" fill="hold" grpId="1" nodeType="withEffect">
                                  <p:stCondLst>
                                    <p:cond delay="0"/>
                                  </p:stCondLst>
                                  <p:childTnLst>
                                    <p:animMotion origin="layout" path="M 0 -9.24855E-7 L -0.14583 0.0111 " pathEditMode="relative" rAng="0" ptsTypes="AA">
                                      <p:cBhvr>
                                        <p:cTn id="109" dur="2000" fill="hold"/>
                                        <p:tgtEl>
                                          <p:spTgt spid="74762"/>
                                        </p:tgtEl>
                                        <p:attrNameLst>
                                          <p:attrName>ppt_x</p:attrName>
                                          <p:attrName>ppt_y</p:attrName>
                                        </p:attrNameLst>
                                      </p:cBhvr>
                                      <p:rCtr x="-7292" y="5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animBg="1"/>
      <p:bldP spid="74756" grpId="0" animBg="1"/>
      <p:bldP spid="74756" grpId="1" animBg="1"/>
      <p:bldP spid="74757" grpId="0" animBg="1"/>
      <p:bldP spid="74757" grpId="1" animBg="1"/>
      <p:bldP spid="74758" grpId="0" animBg="1"/>
      <p:bldP spid="74758" grpId="1" animBg="1"/>
      <p:bldP spid="74759" grpId="0" animBg="1"/>
      <p:bldP spid="74760" grpId="0"/>
      <p:bldP spid="74761" grpId="0" animBg="1"/>
      <p:bldP spid="74761" grpId="1" animBg="1"/>
      <p:bldP spid="74762" grpId="0"/>
      <p:bldP spid="74762" grpId="1"/>
      <p:bldP spid="74763" grpId="0"/>
      <p:bldP spid="74763" grpId="1"/>
      <p:bldP spid="74764" grpId="0" animBg="1"/>
      <p:bldP spid="74764" grpId="1" animBg="1"/>
      <p:bldP spid="74765" grpId="0" animBg="1"/>
      <p:bldP spid="74766" grpId="0" animBg="1"/>
      <p:bldP spid="74767" grpId="0" animBg="1"/>
      <p:bldP spid="74768" grpId="0" animBg="1"/>
      <p:bldP spid="74769" grpId="0" animBg="1"/>
      <p:bldP spid="74770" grpId="0" animBg="1"/>
      <p:bldP spid="74770" grpId="1" animBg="1"/>
      <p:bldP spid="74771" grpId="0" animBg="1"/>
      <p:bldP spid="74771" grpId="1" animBg="1"/>
      <p:bldP spid="74772" grpId="0" animBg="1"/>
      <p:bldP spid="74772" grpId="1" animBg="1"/>
      <p:bldP spid="74773" grpId="0" animBg="1"/>
      <p:bldP spid="74773" grpId="1" animBg="1"/>
      <p:bldP spid="74774" grpId="0" animBg="1"/>
      <p:bldP spid="74774" grpId="1" animBg="1"/>
      <p:bldP spid="74775" grpId="0" animBg="1"/>
      <p:bldP spid="74775" grpId="1" animBg="1"/>
      <p:bldP spid="74776" grpId="0" animBg="1"/>
      <p:bldP spid="74776" grpId="1" animBg="1"/>
      <p:bldP spid="74777" grpId="0" animBg="1"/>
      <p:bldP spid="74777" grpId="1" animBg="1"/>
      <p:bldP spid="74778" grpId="0" animBg="1"/>
      <p:bldP spid="74778" grpId="1"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Line 2"/>
          <p:cNvSpPr>
            <a:spLocks noChangeShapeType="1"/>
          </p:cNvSpPr>
          <p:nvPr/>
        </p:nvSpPr>
        <p:spPr bwMode="auto">
          <a:xfrm flipH="1">
            <a:off x="3352800" y="2576513"/>
            <a:ext cx="0" cy="0"/>
          </a:xfrm>
          <a:prstGeom prst="line">
            <a:avLst/>
          </a:prstGeom>
          <a:noFill/>
          <a:ln w="190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3" name="Text Box 9"/>
          <p:cNvSpPr txBox="1">
            <a:spLocks noChangeArrowheads="1"/>
          </p:cNvSpPr>
          <p:nvPr/>
        </p:nvSpPr>
        <p:spPr bwMode="auto">
          <a:xfrm rot="2329161">
            <a:off x="685800" y="2362200"/>
            <a:ext cx="9826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000" b="1">
                <a:solidFill>
                  <a:schemeClr val="bg1"/>
                </a:solidFill>
                <a:latin typeface=".VnArial Narrow" pitchFamily="34" charset="0"/>
              </a:rPr>
              <a:t>Cã 1 gãc vu«ng </a:t>
            </a:r>
          </a:p>
        </p:txBody>
      </p:sp>
      <p:sp>
        <p:nvSpPr>
          <p:cNvPr id="41995" name="Line 11"/>
          <p:cNvSpPr>
            <a:spLocks noChangeShapeType="1"/>
          </p:cNvSpPr>
          <p:nvPr/>
        </p:nvSpPr>
        <p:spPr bwMode="auto">
          <a:xfrm>
            <a:off x="5553075" y="1657350"/>
            <a:ext cx="1828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6" name="Line 12"/>
          <p:cNvSpPr>
            <a:spLocks noChangeShapeType="1"/>
          </p:cNvSpPr>
          <p:nvPr/>
        </p:nvSpPr>
        <p:spPr bwMode="auto">
          <a:xfrm>
            <a:off x="5553075" y="2571750"/>
            <a:ext cx="1828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7" name="Line 13"/>
          <p:cNvSpPr>
            <a:spLocks noChangeShapeType="1"/>
          </p:cNvSpPr>
          <p:nvPr/>
        </p:nvSpPr>
        <p:spPr bwMode="auto">
          <a:xfrm flipH="1">
            <a:off x="5559425" y="1657350"/>
            <a:ext cx="533400" cy="914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8" name="Line 14"/>
          <p:cNvSpPr>
            <a:spLocks noChangeShapeType="1"/>
          </p:cNvSpPr>
          <p:nvPr/>
        </p:nvSpPr>
        <p:spPr bwMode="auto">
          <a:xfrm flipH="1">
            <a:off x="7375525" y="1651000"/>
            <a:ext cx="533400" cy="914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999" name="Text Box 15"/>
          <p:cNvSpPr txBox="1">
            <a:spLocks noChangeArrowheads="1"/>
          </p:cNvSpPr>
          <p:nvPr/>
        </p:nvSpPr>
        <p:spPr bwMode="auto">
          <a:xfrm>
            <a:off x="5943600" y="1295400"/>
            <a:ext cx="320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latin typeface=".VnArial Narrow" pitchFamily="34" charset="0"/>
              </a:rPr>
              <a:t>B</a:t>
            </a:r>
          </a:p>
        </p:txBody>
      </p:sp>
      <p:sp>
        <p:nvSpPr>
          <p:cNvPr id="42000" name="Text Box 16"/>
          <p:cNvSpPr txBox="1">
            <a:spLocks noChangeArrowheads="1"/>
          </p:cNvSpPr>
          <p:nvPr/>
        </p:nvSpPr>
        <p:spPr bwMode="auto">
          <a:xfrm>
            <a:off x="7339013" y="1362075"/>
            <a:ext cx="320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latin typeface=".VnArial Narrow" pitchFamily="34" charset="0"/>
              </a:rPr>
              <a:t>C</a:t>
            </a:r>
          </a:p>
        </p:txBody>
      </p:sp>
      <p:sp>
        <p:nvSpPr>
          <p:cNvPr id="42001" name="Text Box 17"/>
          <p:cNvSpPr txBox="1">
            <a:spLocks noChangeArrowheads="1"/>
          </p:cNvSpPr>
          <p:nvPr/>
        </p:nvSpPr>
        <p:spPr bwMode="auto">
          <a:xfrm>
            <a:off x="5337175" y="2457450"/>
            <a:ext cx="320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latin typeface=".VnArial Narrow" pitchFamily="34" charset="0"/>
              </a:rPr>
              <a:t>A</a:t>
            </a:r>
          </a:p>
        </p:txBody>
      </p:sp>
      <p:sp>
        <p:nvSpPr>
          <p:cNvPr id="42002" name="Text Box 18"/>
          <p:cNvSpPr txBox="1">
            <a:spLocks noChangeArrowheads="1"/>
          </p:cNvSpPr>
          <p:nvPr/>
        </p:nvSpPr>
        <p:spPr bwMode="auto">
          <a:xfrm>
            <a:off x="7381875" y="2495550"/>
            <a:ext cx="320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latin typeface=".VnArial Narrow" pitchFamily="34" charset="0"/>
              </a:rPr>
              <a:t>D</a:t>
            </a:r>
          </a:p>
        </p:txBody>
      </p:sp>
      <p:sp>
        <p:nvSpPr>
          <p:cNvPr id="42003" name="Line 19"/>
          <p:cNvSpPr>
            <a:spLocks noChangeShapeType="1"/>
          </p:cNvSpPr>
          <p:nvPr/>
        </p:nvSpPr>
        <p:spPr bwMode="auto">
          <a:xfrm>
            <a:off x="5559425" y="1657350"/>
            <a:ext cx="0" cy="914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4" name="Line 20"/>
          <p:cNvSpPr>
            <a:spLocks noChangeShapeType="1"/>
          </p:cNvSpPr>
          <p:nvPr/>
        </p:nvSpPr>
        <p:spPr bwMode="auto">
          <a:xfrm>
            <a:off x="7381875" y="1657350"/>
            <a:ext cx="0" cy="914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05" name="Arc 21"/>
          <p:cNvSpPr>
            <a:spLocks/>
          </p:cNvSpPr>
          <p:nvPr/>
        </p:nvSpPr>
        <p:spPr bwMode="auto">
          <a:xfrm>
            <a:off x="5641975" y="2419350"/>
            <a:ext cx="152400" cy="152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6" name="Arc 22"/>
          <p:cNvSpPr>
            <a:spLocks/>
          </p:cNvSpPr>
          <p:nvPr/>
        </p:nvSpPr>
        <p:spPr bwMode="auto">
          <a:xfrm rot="11974387">
            <a:off x="7661275" y="1676400"/>
            <a:ext cx="152400" cy="152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7" name="Rectangle 23"/>
          <p:cNvSpPr>
            <a:spLocks noChangeArrowheads="1"/>
          </p:cNvSpPr>
          <p:nvPr/>
        </p:nvSpPr>
        <p:spPr bwMode="auto">
          <a:xfrm>
            <a:off x="5559425" y="2419350"/>
            <a:ext cx="152400" cy="152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08" name="Rectangle 24"/>
          <p:cNvSpPr>
            <a:spLocks noChangeArrowheads="1"/>
          </p:cNvSpPr>
          <p:nvPr/>
        </p:nvSpPr>
        <p:spPr bwMode="auto">
          <a:xfrm>
            <a:off x="7229475" y="1657350"/>
            <a:ext cx="152400" cy="152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11" name="Line 27"/>
          <p:cNvSpPr>
            <a:spLocks noChangeShapeType="1"/>
          </p:cNvSpPr>
          <p:nvPr/>
        </p:nvSpPr>
        <p:spPr bwMode="auto">
          <a:xfrm flipV="1">
            <a:off x="5670550" y="3465513"/>
            <a:ext cx="76200" cy="74612"/>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12" name="Line 28"/>
          <p:cNvSpPr>
            <a:spLocks noChangeShapeType="1"/>
          </p:cNvSpPr>
          <p:nvPr/>
        </p:nvSpPr>
        <p:spPr bwMode="auto">
          <a:xfrm>
            <a:off x="5737225" y="3465513"/>
            <a:ext cx="76200" cy="74612"/>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17" name="Text Box 33"/>
          <p:cNvSpPr txBox="1">
            <a:spLocks noChangeArrowheads="1"/>
          </p:cNvSpPr>
          <p:nvPr/>
        </p:nvSpPr>
        <p:spPr bwMode="auto">
          <a:xfrm>
            <a:off x="5324475" y="1454150"/>
            <a:ext cx="320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latin typeface=".VnArial Narrow" pitchFamily="34" charset="0"/>
              </a:rPr>
              <a:t>B</a:t>
            </a:r>
          </a:p>
        </p:txBody>
      </p:sp>
      <p:sp>
        <p:nvSpPr>
          <p:cNvPr id="42018" name="Line 34"/>
          <p:cNvSpPr>
            <a:spLocks noChangeShapeType="1"/>
          </p:cNvSpPr>
          <p:nvPr/>
        </p:nvSpPr>
        <p:spPr bwMode="auto">
          <a:xfrm>
            <a:off x="6086475" y="1657350"/>
            <a:ext cx="1828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19" name="Text Box 35"/>
          <p:cNvSpPr txBox="1">
            <a:spLocks noChangeArrowheads="1"/>
          </p:cNvSpPr>
          <p:nvPr/>
        </p:nvSpPr>
        <p:spPr bwMode="auto">
          <a:xfrm>
            <a:off x="7915275" y="1428750"/>
            <a:ext cx="320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latin typeface=".VnArial Narrow" pitchFamily="34" charset="0"/>
              </a:rPr>
              <a:t>C</a:t>
            </a:r>
          </a:p>
        </p:txBody>
      </p:sp>
      <p:sp>
        <p:nvSpPr>
          <p:cNvPr id="42020" name="Rectangle 36"/>
          <p:cNvSpPr>
            <a:spLocks noChangeArrowheads="1"/>
          </p:cNvSpPr>
          <p:nvPr/>
        </p:nvSpPr>
        <p:spPr bwMode="auto">
          <a:xfrm>
            <a:off x="7229475" y="2419350"/>
            <a:ext cx="152400" cy="152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21" name="Rectangle 37"/>
          <p:cNvSpPr>
            <a:spLocks noChangeArrowheads="1"/>
          </p:cNvSpPr>
          <p:nvPr/>
        </p:nvSpPr>
        <p:spPr bwMode="auto">
          <a:xfrm>
            <a:off x="5553075" y="1657350"/>
            <a:ext cx="152400" cy="1524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45" name="Line 61"/>
          <p:cNvSpPr>
            <a:spLocks noChangeShapeType="1"/>
          </p:cNvSpPr>
          <p:nvPr/>
        </p:nvSpPr>
        <p:spPr bwMode="auto">
          <a:xfrm flipV="1">
            <a:off x="6613525" y="3436938"/>
            <a:ext cx="76200" cy="74612"/>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46" name="Line 62"/>
          <p:cNvSpPr>
            <a:spLocks noChangeShapeType="1"/>
          </p:cNvSpPr>
          <p:nvPr/>
        </p:nvSpPr>
        <p:spPr bwMode="auto">
          <a:xfrm>
            <a:off x="6680200" y="3436938"/>
            <a:ext cx="76200" cy="74612"/>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47" name="Line 63"/>
          <p:cNvSpPr>
            <a:spLocks noChangeShapeType="1"/>
          </p:cNvSpPr>
          <p:nvPr/>
        </p:nvSpPr>
        <p:spPr bwMode="auto">
          <a:xfrm flipV="1">
            <a:off x="5349875" y="3743325"/>
            <a:ext cx="76200" cy="74613"/>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48" name="Line 64"/>
          <p:cNvSpPr>
            <a:spLocks noChangeShapeType="1"/>
          </p:cNvSpPr>
          <p:nvPr/>
        </p:nvSpPr>
        <p:spPr bwMode="auto">
          <a:xfrm>
            <a:off x="5416550" y="3743325"/>
            <a:ext cx="76200" cy="74613"/>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49" name="Line 65"/>
          <p:cNvSpPr>
            <a:spLocks noChangeShapeType="1"/>
          </p:cNvSpPr>
          <p:nvPr/>
        </p:nvSpPr>
        <p:spPr bwMode="auto">
          <a:xfrm flipV="1">
            <a:off x="5684838" y="3729038"/>
            <a:ext cx="76200" cy="74612"/>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50" name="Line 66"/>
          <p:cNvSpPr>
            <a:spLocks noChangeShapeType="1"/>
          </p:cNvSpPr>
          <p:nvPr/>
        </p:nvSpPr>
        <p:spPr bwMode="auto">
          <a:xfrm>
            <a:off x="5751513" y="3729038"/>
            <a:ext cx="76200" cy="74612"/>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2051" name="Group 67"/>
          <p:cNvGrpSpPr>
            <a:grpSpLocks/>
          </p:cNvGrpSpPr>
          <p:nvPr/>
        </p:nvGrpSpPr>
        <p:grpSpPr bwMode="auto">
          <a:xfrm>
            <a:off x="7385050" y="4002088"/>
            <a:ext cx="1196975" cy="87312"/>
            <a:chOff x="2008" y="1544"/>
            <a:chExt cx="754" cy="55"/>
          </a:xfrm>
        </p:grpSpPr>
        <p:grpSp>
          <p:nvGrpSpPr>
            <p:cNvPr id="42052" name="Group 68"/>
            <p:cNvGrpSpPr>
              <a:grpSpLocks/>
            </p:cNvGrpSpPr>
            <p:nvPr/>
          </p:nvGrpSpPr>
          <p:grpSpPr bwMode="auto">
            <a:xfrm>
              <a:off x="2229" y="1546"/>
              <a:ext cx="90" cy="47"/>
              <a:chOff x="2205" y="1554"/>
              <a:chExt cx="90" cy="48"/>
            </a:xfrm>
          </p:grpSpPr>
          <p:sp>
            <p:nvSpPr>
              <p:cNvPr id="42053" name="Line 69"/>
              <p:cNvSpPr>
                <a:spLocks noChangeShapeType="1"/>
              </p:cNvSpPr>
              <p:nvPr/>
            </p:nvSpPr>
            <p:spPr bwMode="auto">
              <a:xfrm flipV="1">
                <a:off x="2205" y="1554"/>
                <a:ext cx="48" cy="48"/>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54" name="Line 70"/>
              <p:cNvSpPr>
                <a:spLocks noChangeShapeType="1"/>
              </p:cNvSpPr>
              <p:nvPr/>
            </p:nvSpPr>
            <p:spPr bwMode="auto">
              <a:xfrm>
                <a:off x="2247" y="1554"/>
                <a:ext cx="48" cy="48"/>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2055" name="Group 71"/>
            <p:cNvGrpSpPr>
              <a:grpSpLocks/>
            </p:cNvGrpSpPr>
            <p:nvPr/>
          </p:nvGrpSpPr>
          <p:grpSpPr bwMode="auto">
            <a:xfrm>
              <a:off x="2008" y="1552"/>
              <a:ext cx="90" cy="47"/>
              <a:chOff x="2205" y="1554"/>
              <a:chExt cx="90" cy="48"/>
            </a:xfrm>
          </p:grpSpPr>
          <p:sp>
            <p:nvSpPr>
              <p:cNvPr id="42056" name="Line 72"/>
              <p:cNvSpPr>
                <a:spLocks noChangeShapeType="1"/>
              </p:cNvSpPr>
              <p:nvPr/>
            </p:nvSpPr>
            <p:spPr bwMode="auto">
              <a:xfrm flipV="1">
                <a:off x="2205" y="1554"/>
                <a:ext cx="48" cy="48"/>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57" name="Line 73"/>
              <p:cNvSpPr>
                <a:spLocks noChangeShapeType="1"/>
              </p:cNvSpPr>
              <p:nvPr/>
            </p:nvSpPr>
            <p:spPr bwMode="auto">
              <a:xfrm>
                <a:off x="2247" y="1554"/>
                <a:ext cx="48" cy="48"/>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2058" name="Group 74"/>
            <p:cNvGrpSpPr>
              <a:grpSpLocks/>
            </p:cNvGrpSpPr>
            <p:nvPr/>
          </p:nvGrpSpPr>
          <p:grpSpPr bwMode="auto">
            <a:xfrm>
              <a:off x="2456" y="1544"/>
              <a:ext cx="90" cy="47"/>
              <a:chOff x="2205" y="1554"/>
              <a:chExt cx="90" cy="48"/>
            </a:xfrm>
          </p:grpSpPr>
          <p:sp>
            <p:nvSpPr>
              <p:cNvPr id="42059" name="Line 75"/>
              <p:cNvSpPr>
                <a:spLocks noChangeShapeType="1"/>
              </p:cNvSpPr>
              <p:nvPr/>
            </p:nvSpPr>
            <p:spPr bwMode="auto">
              <a:xfrm flipV="1">
                <a:off x="2205" y="1554"/>
                <a:ext cx="48" cy="48"/>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60" name="Line 76"/>
              <p:cNvSpPr>
                <a:spLocks noChangeShapeType="1"/>
              </p:cNvSpPr>
              <p:nvPr/>
            </p:nvSpPr>
            <p:spPr bwMode="auto">
              <a:xfrm>
                <a:off x="2247" y="1554"/>
                <a:ext cx="48" cy="48"/>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2061" name="Group 77"/>
            <p:cNvGrpSpPr>
              <a:grpSpLocks/>
            </p:cNvGrpSpPr>
            <p:nvPr/>
          </p:nvGrpSpPr>
          <p:grpSpPr bwMode="auto">
            <a:xfrm>
              <a:off x="2672" y="1544"/>
              <a:ext cx="90" cy="47"/>
              <a:chOff x="2205" y="1554"/>
              <a:chExt cx="90" cy="48"/>
            </a:xfrm>
          </p:grpSpPr>
          <p:sp>
            <p:nvSpPr>
              <p:cNvPr id="42062" name="Line 78"/>
              <p:cNvSpPr>
                <a:spLocks noChangeShapeType="1"/>
              </p:cNvSpPr>
              <p:nvPr/>
            </p:nvSpPr>
            <p:spPr bwMode="auto">
              <a:xfrm flipV="1">
                <a:off x="2205" y="1554"/>
                <a:ext cx="48" cy="48"/>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63" name="Line 79"/>
              <p:cNvSpPr>
                <a:spLocks noChangeShapeType="1"/>
              </p:cNvSpPr>
              <p:nvPr/>
            </p:nvSpPr>
            <p:spPr bwMode="auto">
              <a:xfrm>
                <a:off x="2247" y="1554"/>
                <a:ext cx="48" cy="48"/>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42064" name="Line 80"/>
          <p:cNvSpPr>
            <a:spLocks noChangeShapeType="1"/>
          </p:cNvSpPr>
          <p:nvPr/>
        </p:nvSpPr>
        <p:spPr bwMode="auto">
          <a:xfrm flipV="1">
            <a:off x="6308725" y="4019550"/>
            <a:ext cx="76200" cy="74613"/>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65" name="Line 81"/>
          <p:cNvSpPr>
            <a:spLocks noChangeShapeType="1"/>
          </p:cNvSpPr>
          <p:nvPr/>
        </p:nvSpPr>
        <p:spPr bwMode="auto">
          <a:xfrm>
            <a:off x="6375400" y="4019550"/>
            <a:ext cx="76200" cy="74613"/>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Text Box 6"/>
          <p:cNvSpPr txBox="1">
            <a:spLocks noChangeArrowheads="1"/>
          </p:cNvSpPr>
          <p:nvPr/>
        </p:nvSpPr>
        <p:spPr bwMode="auto">
          <a:xfrm>
            <a:off x="13349" y="3340884"/>
            <a:ext cx="8915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t>Nếu tứ giác là hình bình hành thì cần thêm đi</a:t>
            </a:r>
            <a:r>
              <a:rPr lang="en-US" sz="2800" b="1">
                <a:latin typeface="Verdana" pitchFamily="34" charset="0"/>
              </a:rPr>
              <a:t>ề</a:t>
            </a:r>
            <a:r>
              <a:rPr lang="en-US" sz="2800" b="1"/>
              <a:t>u kiện gì về góc sẽ trở thành hình chữ nhật ? Vì sao?</a:t>
            </a:r>
          </a:p>
        </p:txBody>
      </p:sp>
    </p:spTree>
    <p:extLst>
      <p:ext uri="{BB962C8B-B14F-4D97-AF65-F5344CB8AC3E}">
        <p14:creationId xmlns:p14="http://schemas.microsoft.com/office/powerpoint/2010/main" val="3459153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2003"/>
                                        </p:tgtEl>
                                        <p:attrNameLst>
                                          <p:attrName>style.visibility</p:attrName>
                                        </p:attrNameLst>
                                      </p:cBhvr>
                                      <p:to>
                                        <p:strVal val="visible"/>
                                      </p:to>
                                    </p:set>
                                    <p:animEffect transition="in" filter="wipe(down)">
                                      <p:cBhvr>
                                        <p:cTn id="7" dur="500"/>
                                        <p:tgtEl>
                                          <p:spTgt spid="42003"/>
                                        </p:tgtEl>
                                      </p:cBhvr>
                                    </p:animEffect>
                                  </p:childTnLst>
                                </p:cTn>
                              </p:par>
                              <p:par>
                                <p:cTn id="8" presetID="5" presetClass="exit" presetSubtype="10" fill="hold" grpId="0" nodeType="withEffect">
                                  <p:stCondLst>
                                    <p:cond delay="0"/>
                                  </p:stCondLst>
                                  <p:childTnLst>
                                    <p:animEffect transition="out" filter="checkerboard(across)">
                                      <p:cBhvr>
                                        <p:cTn id="9" dur="500"/>
                                        <p:tgtEl>
                                          <p:spTgt spid="41997"/>
                                        </p:tgtEl>
                                      </p:cBhvr>
                                    </p:animEffect>
                                    <p:set>
                                      <p:cBhvr>
                                        <p:cTn id="10" dur="1" fill="hold">
                                          <p:stCondLst>
                                            <p:cond delay="499"/>
                                          </p:stCondLst>
                                        </p:cTn>
                                        <p:tgtEl>
                                          <p:spTgt spid="41997"/>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42005"/>
                                        </p:tgtEl>
                                      </p:cBhvr>
                                    </p:animEffect>
                                    <p:set>
                                      <p:cBhvr>
                                        <p:cTn id="13" dur="1" fill="hold">
                                          <p:stCondLst>
                                            <p:cond delay="499"/>
                                          </p:stCondLst>
                                        </p:cTn>
                                        <p:tgtEl>
                                          <p:spTgt spid="42005"/>
                                        </p:tgtEl>
                                        <p:attrNameLst>
                                          <p:attrName>style.visibility</p:attrName>
                                        </p:attrNameLst>
                                      </p:cBhvr>
                                      <p:to>
                                        <p:strVal val="hidden"/>
                                      </p:to>
                                    </p:set>
                                  </p:childTnLst>
                                </p:cTn>
                              </p:par>
                              <p:par>
                                <p:cTn id="14" presetID="20" presetClass="entr" presetSubtype="0" fill="hold" grpId="0" nodeType="withEffect">
                                  <p:stCondLst>
                                    <p:cond delay="0"/>
                                  </p:stCondLst>
                                  <p:childTnLst>
                                    <p:set>
                                      <p:cBhvr>
                                        <p:cTn id="15" dur="1" fill="hold">
                                          <p:stCondLst>
                                            <p:cond delay="0"/>
                                          </p:stCondLst>
                                        </p:cTn>
                                        <p:tgtEl>
                                          <p:spTgt spid="42000"/>
                                        </p:tgtEl>
                                        <p:attrNameLst>
                                          <p:attrName>style.visibility</p:attrName>
                                        </p:attrNameLst>
                                      </p:cBhvr>
                                      <p:to>
                                        <p:strVal val="visible"/>
                                      </p:to>
                                    </p:set>
                                    <p:animEffect transition="in" filter="wedge">
                                      <p:cBhvr>
                                        <p:cTn id="16" dur="2000"/>
                                        <p:tgtEl>
                                          <p:spTgt spid="42000"/>
                                        </p:tgtEl>
                                      </p:cBhvr>
                                    </p:animEffect>
                                  </p:childTnLst>
                                </p:cTn>
                              </p:par>
                              <p:par>
                                <p:cTn id="17" presetID="9" presetClass="exit" presetSubtype="0" fill="hold" grpId="0" nodeType="withEffect">
                                  <p:stCondLst>
                                    <p:cond delay="0"/>
                                  </p:stCondLst>
                                  <p:childTnLst>
                                    <p:animEffect transition="out" filter="dissolve">
                                      <p:cBhvr>
                                        <p:cTn id="18" dur="500"/>
                                        <p:tgtEl>
                                          <p:spTgt spid="42019"/>
                                        </p:tgtEl>
                                      </p:cBhvr>
                                    </p:animEffect>
                                    <p:set>
                                      <p:cBhvr>
                                        <p:cTn id="19" dur="1" fill="hold">
                                          <p:stCondLst>
                                            <p:cond delay="499"/>
                                          </p:stCondLst>
                                        </p:cTn>
                                        <p:tgtEl>
                                          <p:spTgt spid="42019"/>
                                        </p:tgtEl>
                                        <p:attrNameLst>
                                          <p:attrName>style.visibility</p:attrName>
                                        </p:attrNameLst>
                                      </p:cBhvr>
                                      <p:to>
                                        <p:strVal val="hidden"/>
                                      </p:to>
                                    </p:set>
                                  </p:childTnLst>
                                </p:cTn>
                              </p:par>
                              <p:par>
                                <p:cTn id="20" presetID="13" presetClass="exit" presetSubtype="16" fill="hold" grpId="0" nodeType="withEffect">
                                  <p:stCondLst>
                                    <p:cond delay="0"/>
                                  </p:stCondLst>
                                  <p:childTnLst>
                                    <p:animEffect transition="out" filter="plus(in)">
                                      <p:cBhvr>
                                        <p:cTn id="21" dur="2000"/>
                                        <p:tgtEl>
                                          <p:spTgt spid="42018"/>
                                        </p:tgtEl>
                                      </p:cBhvr>
                                    </p:animEffect>
                                    <p:set>
                                      <p:cBhvr>
                                        <p:cTn id="22" dur="1" fill="hold">
                                          <p:stCondLst>
                                            <p:cond delay="1999"/>
                                          </p:stCondLst>
                                        </p:cTn>
                                        <p:tgtEl>
                                          <p:spTgt spid="42018"/>
                                        </p:tgtEl>
                                        <p:attrNameLst>
                                          <p:attrName>style.visibility</p:attrName>
                                        </p:attrNameLst>
                                      </p:cBhvr>
                                      <p:to>
                                        <p:strVal val="hidden"/>
                                      </p:to>
                                    </p:set>
                                  </p:childTnLst>
                                </p:cTn>
                              </p:par>
                              <p:par>
                                <p:cTn id="23" presetID="5" presetClass="exit" presetSubtype="10" fill="hold" grpId="0" nodeType="withEffect">
                                  <p:stCondLst>
                                    <p:cond delay="0"/>
                                  </p:stCondLst>
                                  <p:childTnLst>
                                    <p:animEffect transition="out" filter="checkerboard(across)">
                                      <p:cBhvr>
                                        <p:cTn id="24" dur="500"/>
                                        <p:tgtEl>
                                          <p:spTgt spid="41998"/>
                                        </p:tgtEl>
                                      </p:cBhvr>
                                    </p:animEffect>
                                    <p:set>
                                      <p:cBhvr>
                                        <p:cTn id="25" dur="1" fill="hold">
                                          <p:stCondLst>
                                            <p:cond delay="499"/>
                                          </p:stCondLst>
                                        </p:cTn>
                                        <p:tgtEl>
                                          <p:spTgt spid="41998"/>
                                        </p:tgtEl>
                                        <p:attrNameLst>
                                          <p:attrName>style.visibility</p:attrName>
                                        </p:attrNameLst>
                                      </p:cBhvr>
                                      <p:to>
                                        <p:strVal val="hidden"/>
                                      </p:to>
                                    </p:set>
                                  </p:childTnLst>
                                </p:cTn>
                              </p:par>
                              <p:par>
                                <p:cTn id="26" presetID="5" presetClass="exit" presetSubtype="10" fill="hold" grpId="0" nodeType="withEffect">
                                  <p:stCondLst>
                                    <p:cond delay="0"/>
                                  </p:stCondLst>
                                  <p:childTnLst>
                                    <p:animEffect transition="out" filter="checkerboard(across)">
                                      <p:cBhvr>
                                        <p:cTn id="27" dur="500"/>
                                        <p:tgtEl>
                                          <p:spTgt spid="42006"/>
                                        </p:tgtEl>
                                      </p:cBhvr>
                                    </p:animEffect>
                                    <p:set>
                                      <p:cBhvr>
                                        <p:cTn id="28" dur="1" fill="hold">
                                          <p:stCondLst>
                                            <p:cond delay="499"/>
                                          </p:stCondLst>
                                        </p:cTn>
                                        <p:tgtEl>
                                          <p:spTgt spid="42006"/>
                                        </p:tgtEl>
                                        <p:attrNameLst>
                                          <p:attrName>style.visibility</p:attrName>
                                        </p:attrNameLst>
                                      </p:cBhvr>
                                      <p:to>
                                        <p:strVal val="hidden"/>
                                      </p:to>
                                    </p:set>
                                  </p:childTnLst>
                                </p:cTn>
                              </p:par>
                              <p:par>
                                <p:cTn id="29" presetID="12" presetClass="exit" presetSubtype="4" fill="hold" nodeType="withEffect">
                                  <p:stCondLst>
                                    <p:cond delay="0"/>
                                  </p:stCondLst>
                                  <p:childTnLst>
                                    <p:animEffect transition="out" filter="slide(fromBottom)">
                                      <p:cBhvr>
                                        <p:cTn id="30" dur="500"/>
                                        <p:tgtEl>
                                          <p:spTgt spid="41999">
                                            <p:txEl>
                                              <p:pRg st="0" end="0"/>
                                            </p:txEl>
                                          </p:spTgt>
                                        </p:tgtEl>
                                      </p:cBhvr>
                                    </p:animEffect>
                                    <p:set>
                                      <p:cBhvr>
                                        <p:cTn id="31" dur="1" fill="hold">
                                          <p:stCondLst>
                                            <p:cond delay="499"/>
                                          </p:stCondLst>
                                        </p:cTn>
                                        <p:tgtEl>
                                          <p:spTgt spid="41999">
                                            <p:txEl>
                                              <p:pRg st="0" end="0"/>
                                            </p:txEl>
                                          </p:spTgt>
                                        </p:tgtEl>
                                        <p:attrNameLst>
                                          <p:attrName>style.visibility</p:attrName>
                                        </p:attrNameLst>
                                      </p:cBhvr>
                                      <p:to>
                                        <p:strVal val="hidden"/>
                                      </p:to>
                                    </p:set>
                                  </p:childTnLst>
                                </p:cTn>
                              </p:par>
                              <p:par>
                                <p:cTn id="32" presetID="20" presetClass="entr" presetSubtype="0" fill="hold" grpId="0" nodeType="withEffect">
                                  <p:stCondLst>
                                    <p:cond delay="0"/>
                                  </p:stCondLst>
                                  <p:childTnLst>
                                    <p:set>
                                      <p:cBhvr>
                                        <p:cTn id="33" dur="1" fill="hold">
                                          <p:stCondLst>
                                            <p:cond delay="0"/>
                                          </p:stCondLst>
                                        </p:cTn>
                                        <p:tgtEl>
                                          <p:spTgt spid="42004"/>
                                        </p:tgtEl>
                                        <p:attrNameLst>
                                          <p:attrName>style.visibility</p:attrName>
                                        </p:attrNameLst>
                                      </p:cBhvr>
                                      <p:to>
                                        <p:strVal val="visible"/>
                                      </p:to>
                                    </p:set>
                                    <p:animEffect transition="in" filter="wedge">
                                      <p:cBhvr>
                                        <p:cTn id="34" dur="2000"/>
                                        <p:tgtEl>
                                          <p:spTgt spid="42004"/>
                                        </p:tgtEl>
                                      </p:cBhvr>
                                    </p:animEffect>
                                  </p:childTnLst>
                                </p:cTn>
                              </p:par>
                              <p:par>
                                <p:cTn id="35" presetID="3" presetClass="entr" presetSubtype="10" fill="hold" nodeType="withEffect">
                                  <p:stCondLst>
                                    <p:cond delay="0"/>
                                  </p:stCondLst>
                                  <p:childTnLst>
                                    <p:set>
                                      <p:cBhvr>
                                        <p:cTn id="36" dur="1" fill="hold">
                                          <p:stCondLst>
                                            <p:cond delay="0"/>
                                          </p:stCondLst>
                                        </p:cTn>
                                        <p:tgtEl>
                                          <p:spTgt spid="42017"/>
                                        </p:tgtEl>
                                        <p:attrNameLst>
                                          <p:attrName>style.visibility</p:attrName>
                                        </p:attrNameLst>
                                      </p:cBhvr>
                                      <p:to>
                                        <p:strVal val="visible"/>
                                      </p:to>
                                    </p:set>
                                    <p:animEffect transition="in" filter="blinds(horizontal)">
                                      <p:cBhvr>
                                        <p:cTn id="37" dur="500"/>
                                        <p:tgtEl>
                                          <p:spTgt spid="42017"/>
                                        </p:tgtEl>
                                      </p:cBhvr>
                                    </p:animEffect>
                                  </p:childTnLst>
                                </p:cTn>
                              </p:par>
                              <p:par>
                                <p:cTn id="38" presetID="18" presetClass="entr" presetSubtype="12" fill="hold" grpId="0" nodeType="withEffect">
                                  <p:stCondLst>
                                    <p:cond delay="0"/>
                                  </p:stCondLst>
                                  <p:childTnLst>
                                    <p:set>
                                      <p:cBhvr>
                                        <p:cTn id="39" dur="1" fill="hold">
                                          <p:stCondLst>
                                            <p:cond delay="0"/>
                                          </p:stCondLst>
                                        </p:cTn>
                                        <p:tgtEl>
                                          <p:spTgt spid="41995"/>
                                        </p:tgtEl>
                                        <p:attrNameLst>
                                          <p:attrName>style.visibility</p:attrName>
                                        </p:attrNameLst>
                                      </p:cBhvr>
                                      <p:to>
                                        <p:strVal val="visible"/>
                                      </p:to>
                                    </p:set>
                                    <p:animEffect transition="in" filter="strips(downLeft)">
                                      <p:cBhvr>
                                        <p:cTn id="40" dur="500"/>
                                        <p:tgtEl>
                                          <p:spTgt spid="4199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42007"/>
                                        </p:tgtEl>
                                        <p:attrNameLst>
                                          <p:attrName>style.visibility</p:attrName>
                                        </p:attrNameLst>
                                      </p:cBhvr>
                                      <p:to>
                                        <p:strVal val="visible"/>
                                      </p:to>
                                    </p:set>
                                    <p:animEffect transition="in" filter="blinds(horizontal)">
                                      <p:cBhvr>
                                        <p:cTn id="43" dur="500"/>
                                        <p:tgtEl>
                                          <p:spTgt spid="42007"/>
                                        </p:tgtEl>
                                      </p:cBhvr>
                                    </p:animEffect>
                                  </p:childTnLst>
                                </p:cTn>
                              </p:par>
                              <p:par>
                                <p:cTn id="44" presetID="35" presetClass="entr" presetSubtype="0" fill="hold" grpId="0" nodeType="withEffect">
                                  <p:stCondLst>
                                    <p:cond delay="0"/>
                                  </p:stCondLst>
                                  <p:childTnLst>
                                    <p:set>
                                      <p:cBhvr>
                                        <p:cTn id="45" dur="1" fill="hold">
                                          <p:stCondLst>
                                            <p:cond delay="0"/>
                                          </p:stCondLst>
                                        </p:cTn>
                                        <p:tgtEl>
                                          <p:spTgt spid="42008"/>
                                        </p:tgtEl>
                                        <p:attrNameLst>
                                          <p:attrName>style.visibility</p:attrName>
                                        </p:attrNameLst>
                                      </p:cBhvr>
                                      <p:to>
                                        <p:strVal val="visible"/>
                                      </p:to>
                                    </p:set>
                                    <p:animEffect transition="in" filter="fade">
                                      <p:cBhvr>
                                        <p:cTn id="46" dur="500"/>
                                        <p:tgtEl>
                                          <p:spTgt spid="42008"/>
                                        </p:tgtEl>
                                      </p:cBhvr>
                                    </p:animEffect>
                                    <p:anim calcmode="lin" valueType="num">
                                      <p:cBhvr>
                                        <p:cTn id="47" dur="500" fill="hold"/>
                                        <p:tgtEl>
                                          <p:spTgt spid="42008"/>
                                        </p:tgtEl>
                                        <p:attrNameLst>
                                          <p:attrName>style.rotation</p:attrName>
                                        </p:attrNameLst>
                                      </p:cBhvr>
                                      <p:tavLst>
                                        <p:tav tm="0">
                                          <p:val>
                                            <p:fltVal val="720"/>
                                          </p:val>
                                        </p:tav>
                                        <p:tav tm="100000">
                                          <p:val>
                                            <p:fltVal val="0"/>
                                          </p:val>
                                        </p:tav>
                                      </p:tavLst>
                                    </p:anim>
                                    <p:anim calcmode="lin" valueType="num">
                                      <p:cBhvr>
                                        <p:cTn id="48" dur="500" fill="hold"/>
                                        <p:tgtEl>
                                          <p:spTgt spid="42008"/>
                                        </p:tgtEl>
                                        <p:attrNameLst>
                                          <p:attrName>ppt_h</p:attrName>
                                        </p:attrNameLst>
                                      </p:cBhvr>
                                      <p:tavLst>
                                        <p:tav tm="0">
                                          <p:val>
                                            <p:fltVal val="0"/>
                                          </p:val>
                                        </p:tav>
                                        <p:tav tm="100000">
                                          <p:val>
                                            <p:strVal val="#ppt_h"/>
                                          </p:val>
                                        </p:tav>
                                      </p:tavLst>
                                    </p:anim>
                                    <p:anim calcmode="lin" valueType="num">
                                      <p:cBhvr>
                                        <p:cTn id="49" dur="500" fill="hold"/>
                                        <p:tgtEl>
                                          <p:spTgt spid="42008"/>
                                        </p:tgtEl>
                                        <p:attrNameLst>
                                          <p:attrName>ppt_w</p:attrName>
                                        </p:attrNameLst>
                                      </p:cBhvr>
                                      <p:tavLst>
                                        <p:tav tm="0">
                                          <p:val>
                                            <p:fltVal val="0"/>
                                          </p:val>
                                        </p:tav>
                                        <p:tav tm="100000">
                                          <p:val>
                                            <p:strVal val="#ppt_w"/>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8" presetClass="entr" presetSubtype="12" fill="hold" grpId="0" nodeType="clickEffect">
                                  <p:stCondLst>
                                    <p:cond delay="0"/>
                                  </p:stCondLst>
                                  <p:childTnLst>
                                    <p:set>
                                      <p:cBhvr>
                                        <p:cTn id="53" dur="1" fill="hold">
                                          <p:stCondLst>
                                            <p:cond delay="0"/>
                                          </p:stCondLst>
                                        </p:cTn>
                                        <p:tgtEl>
                                          <p:spTgt spid="42020"/>
                                        </p:tgtEl>
                                        <p:attrNameLst>
                                          <p:attrName>style.visibility</p:attrName>
                                        </p:attrNameLst>
                                      </p:cBhvr>
                                      <p:to>
                                        <p:strVal val="visible"/>
                                      </p:to>
                                    </p:set>
                                    <p:animEffect transition="in" filter="strips(downLeft)">
                                      <p:cBhvr>
                                        <p:cTn id="54" dur="500"/>
                                        <p:tgtEl>
                                          <p:spTgt spid="42020"/>
                                        </p:tgtEl>
                                      </p:cBhvr>
                                    </p:animEffect>
                                  </p:childTnLst>
                                </p:cTn>
                              </p:par>
                              <p:par>
                                <p:cTn id="55" presetID="18" presetClass="entr" presetSubtype="12" fill="hold" grpId="0" nodeType="withEffect">
                                  <p:stCondLst>
                                    <p:cond delay="0"/>
                                  </p:stCondLst>
                                  <p:childTnLst>
                                    <p:set>
                                      <p:cBhvr>
                                        <p:cTn id="56" dur="1" fill="hold">
                                          <p:stCondLst>
                                            <p:cond delay="0"/>
                                          </p:stCondLst>
                                        </p:cTn>
                                        <p:tgtEl>
                                          <p:spTgt spid="42021"/>
                                        </p:tgtEl>
                                        <p:attrNameLst>
                                          <p:attrName>style.visibility</p:attrName>
                                        </p:attrNameLst>
                                      </p:cBhvr>
                                      <p:to>
                                        <p:strVal val="visible"/>
                                      </p:to>
                                    </p:set>
                                    <p:animEffect transition="in" filter="strips(downLeft)">
                                      <p:cBhvr>
                                        <p:cTn id="57" dur="500"/>
                                        <p:tgtEl>
                                          <p:spTgt spid="42021"/>
                                        </p:tgtEl>
                                      </p:cBhvr>
                                    </p:animEffect>
                                  </p:childTnLst>
                                </p:cTn>
                              </p:par>
                            </p:childTnLst>
                          </p:cTn>
                        </p:par>
                        <p:par>
                          <p:cTn id="58" fill="hold">
                            <p:stCondLst>
                              <p:cond delay="500"/>
                            </p:stCondLst>
                            <p:childTnLst>
                              <p:par>
                                <p:cTn id="59" presetID="31" presetClass="entr" presetSubtype="0" fill="hold" grpId="0" nodeType="afterEffect">
                                  <p:stCondLst>
                                    <p:cond delay="0"/>
                                  </p:stCondLst>
                                  <p:iterate type="lt">
                                    <p:tmPct val="5000"/>
                                  </p:iterate>
                                  <p:childTnLst>
                                    <p:set>
                                      <p:cBhvr>
                                        <p:cTn id="60" dur="1" fill="hold">
                                          <p:stCondLst>
                                            <p:cond delay="0"/>
                                          </p:stCondLst>
                                        </p:cTn>
                                        <p:tgtEl>
                                          <p:spTgt spid="48"/>
                                        </p:tgtEl>
                                        <p:attrNameLst>
                                          <p:attrName>style.visibility</p:attrName>
                                        </p:attrNameLst>
                                      </p:cBhvr>
                                      <p:to>
                                        <p:strVal val="visible"/>
                                      </p:to>
                                    </p:set>
                                    <p:anim calcmode="lin" valueType="num">
                                      <p:cBhvr>
                                        <p:cTn id="61" dur="1000" fill="hold"/>
                                        <p:tgtEl>
                                          <p:spTgt spid="48"/>
                                        </p:tgtEl>
                                        <p:attrNameLst>
                                          <p:attrName>ppt_w</p:attrName>
                                        </p:attrNameLst>
                                      </p:cBhvr>
                                      <p:tavLst>
                                        <p:tav tm="0">
                                          <p:val>
                                            <p:fltVal val="0"/>
                                          </p:val>
                                        </p:tav>
                                        <p:tav tm="100000">
                                          <p:val>
                                            <p:strVal val="#ppt_w"/>
                                          </p:val>
                                        </p:tav>
                                      </p:tavLst>
                                    </p:anim>
                                    <p:anim calcmode="lin" valueType="num">
                                      <p:cBhvr>
                                        <p:cTn id="62" dur="1000" fill="hold"/>
                                        <p:tgtEl>
                                          <p:spTgt spid="48"/>
                                        </p:tgtEl>
                                        <p:attrNameLst>
                                          <p:attrName>ppt_h</p:attrName>
                                        </p:attrNameLst>
                                      </p:cBhvr>
                                      <p:tavLst>
                                        <p:tav tm="0">
                                          <p:val>
                                            <p:fltVal val="0"/>
                                          </p:val>
                                        </p:tav>
                                        <p:tav tm="100000">
                                          <p:val>
                                            <p:strVal val="#ppt_h"/>
                                          </p:val>
                                        </p:tav>
                                      </p:tavLst>
                                    </p:anim>
                                    <p:anim calcmode="lin" valueType="num">
                                      <p:cBhvr>
                                        <p:cTn id="63" dur="1000" fill="hold"/>
                                        <p:tgtEl>
                                          <p:spTgt spid="48"/>
                                        </p:tgtEl>
                                        <p:attrNameLst>
                                          <p:attrName>style.rotation</p:attrName>
                                        </p:attrNameLst>
                                      </p:cBhvr>
                                      <p:tavLst>
                                        <p:tav tm="0">
                                          <p:val>
                                            <p:fltVal val="90"/>
                                          </p:val>
                                        </p:tav>
                                        <p:tav tm="100000">
                                          <p:val>
                                            <p:fltVal val="0"/>
                                          </p:val>
                                        </p:tav>
                                      </p:tavLst>
                                    </p:anim>
                                    <p:animEffect transition="in" filter="fade">
                                      <p:cBhvr>
                                        <p:cTn id="64" dur="1000"/>
                                        <p:tgtEl>
                                          <p:spTgt spid="48"/>
                                        </p:tgtEl>
                                      </p:cBhvr>
                                    </p:animEffect>
                                  </p:childTnLst>
                                </p:cTn>
                              </p:par>
                            </p:childTnLst>
                          </p:cTn>
                        </p:par>
                        <p:par>
                          <p:cTn id="65" fill="hold">
                            <p:stCondLst>
                              <p:cond delay="5250"/>
                            </p:stCondLst>
                            <p:childTnLst>
                              <p:par>
                                <p:cTn id="66" presetID="2" presetClass="exit" presetSubtype="4" fill="hold" grpId="1" nodeType="afterEffect">
                                  <p:stCondLst>
                                    <p:cond delay="0"/>
                                  </p:stCondLst>
                                  <p:iterate type="lt">
                                    <p:tmPct val="0"/>
                                  </p:iterate>
                                  <p:childTnLst>
                                    <p:anim calcmode="lin" valueType="num">
                                      <p:cBhvr additive="base">
                                        <p:cTn id="67" dur="500"/>
                                        <p:tgtEl>
                                          <p:spTgt spid="48"/>
                                        </p:tgtEl>
                                        <p:attrNameLst>
                                          <p:attrName>ppt_x</p:attrName>
                                        </p:attrNameLst>
                                      </p:cBhvr>
                                      <p:tavLst>
                                        <p:tav tm="0">
                                          <p:val>
                                            <p:strVal val="ppt_x"/>
                                          </p:val>
                                        </p:tav>
                                        <p:tav tm="100000">
                                          <p:val>
                                            <p:strVal val="ppt_x"/>
                                          </p:val>
                                        </p:tav>
                                      </p:tavLst>
                                    </p:anim>
                                    <p:anim calcmode="lin" valueType="num">
                                      <p:cBhvr additive="base">
                                        <p:cTn id="68" dur="500"/>
                                        <p:tgtEl>
                                          <p:spTgt spid="48"/>
                                        </p:tgtEl>
                                        <p:attrNameLst>
                                          <p:attrName>ppt_y</p:attrName>
                                        </p:attrNameLst>
                                      </p:cBhvr>
                                      <p:tavLst>
                                        <p:tav tm="0">
                                          <p:val>
                                            <p:strVal val="ppt_y"/>
                                          </p:val>
                                        </p:tav>
                                        <p:tav tm="100000">
                                          <p:val>
                                            <p:strVal val="1+ppt_h/2"/>
                                          </p:val>
                                        </p:tav>
                                      </p:tavLst>
                                    </p:anim>
                                    <p:set>
                                      <p:cBhvr>
                                        <p:cTn id="69"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5" grpId="0" animBg="1"/>
      <p:bldP spid="41997" grpId="0" animBg="1"/>
      <p:bldP spid="41998" grpId="0" animBg="1"/>
      <p:bldP spid="42000" grpId="0"/>
      <p:bldP spid="42003" grpId="0" animBg="1"/>
      <p:bldP spid="42004" grpId="0" animBg="1"/>
      <p:bldP spid="42005" grpId="0" animBg="1"/>
      <p:bldP spid="42006" grpId="0" animBg="1"/>
      <p:bldP spid="42007" grpId="0" animBg="1"/>
      <p:bldP spid="42008" grpId="0" animBg="1"/>
      <p:bldP spid="42018" grpId="0" animBg="1"/>
      <p:bldP spid="42019" grpId="0"/>
      <p:bldP spid="42020" grpId="0" animBg="1"/>
      <p:bldP spid="42021" grpId="0" animBg="1"/>
      <p:bldP spid="48" grpId="0"/>
      <p:bldP spid="4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2"/>
          <p:cNvGrpSpPr>
            <a:grpSpLocks/>
          </p:cNvGrpSpPr>
          <p:nvPr/>
        </p:nvGrpSpPr>
        <p:grpSpPr bwMode="auto">
          <a:xfrm>
            <a:off x="6324600" y="609600"/>
            <a:ext cx="2562225" cy="1528763"/>
            <a:chOff x="3900" y="1745"/>
            <a:chExt cx="1614" cy="963"/>
          </a:xfrm>
        </p:grpSpPr>
        <p:sp>
          <p:nvSpPr>
            <p:cNvPr id="26627" name="Text Box 3"/>
            <p:cNvSpPr txBox="1">
              <a:spLocks noChangeArrowheads="1"/>
            </p:cNvSpPr>
            <p:nvPr/>
          </p:nvSpPr>
          <p:spPr bwMode="auto">
            <a:xfrm>
              <a:off x="3900" y="1745"/>
              <a:ext cx="4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0">
                  <a:solidFill>
                    <a:schemeClr val="tx2"/>
                  </a:solidFill>
                  <a:latin typeface=".VnTime" pitchFamily="34" charset="0"/>
                </a:rPr>
                <a:t>A</a:t>
              </a:r>
            </a:p>
          </p:txBody>
        </p:sp>
        <p:sp>
          <p:nvSpPr>
            <p:cNvPr id="26628" name="Text Box 4"/>
            <p:cNvSpPr txBox="1">
              <a:spLocks noChangeArrowheads="1"/>
            </p:cNvSpPr>
            <p:nvPr/>
          </p:nvSpPr>
          <p:spPr bwMode="auto">
            <a:xfrm>
              <a:off x="5032" y="1758"/>
              <a:ext cx="4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0">
                  <a:solidFill>
                    <a:schemeClr val="tx2"/>
                  </a:solidFill>
                  <a:latin typeface=".VnTime" pitchFamily="34" charset="0"/>
                </a:rPr>
                <a:t>B</a:t>
              </a:r>
            </a:p>
          </p:txBody>
        </p:sp>
        <p:sp>
          <p:nvSpPr>
            <p:cNvPr id="26629" name="Text Box 5"/>
            <p:cNvSpPr txBox="1">
              <a:spLocks noChangeArrowheads="1"/>
            </p:cNvSpPr>
            <p:nvPr/>
          </p:nvSpPr>
          <p:spPr bwMode="auto">
            <a:xfrm>
              <a:off x="5023" y="2468"/>
              <a:ext cx="48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0">
                  <a:solidFill>
                    <a:schemeClr val="tx2"/>
                  </a:solidFill>
                  <a:latin typeface=".VnTime" pitchFamily="34" charset="0"/>
                </a:rPr>
                <a:t>C</a:t>
              </a:r>
            </a:p>
          </p:txBody>
        </p:sp>
        <p:sp>
          <p:nvSpPr>
            <p:cNvPr id="26630" name="Text Box 6"/>
            <p:cNvSpPr txBox="1">
              <a:spLocks noChangeArrowheads="1"/>
            </p:cNvSpPr>
            <p:nvPr/>
          </p:nvSpPr>
          <p:spPr bwMode="auto">
            <a:xfrm>
              <a:off x="3900" y="2477"/>
              <a:ext cx="48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0">
                  <a:solidFill>
                    <a:schemeClr val="tx2"/>
                  </a:solidFill>
                  <a:latin typeface=".VnTime" pitchFamily="34" charset="0"/>
                </a:rPr>
                <a:t>D</a:t>
              </a:r>
            </a:p>
          </p:txBody>
        </p:sp>
        <p:sp>
          <p:nvSpPr>
            <p:cNvPr id="26631" name="Text Box 7"/>
            <p:cNvSpPr txBox="1">
              <a:spLocks noChangeArrowheads="1"/>
            </p:cNvSpPr>
            <p:nvPr/>
          </p:nvSpPr>
          <p:spPr bwMode="auto">
            <a:xfrm>
              <a:off x="4479" y="2018"/>
              <a:ext cx="4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0">
                  <a:solidFill>
                    <a:schemeClr val="tx2"/>
                  </a:solidFill>
                  <a:latin typeface=".VnTime" pitchFamily="34" charset="0"/>
                </a:rPr>
                <a:t>O</a:t>
              </a:r>
            </a:p>
          </p:txBody>
        </p:sp>
        <p:grpSp>
          <p:nvGrpSpPr>
            <p:cNvPr id="26632" name="Group 8"/>
            <p:cNvGrpSpPr>
              <a:grpSpLocks/>
            </p:cNvGrpSpPr>
            <p:nvPr/>
          </p:nvGrpSpPr>
          <p:grpSpPr bwMode="auto">
            <a:xfrm>
              <a:off x="4056" y="1942"/>
              <a:ext cx="1036" cy="576"/>
              <a:chOff x="3716" y="1738"/>
              <a:chExt cx="1174" cy="654"/>
            </a:xfrm>
          </p:grpSpPr>
          <p:sp>
            <p:nvSpPr>
              <p:cNvPr id="26633" name="Rectangle 9"/>
              <p:cNvSpPr>
                <a:spLocks noChangeArrowheads="1"/>
              </p:cNvSpPr>
              <p:nvPr/>
            </p:nvSpPr>
            <p:spPr bwMode="auto">
              <a:xfrm>
                <a:off x="3716" y="1738"/>
                <a:ext cx="1158" cy="654"/>
              </a:xfrm>
              <a:prstGeom prst="rect">
                <a:avLst/>
              </a:prstGeom>
              <a:noFill/>
              <a:ln w="1905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4" name="Line 10"/>
              <p:cNvSpPr>
                <a:spLocks noChangeShapeType="1"/>
              </p:cNvSpPr>
              <p:nvPr/>
            </p:nvSpPr>
            <p:spPr bwMode="auto">
              <a:xfrm>
                <a:off x="3716" y="1738"/>
                <a:ext cx="1158" cy="6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5" name="Line 11"/>
              <p:cNvSpPr>
                <a:spLocks noChangeShapeType="1"/>
              </p:cNvSpPr>
              <p:nvPr/>
            </p:nvSpPr>
            <p:spPr bwMode="auto">
              <a:xfrm flipV="1">
                <a:off x="3732" y="1738"/>
                <a:ext cx="1158" cy="6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6" name="Line 12"/>
              <p:cNvSpPr>
                <a:spLocks noChangeShapeType="1"/>
              </p:cNvSpPr>
              <p:nvPr/>
            </p:nvSpPr>
            <p:spPr bwMode="auto">
              <a:xfrm>
                <a:off x="3974" y="2188"/>
                <a:ext cx="96" cy="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7" name="Line 13"/>
              <p:cNvSpPr>
                <a:spLocks noChangeShapeType="1"/>
              </p:cNvSpPr>
              <p:nvPr/>
            </p:nvSpPr>
            <p:spPr bwMode="auto">
              <a:xfrm>
                <a:off x="4520" y="1874"/>
                <a:ext cx="96" cy="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8" name="Line 14"/>
              <p:cNvSpPr>
                <a:spLocks noChangeShapeType="1"/>
              </p:cNvSpPr>
              <p:nvPr/>
            </p:nvSpPr>
            <p:spPr bwMode="auto">
              <a:xfrm flipH="1">
                <a:off x="4487" y="2160"/>
                <a:ext cx="97" cy="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9" name="Line 15"/>
              <p:cNvSpPr>
                <a:spLocks noChangeShapeType="1"/>
              </p:cNvSpPr>
              <p:nvPr/>
            </p:nvSpPr>
            <p:spPr bwMode="auto">
              <a:xfrm flipH="1">
                <a:off x="3974" y="1874"/>
                <a:ext cx="96" cy="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640" name="Text Box 16"/>
            <p:cNvSpPr txBox="1">
              <a:spLocks noChangeArrowheads="1"/>
            </p:cNvSpPr>
            <p:nvPr/>
          </p:nvSpPr>
          <p:spPr bwMode="auto">
            <a:xfrm>
              <a:off x="4038" y="2086"/>
              <a:ext cx="1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vi-VN" sz="1600" b="0">
                <a:solidFill>
                  <a:srgbClr val="FF0000"/>
                </a:solidFill>
                <a:latin typeface=".VnTimeH" pitchFamily="34" charset="0"/>
              </a:endParaRPr>
            </a:p>
          </p:txBody>
        </p:sp>
      </p:grpSp>
      <p:sp>
        <p:nvSpPr>
          <p:cNvPr id="26641" name="Text Box 17"/>
          <p:cNvSpPr txBox="1">
            <a:spLocks noChangeArrowheads="1"/>
          </p:cNvSpPr>
          <p:nvPr/>
        </p:nvSpPr>
        <p:spPr bwMode="auto">
          <a:xfrm>
            <a:off x="304800" y="381000"/>
            <a:ext cx="5943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0">
                <a:solidFill>
                  <a:srgbClr val="0000CC"/>
                </a:solidFill>
                <a:latin typeface="Times New Roman" pitchFamily="18" charset="0"/>
                <a:cs typeface="Times New Roman" pitchFamily="18" charset="0"/>
              </a:rPr>
              <a:t>4. Hình bình hành có hai đường chéo bằng nhau là hình chữ nhật </a:t>
            </a:r>
          </a:p>
        </p:txBody>
      </p:sp>
      <p:sp>
        <p:nvSpPr>
          <p:cNvPr id="26642" name="Text Box 18"/>
          <p:cNvSpPr txBox="1">
            <a:spLocks noChangeArrowheads="1"/>
          </p:cNvSpPr>
          <p:nvPr/>
        </p:nvSpPr>
        <p:spPr bwMode="auto">
          <a:xfrm>
            <a:off x="457200" y="3581400"/>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Tứ giác ABCD có: AB//CD (vì ABCD là hình bình hành) và AC = BD (gt) nên ABCD là hình thang cân (1)</a:t>
            </a:r>
          </a:p>
        </p:txBody>
      </p:sp>
      <p:sp>
        <p:nvSpPr>
          <p:cNvPr id="26643" name="Text Box 19"/>
          <p:cNvSpPr txBox="1">
            <a:spLocks noChangeArrowheads="1"/>
          </p:cNvSpPr>
          <p:nvPr/>
        </p:nvSpPr>
        <p:spPr bwMode="auto">
          <a:xfrm>
            <a:off x="1009650" y="6096000"/>
            <a:ext cx="6991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Từ (1) và (2) =&gt; ABCD là hình chữ nhật</a:t>
            </a:r>
          </a:p>
        </p:txBody>
      </p:sp>
      <p:sp>
        <p:nvSpPr>
          <p:cNvPr id="26644" name="Text Box 20"/>
          <p:cNvSpPr txBox="1">
            <a:spLocks noChangeArrowheads="1"/>
          </p:cNvSpPr>
          <p:nvPr/>
        </p:nvSpPr>
        <p:spPr bwMode="auto">
          <a:xfrm>
            <a:off x="685800" y="50292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rPr>
              <a:t>    </a:t>
            </a:r>
            <a:r>
              <a:rPr lang="en-US" sz="2400"/>
              <a:t>mà 				(hai góc trong cùng phía )</a:t>
            </a:r>
          </a:p>
        </p:txBody>
      </p:sp>
      <p:sp>
        <p:nvSpPr>
          <p:cNvPr id="26645" name="Rectangle 21"/>
          <p:cNvSpPr>
            <a:spLocks noChangeArrowheads="1"/>
          </p:cNvSpPr>
          <p:nvPr/>
        </p:nvSpPr>
        <p:spPr bwMode="auto">
          <a:xfrm>
            <a:off x="0" y="426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6646" name="Object 22"/>
          <p:cNvGraphicFramePr>
            <a:graphicFrameLocks noChangeAspect="1"/>
          </p:cNvGraphicFramePr>
          <p:nvPr/>
        </p:nvGraphicFramePr>
        <p:xfrm>
          <a:off x="1219200" y="4419600"/>
          <a:ext cx="2257425" cy="514350"/>
        </p:xfrm>
        <a:graphic>
          <a:graphicData uri="http://schemas.openxmlformats.org/presentationml/2006/ole">
            <mc:AlternateContent xmlns:mc="http://schemas.openxmlformats.org/markup-compatibility/2006">
              <mc:Choice xmlns:v="urn:schemas-microsoft-com:vml" Requires="v">
                <p:oleObj spid="_x0000_s6191" name="Equation" r:id="rId3" imgW="1015920" imgH="228600" progId="Equation.DSMT4">
                  <p:embed/>
                </p:oleObj>
              </mc:Choice>
              <mc:Fallback>
                <p:oleObj name="Equation" r:id="rId3" imgW="101592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419600"/>
                        <a:ext cx="2257425" cy="514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47" name="Rectangle 2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6648" name="Object 24"/>
          <p:cNvGraphicFramePr>
            <a:graphicFrameLocks noChangeAspect="1"/>
          </p:cNvGraphicFramePr>
          <p:nvPr/>
        </p:nvGraphicFramePr>
        <p:xfrm>
          <a:off x="1676400" y="4953000"/>
          <a:ext cx="2667000" cy="500063"/>
        </p:xfrm>
        <a:graphic>
          <a:graphicData uri="http://schemas.openxmlformats.org/presentationml/2006/ole">
            <mc:AlternateContent xmlns:mc="http://schemas.openxmlformats.org/markup-compatibility/2006">
              <mc:Choice xmlns:v="urn:schemas-microsoft-com:vml" Requires="v">
                <p:oleObj spid="_x0000_s6192" name="Equation" r:id="rId5" imgW="1231366" imgH="228501" progId="Equation.DSMT4">
                  <p:embed/>
                </p:oleObj>
              </mc:Choice>
              <mc:Fallback>
                <p:oleObj name="Equation" r:id="rId5" imgW="1231366" imgH="228501"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4953000"/>
                        <a:ext cx="2667000"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649" name="Object 25"/>
          <p:cNvGraphicFramePr>
            <a:graphicFrameLocks noChangeAspect="1"/>
          </p:cNvGraphicFramePr>
          <p:nvPr/>
        </p:nvGraphicFramePr>
        <p:xfrm>
          <a:off x="485775" y="5534025"/>
          <a:ext cx="3724275" cy="571500"/>
        </p:xfrm>
        <a:graphic>
          <a:graphicData uri="http://schemas.openxmlformats.org/presentationml/2006/ole">
            <mc:AlternateContent xmlns:mc="http://schemas.openxmlformats.org/markup-compatibility/2006">
              <mc:Choice xmlns:v="urn:schemas-microsoft-com:vml" Requires="v">
                <p:oleObj spid="_x0000_s6193" name="Equation" r:id="rId7" imgW="1676160" imgH="253800" progId="Equation.DSMT4">
                  <p:embed/>
                </p:oleObj>
              </mc:Choice>
              <mc:Fallback>
                <p:oleObj name="Equation" r:id="rId7" imgW="1676160" imgH="253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775" y="5534025"/>
                        <a:ext cx="3724275"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50" name="Text Box 26"/>
          <p:cNvSpPr txBox="1">
            <a:spLocks noChangeArrowheads="1"/>
          </p:cNvSpPr>
          <p:nvPr/>
        </p:nvSpPr>
        <p:spPr bwMode="auto">
          <a:xfrm>
            <a:off x="533400" y="1524000"/>
            <a:ext cx="8382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GT</a:t>
            </a:r>
            <a:endParaRPr lang="vi-VN"/>
          </a:p>
        </p:txBody>
      </p:sp>
      <p:sp>
        <p:nvSpPr>
          <p:cNvPr id="26651" name="Line 27"/>
          <p:cNvSpPr>
            <a:spLocks noChangeShapeType="1"/>
          </p:cNvSpPr>
          <p:nvPr/>
        </p:nvSpPr>
        <p:spPr bwMode="auto">
          <a:xfrm>
            <a:off x="1295400" y="1219200"/>
            <a:ext cx="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2" name="Text Box 28"/>
          <p:cNvSpPr txBox="1">
            <a:spLocks noChangeArrowheads="1"/>
          </p:cNvSpPr>
          <p:nvPr/>
        </p:nvSpPr>
        <p:spPr bwMode="auto">
          <a:xfrm>
            <a:off x="1371600" y="1371600"/>
            <a:ext cx="35814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cs typeface="Times New Roman" pitchFamily="18" charset="0"/>
              </a:rPr>
              <a:t>Hình bình hành ABCD, </a:t>
            </a:r>
            <a:endParaRPr lang="vi-VN">
              <a:latin typeface="Times New Roman" pitchFamily="18" charset="0"/>
              <a:cs typeface="Times New Roman" pitchFamily="18" charset="0"/>
            </a:endParaRPr>
          </a:p>
          <a:p>
            <a:pPr>
              <a:spcBef>
                <a:spcPct val="50000"/>
              </a:spcBef>
            </a:pPr>
            <a:r>
              <a:rPr lang="vi-VN">
                <a:latin typeface="Times New Roman" pitchFamily="18" charset="0"/>
                <a:cs typeface="Times New Roman" pitchFamily="18" charset="0"/>
              </a:rPr>
              <a:t>AC = BD</a:t>
            </a:r>
          </a:p>
        </p:txBody>
      </p:sp>
      <p:sp>
        <p:nvSpPr>
          <p:cNvPr id="26653" name="Line 29"/>
          <p:cNvSpPr>
            <a:spLocks noChangeShapeType="1"/>
          </p:cNvSpPr>
          <p:nvPr/>
        </p:nvSpPr>
        <p:spPr bwMode="auto">
          <a:xfrm>
            <a:off x="304800" y="2286000"/>
            <a:ext cx="4953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4" name="Text Box 30"/>
          <p:cNvSpPr txBox="1">
            <a:spLocks noChangeArrowheads="1"/>
          </p:cNvSpPr>
          <p:nvPr/>
        </p:nvSpPr>
        <p:spPr bwMode="auto">
          <a:xfrm>
            <a:off x="381000" y="2438400"/>
            <a:ext cx="8382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t>KL</a:t>
            </a:r>
            <a:endParaRPr lang="vi-VN"/>
          </a:p>
        </p:txBody>
      </p:sp>
      <p:sp>
        <p:nvSpPr>
          <p:cNvPr id="26655" name="Rectangle 31"/>
          <p:cNvSpPr>
            <a:spLocks noChangeArrowheads="1"/>
          </p:cNvSpPr>
          <p:nvPr/>
        </p:nvSpPr>
        <p:spPr bwMode="auto">
          <a:xfrm>
            <a:off x="1524000" y="2438400"/>
            <a:ext cx="2374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Times New Roman" pitchFamily="18" charset="0"/>
                <a:cs typeface="Times New Roman" pitchFamily="18" charset="0"/>
              </a:rPr>
              <a:t>ABCD là hình chữ nhật</a:t>
            </a:r>
            <a:endParaRPr lang="vi-VN">
              <a:latin typeface="Times New Roman" pitchFamily="18" charset="0"/>
              <a:cs typeface="Times New Roman" pitchFamily="18" charset="0"/>
            </a:endParaRPr>
          </a:p>
        </p:txBody>
      </p:sp>
      <p:sp>
        <p:nvSpPr>
          <p:cNvPr id="26656" name="Text Box 32"/>
          <p:cNvSpPr txBox="1">
            <a:spLocks noChangeArrowheads="1"/>
          </p:cNvSpPr>
          <p:nvPr/>
        </p:nvSpPr>
        <p:spPr bwMode="auto">
          <a:xfrm>
            <a:off x="2895600" y="3048000"/>
            <a:ext cx="2286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u="sng">
                <a:latin typeface="Times New Roman" pitchFamily="18" charset="0"/>
                <a:cs typeface="Times New Roman" pitchFamily="18" charset="0"/>
              </a:rPr>
              <a:t>Chứng minh</a:t>
            </a:r>
            <a:endParaRPr lang="vi-VN" u="sng">
              <a:latin typeface="Times New Roman" pitchFamily="18" charset="0"/>
              <a:cs typeface="Times New Roman" pitchFamily="18" charset="0"/>
            </a:endParaRPr>
          </a:p>
        </p:txBody>
      </p:sp>
    </p:spTree>
    <p:extLst>
      <p:ext uri="{BB962C8B-B14F-4D97-AF65-F5344CB8AC3E}">
        <p14:creationId xmlns:p14="http://schemas.microsoft.com/office/powerpoint/2010/main" val="2989532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6641"/>
                                        </p:tgtEl>
                                        <p:attrNameLst>
                                          <p:attrName>style.visibility</p:attrName>
                                        </p:attrNameLst>
                                      </p:cBhvr>
                                      <p:to>
                                        <p:strVal val="visible"/>
                                      </p:to>
                                    </p:set>
                                    <p:animEffect transition="in" filter="wedge">
                                      <p:cBhvr>
                                        <p:cTn id="7" dur="2000"/>
                                        <p:tgtEl>
                                          <p:spTgt spid="266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wedge">
                                      <p:cBhvr>
                                        <p:cTn id="12" dur="2000"/>
                                        <p:tgtEl>
                                          <p:spTgt spid="266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650"/>
                                        </p:tgtEl>
                                        <p:attrNameLst>
                                          <p:attrName>style.visibility</p:attrName>
                                        </p:attrNameLst>
                                      </p:cBhvr>
                                      <p:to>
                                        <p:strVal val="visible"/>
                                      </p:to>
                                    </p:set>
                                    <p:animEffect transition="in" filter="blinds(horizontal)">
                                      <p:cBhvr>
                                        <p:cTn id="17" dur="500"/>
                                        <p:tgtEl>
                                          <p:spTgt spid="26650"/>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6651"/>
                                        </p:tgtEl>
                                        <p:attrNameLst>
                                          <p:attrName>style.visibility</p:attrName>
                                        </p:attrNameLst>
                                      </p:cBhvr>
                                      <p:to>
                                        <p:strVal val="visible"/>
                                      </p:to>
                                    </p:set>
                                    <p:animEffect transition="in" filter="blinds(horizontal)">
                                      <p:cBhvr>
                                        <p:cTn id="20" dur="500"/>
                                        <p:tgtEl>
                                          <p:spTgt spid="2665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6652"/>
                                        </p:tgtEl>
                                        <p:attrNameLst>
                                          <p:attrName>style.visibility</p:attrName>
                                        </p:attrNameLst>
                                      </p:cBhvr>
                                      <p:to>
                                        <p:strVal val="visible"/>
                                      </p:to>
                                    </p:set>
                                    <p:animEffect transition="in" filter="blinds(horizontal)">
                                      <p:cBhvr>
                                        <p:cTn id="25" dur="500"/>
                                        <p:tgtEl>
                                          <p:spTgt spid="2665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6653"/>
                                        </p:tgtEl>
                                        <p:attrNameLst>
                                          <p:attrName>style.visibility</p:attrName>
                                        </p:attrNameLst>
                                      </p:cBhvr>
                                      <p:to>
                                        <p:strVal val="visible"/>
                                      </p:to>
                                    </p:set>
                                    <p:animEffect transition="in" filter="blinds(horizontal)">
                                      <p:cBhvr>
                                        <p:cTn id="30" dur="500"/>
                                        <p:tgtEl>
                                          <p:spTgt spid="2665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6654"/>
                                        </p:tgtEl>
                                        <p:attrNameLst>
                                          <p:attrName>style.visibility</p:attrName>
                                        </p:attrNameLst>
                                      </p:cBhvr>
                                      <p:to>
                                        <p:strVal val="visible"/>
                                      </p:to>
                                    </p:set>
                                    <p:animEffect transition="in" filter="blinds(horizontal)">
                                      <p:cBhvr>
                                        <p:cTn id="35" dur="500"/>
                                        <p:tgtEl>
                                          <p:spTgt spid="2665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6655"/>
                                        </p:tgtEl>
                                        <p:attrNameLst>
                                          <p:attrName>style.visibility</p:attrName>
                                        </p:attrNameLst>
                                      </p:cBhvr>
                                      <p:to>
                                        <p:strVal val="visible"/>
                                      </p:to>
                                    </p:set>
                                    <p:animEffect transition="in" filter="blinds(horizontal)">
                                      <p:cBhvr>
                                        <p:cTn id="40" dur="500"/>
                                        <p:tgtEl>
                                          <p:spTgt spid="26655"/>
                                        </p:tgtEl>
                                      </p:cBhvr>
                                    </p:animEffect>
                                  </p:childTnLst>
                                </p:cTn>
                              </p:par>
                            </p:childTnLst>
                          </p:cTn>
                        </p:par>
                        <p:par>
                          <p:cTn id="41" fill="hold" nodeType="afterGroup">
                            <p:stCondLst>
                              <p:cond delay="500"/>
                            </p:stCondLst>
                            <p:childTnLst>
                              <p:par>
                                <p:cTn id="42" presetID="3" presetClass="entr" presetSubtype="10" fill="hold" grpId="0" nodeType="afterEffect">
                                  <p:stCondLst>
                                    <p:cond delay="0"/>
                                  </p:stCondLst>
                                  <p:childTnLst>
                                    <p:set>
                                      <p:cBhvr>
                                        <p:cTn id="43" dur="1" fill="hold">
                                          <p:stCondLst>
                                            <p:cond delay="0"/>
                                          </p:stCondLst>
                                        </p:cTn>
                                        <p:tgtEl>
                                          <p:spTgt spid="26656"/>
                                        </p:tgtEl>
                                        <p:attrNameLst>
                                          <p:attrName>style.visibility</p:attrName>
                                        </p:attrNameLst>
                                      </p:cBhvr>
                                      <p:to>
                                        <p:strVal val="visible"/>
                                      </p:to>
                                    </p:set>
                                    <p:animEffect transition="in" filter="blinds(horizontal)">
                                      <p:cBhvr>
                                        <p:cTn id="44" dur="500"/>
                                        <p:tgtEl>
                                          <p:spTgt spid="2665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26642"/>
                                        </p:tgtEl>
                                        <p:attrNameLst>
                                          <p:attrName>style.visibility</p:attrName>
                                        </p:attrNameLst>
                                      </p:cBhvr>
                                      <p:to>
                                        <p:strVal val="visible"/>
                                      </p:to>
                                    </p:set>
                                    <p:anim calcmode="discrete" valueType="clr">
                                      <p:cBhvr override="childStyle">
                                        <p:cTn id="49" dur="80"/>
                                        <p:tgtEl>
                                          <p:spTgt spid="26642"/>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26642"/>
                                        </p:tgtEl>
                                        <p:attrNameLst>
                                          <p:attrName>fillcolor</p:attrName>
                                        </p:attrNameLst>
                                      </p:cBhvr>
                                      <p:tavLst>
                                        <p:tav tm="0">
                                          <p:val>
                                            <p:clrVal>
                                              <a:schemeClr val="accent2"/>
                                            </p:clrVal>
                                          </p:val>
                                        </p:tav>
                                        <p:tav tm="50000">
                                          <p:val>
                                            <p:clrVal>
                                              <a:schemeClr val="hlink"/>
                                            </p:clrVal>
                                          </p:val>
                                        </p:tav>
                                      </p:tavLst>
                                    </p:anim>
                                    <p:set>
                                      <p:cBhvr>
                                        <p:cTn id="51" dur="80"/>
                                        <p:tgtEl>
                                          <p:spTgt spid="26642"/>
                                        </p:tgtEl>
                                        <p:attrNameLst>
                                          <p:attrName>fill.type</p:attrName>
                                        </p:attrNameLst>
                                      </p:cBhvr>
                                      <p:to>
                                        <p:strVal val="solid"/>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47" presetClass="entr" presetSubtype="0" fill="hold" nodeType="clickEffect">
                                  <p:stCondLst>
                                    <p:cond delay="0"/>
                                  </p:stCondLst>
                                  <p:childTnLst>
                                    <p:set>
                                      <p:cBhvr>
                                        <p:cTn id="55" dur="1" fill="hold">
                                          <p:stCondLst>
                                            <p:cond delay="0"/>
                                          </p:stCondLst>
                                        </p:cTn>
                                        <p:tgtEl>
                                          <p:spTgt spid="26646"/>
                                        </p:tgtEl>
                                        <p:attrNameLst>
                                          <p:attrName>style.visibility</p:attrName>
                                        </p:attrNameLst>
                                      </p:cBhvr>
                                      <p:to>
                                        <p:strVal val="visible"/>
                                      </p:to>
                                    </p:set>
                                    <p:animEffect transition="in" filter="fade">
                                      <p:cBhvr>
                                        <p:cTn id="56" dur="1000"/>
                                        <p:tgtEl>
                                          <p:spTgt spid="26646"/>
                                        </p:tgtEl>
                                      </p:cBhvr>
                                    </p:animEffect>
                                    <p:anim calcmode="lin" valueType="num">
                                      <p:cBhvr>
                                        <p:cTn id="57" dur="1000" fill="hold"/>
                                        <p:tgtEl>
                                          <p:spTgt spid="26646"/>
                                        </p:tgtEl>
                                        <p:attrNameLst>
                                          <p:attrName>ppt_x</p:attrName>
                                        </p:attrNameLst>
                                      </p:cBhvr>
                                      <p:tavLst>
                                        <p:tav tm="0">
                                          <p:val>
                                            <p:strVal val="#ppt_x"/>
                                          </p:val>
                                        </p:tav>
                                        <p:tav tm="100000">
                                          <p:val>
                                            <p:strVal val="#ppt_x"/>
                                          </p:val>
                                        </p:tav>
                                      </p:tavLst>
                                    </p:anim>
                                    <p:anim calcmode="lin" valueType="num">
                                      <p:cBhvr>
                                        <p:cTn id="58" dur="1000" fill="hold"/>
                                        <p:tgtEl>
                                          <p:spTgt spid="26646"/>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26644"/>
                                        </p:tgtEl>
                                        <p:attrNameLst>
                                          <p:attrName>style.visibility</p:attrName>
                                        </p:attrNameLst>
                                      </p:cBhvr>
                                      <p:to>
                                        <p:strVal val="visible"/>
                                      </p:to>
                                    </p:set>
                                    <p:animEffect transition="in" filter="fade">
                                      <p:cBhvr>
                                        <p:cTn id="63" dur="1000"/>
                                        <p:tgtEl>
                                          <p:spTgt spid="26644"/>
                                        </p:tgtEl>
                                      </p:cBhvr>
                                    </p:animEffect>
                                    <p:anim calcmode="lin" valueType="num">
                                      <p:cBhvr>
                                        <p:cTn id="64" dur="1000" fill="hold"/>
                                        <p:tgtEl>
                                          <p:spTgt spid="26644"/>
                                        </p:tgtEl>
                                        <p:attrNameLst>
                                          <p:attrName>ppt_x</p:attrName>
                                        </p:attrNameLst>
                                      </p:cBhvr>
                                      <p:tavLst>
                                        <p:tav tm="0">
                                          <p:val>
                                            <p:strVal val="#ppt_x"/>
                                          </p:val>
                                        </p:tav>
                                        <p:tav tm="100000">
                                          <p:val>
                                            <p:strVal val="#ppt_x"/>
                                          </p:val>
                                        </p:tav>
                                      </p:tavLst>
                                    </p:anim>
                                    <p:anim calcmode="lin" valueType="num">
                                      <p:cBhvr>
                                        <p:cTn id="65" dur="1000" fill="hold"/>
                                        <p:tgtEl>
                                          <p:spTgt spid="26644"/>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0"/>
                                  </p:stCondLst>
                                  <p:childTnLst>
                                    <p:set>
                                      <p:cBhvr>
                                        <p:cTn id="67" dur="1" fill="hold">
                                          <p:stCondLst>
                                            <p:cond delay="0"/>
                                          </p:stCondLst>
                                        </p:cTn>
                                        <p:tgtEl>
                                          <p:spTgt spid="26648"/>
                                        </p:tgtEl>
                                        <p:attrNameLst>
                                          <p:attrName>style.visibility</p:attrName>
                                        </p:attrNameLst>
                                      </p:cBhvr>
                                      <p:to>
                                        <p:strVal val="visible"/>
                                      </p:to>
                                    </p:set>
                                    <p:animEffect transition="in" filter="fade">
                                      <p:cBhvr>
                                        <p:cTn id="68" dur="1000"/>
                                        <p:tgtEl>
                                          <p:spTgt spid="26648"/>
                                        </p:tgtEl>
                                      </p:cBhvr>
                                    </p:animEffect>
                                    <p:anim calcmode="lin" valueType="num">
                                      <p:cBhvr>
                                        <p:cTn id="69" dur="1000" fill="hold"/>
                                        <p:tgtEl>
                                          <p:spTgt spid="26648"/>
                                        </p:tgtEl>
                                        <p:attrNameLst>
                                          <p:attrName>ppt_x</p:attrName>
                                        </p:attrNameLst>
                                      </p:cBhvr>
                                      <p:tavLst>
                                        <p:tav tm="0">
                                          <p:val>
                                            <p:strVal val="#ppt_x"/>
                                          </p:val>
                                        </p:tav>
                                        <p:tav tm="100000">
                                          <p:val>
                                            <p:strVal val="#ppt_x"/>
                                          </p:val>
                                        </p:tav>
                                      </p:tavLst>
                                    </p:anim>
                                    <p:anim calcmode="lin" valueType="num">
                                      <p:cBhvr>
                                        <p:cTn id="70" dur="1000" fill="hold"/>
                                        <p:tgtEl>
                                          <p:spTgt spid="26648"/>
                                        </p:tgtEl>
                                        <p:attrNameLst>
                                          <p:attrName>ppt_y</p:attrName>
                                        </p:attrNameLst>
                                      </p:cBhvr>
                                      <p:tavLst>
                                        <p:tav tm="0">
                                          <p:val>
                                            <p:strVal val="#ppt_y-.1"/>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47" presetClass="entr" presetSubtype="0" fill="hold" nodeType="clickEffect">
                                  <p:stCondLst>
                                    <p:cond delay="0"/>
                                  </p:stCondLst>
                                  <p:childTnLst>
                                    <p:set>
                                      <p:cBhvr>
                                        <p:cTn id="74" dur="1" fill="hold">
                                          <p:stCondLst>
                                            <p:cond delay="0"/>
                                          </p:stCondLst>
                                        </p:cTn>
                                        <p:tgtEl>
                                          <p:spTgt spid="26649"/>
                                        </p:tgtEl>
                                        <p:attrNameLst>
                                          <p:attrName>style.visibility</p:attrName>
                                        </p:attrNameLst>
                                      </p:cBhvr>
                                      <p:to>
                                        <p:strVal val="visible"/>
                                      </p:to>
                                    </p:set>
                                    <p:animEffect transition="in" filter="fade">
                                      <p:cBhvr>
                                        <p:cTn id="75" dur="1000"/>
                                        <p:tgtEl>
                                          <p:spTgt spid="26649"/>
                                        </p:tgtEl>
                                      </p:cBhvr>
                                    </p:animEffect>
                                    <p:anim calcmode="lin" valueType="num">
                                      <p:cBhvr>
                                        <p:cTn id="76" dur="1000" fill="hold"/>
                                        <p:tgtEl>
                                          <p:spTgt spid="26649"/>
                                        </p:tgtEl>
                                        <p:attrNameLst>
                                          <p:attrName>ppt_x</p:attrName>
                                        </p:attrNameLst>
                                      </p:cBhvr>
                                      <p:tavLst>
                                        <p:tav tm="0">
                                          <p:val>
                                            <p:strVal val="#ppt_x"/>
                                          </p:val>
                                        </p:tav>
                                        <p:tav tm="100000">
                                          <p:val>
                                            <p:strVal val="#ppt_x"/>
                                          </p:val>
                                        </p:tav>
                                      </p:tavLst>
                                    </p:anim>
                                    <p:anim calcmode="lin" valueType="num">
                                      <p:cBhvr>
                                        <p:cTn id="77" dur="1000" fill="hold"/>
                                        <p:tgtEl>
                                          <p:spTgt spid="26649"/>
                                        </p:tgtEl>
                                        <p:attrNameLst>
                                          <p:attrName>ppt_y</p:attrName>
                                        </p:attrNameLst>
                                      </p:cBhvr>
                                      <p:tavLst>
                                        <p:tav tm="0">
                                          <p:val>
                                            <p:strVal val="#ppt_y-.1"/>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27" presetClass="entr" presetSubtype="0" fill="hold" grpId="0" nodeType="clickEffect">
                                  <p:stCondLst>
                                    <p:cond delay="0"/>
                                  </p:stCondLst>
                                  <p:iterate type="lt">
                                    <p:tmPct val="50000"/>
                                  </p:iterate>
                                  <p:childTnLst>
                                    <p:set>
                                      <p:cBhvr>
                                        <p:cTn id="81" dur="1" fill="hold">
                                          <p:stCondLst>
                                            <p:cond delay="0"/>
                                          </p:stCondLst>
                                        </p:cTn>
                                        <p:tgtEl>
                                          <p:spTgt spid="26643"/>
                                        </p:tgtEl>
                                        <p:attrNameLst>
                                          <p:attrName>style.visibility</p:attrName>
                                        </p:attrNameLst>
                                      </p:cBhvr>
                                      <p:to>
                                        <p:strVal val="visible"/>
                                      </p:to>
                                    </p:set>
                                    <p:anim calcmode="discrete" valueType="clr">
                                      <p:cBhvr override="childStyle">
                                        <p:cTn id="82" dur="80"/>
                                        <p:tgtEl>
                                          <p:spTgt spid="26643"/>
                                        </p:tgtEl>
                                        <p:attrNameLst>
                                          <p:attrName>style.color</p:attrName>
                                        </p:attrNameLst>
                                      </p:cBhvr>
                                      <p:tavLst>
                                        <p:tav tm="0">
                                          <p:val>
                                            <p:clrVal>
                                              <a:schemeClr val="accent2"/>
                                            </p:clrVal>
                                          </p:val>
                                        </p:tav>
                                        <p:tav tm="50000">
                                          <p:val>
                                            <p:clrVal>
                                              <a:schemeClr val="hlink"/>
                                            </p:clrVal>
                                          </p:val>
                                        </p:tav>
                                      </p:tavLst>
                                    </p:anim>
                                    <p:anim calcmode="discrete" valueType="clr">
                                      <p:cBhvr>
                                        <p:cTn id="83" dur="80"/>
                                        <p:tgtEl>
                                          <p:spTgt spid="26643"/>
                                        </p:tgtEl>
                                        <p:attrNameLst>
                                          <p:attrName>fillcolor</p:attrName>
                                        </p:attrNameLst>
                                      </p:cBhvr>
                                      <p:tavLst>
                                        <p:tav tm="0">
                                          <p:val>
                                            <p:clrVal>
                                              <a:schemeClr val="accent2"/>
                                            </p:clrVal>
                                          </p:val>
                                        </p:tav>
                                        <p:tav tm="50000">
                                          <p:val>
                                            <p:clrVal>
                                              <a:schemeClr val="hlink"/>
                                            </p:clrVal>
                                          </p:val>
                                        </p:tav>
                                      </p:tavLst>
                                    </p:anim>
                                    <p:set>
                                      <p:cBhvr>
                                        <p:cTn id="84" dur="80"/>
                                        <p:tgtEl>
                                          <p:spTgt spid="266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1" grpId="0"/>
      <p:bldP spid="26642" grpId="0"/>
      <p:bldP spid="26643" grpId="0"/>
      <p:bldP spid="26644" grpId="0"/>
      <p:bldP spid="26650" grpId="0"/>
      <p:bldP spid="26651" grpId="0" animBg="1"/>
      <p:bldP spid="26652" grpId="0"/>
      <p:bldP spid="26653" grpId="0" animBg="1"/>
      <p:bldP spid="26654" grpId="0"/>
      <p:bldP spid="26655" grpId="0"/>
      <p:bldP spid="266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1"/>
          <p:cNvSpPr txBox="1">
            <a:spLocks noChangeArrowheads="1"/>
          </p:cNvSpPr>
          <p:nvPr/>
        </p:nvSpPr>
        <p:spPr bwMode="auto">
          <a:xfrm>
            <a:off x="517525" y="46863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endParaRPr lang="en-US" sz="1800">
              <a:latin typeface="Times New Roman" pitchFamily="18" charset="0"/>
            </a:endParaRPr>
          </a:p>
        </p:txBody>
      </p:sp>
      <p:sp>
        <p:nvSpPr>
          <p:cNvPr id="8" name="Text Box 26"/>
          <p:cNvSpPr txBox="1">
            <a:spLocks noChangeArrowheads="1"/>
          </p:cNvSpPr>
          <p:nvPr/>
        </p:nvSpPr>
        <p:spPr bwMode="auto">
          <a:xfrm>
            <a:off x="177800" y="152400"/>
            <a:ext cx="314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b="1">
                <a:latin typeface="Times New Roman" pitchFamily="18" charset="0"/>
              </a:rPr>
              <a:t>3. </a:t>
            </a:r>
            <a:r>
              <a:rPr lang="en-US" b="1" u="sng">
                <a:latin typeface="Times New Roman" pitchFamily="18" charset="0"/>
              </a:rPr>
              <a:t>Dấu hiệu nhận biết:</a:t>
            </a:r>
            <a:r>
              <a:rPr lang="en-US" b="1">
                <a:latin typeface="Times New Roman" pitchFamily="18" charset="0"/>
              </a:rPr>
              <a:t> </a:t>
            </a:r>
          </a:p>
        </p:txBody>
      </p:sp>
      <p:sp>
        <p:nvSpPr>
          <p:cNvPr id="9" name="Text Box 28"/>
          <p:cNvSpPr txBox="1">
            <a:spLocks noChangeArrowheads="1"/>
          </p:cNvSpPr>
          <p:nvPr/>
        </p:nvSpPr>
        <p:spPr bwMode="auto">
          <a:xfrm>
            <a:off x="184725" y="914400"/>
            <a:ext cx="8128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800">
                <a:latin typeface="Times New Roman" pitchFamily="18" charset="0"/>
              </a:rPr>
              <a:t>1. Tứ giác có </a:t>
            </a:r>
            <a:r>
              <a:rPr lang="en-US" sz="2800" b="1">
                <a:latin typeface="Times New Roman" pitchFamily="18" charset="0"/>
              </a:rPr>
              <a:t>ba góc vuông </a:t>
            </a:r>
            <a:r>
              <a:rPr lang="en-US" sz="2800">
                <a:latin typeface="Times New Roman" pitchFamily="18" charset="0"/>
              </a:rPr>
              <a:t>là hình chữ nhật</a:t>
            </a:r>
          </a:p>
        </p:txBody>
      </p:sp>
      <p:sp>
        <p:nvSpPr>
          <p:cNvPr id="10" name="Text Box 29"/>
          <p:cNvSpPr txBox="1">
            <a:spLocks noChangeArrowheads="1"/>
          </p:cNvSpPr>
          <p:nvPr/>
        </p:nvSpPr>
        <p:spPr bwMode="auto">
          <a:xfrm>
            <a:off x="226287" y="1600200"/>
            <a:ext cx="8813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buFontTx/>
              <a:buAutoNum type="arabicPeriod" startAt="2"/>
            </a:pPr>
            <a:r>
              <a:rPr lang="en-US" sz="2800">
                <a:latin typeface="Times New Roman" pitchFamily="18" charset="0"/>
              </a:rPr>
              <a:t>Hình thang cân có </a:t>
            </a:r>
            <a:r>
              <a:rPr lang="en-US" sz="2800" b="1">
                <a:latin typeface="Times New Roman" pitchFamily="18" charset="0"/>
              </a:rPr>
              <a:t>một góc vuông</a:t>
            </a:r>
            <a:r>
              <a:rPr lang="en-US" sz="2800">
                <a:latin typeface="Times New Roman" pitchFamily="18" charset="0"/>
              </a:rPr>
              <a:t> </a:t>
            </a:r>
            <a:r>
              <a:rPr lang="en-US" sz="2800" smtClean="0">
                <a:latin typeface="Times New Roman" pitchFamily="18" charset="0"/>
              </a:rPr>
              <a:t>là </a:t>
            </a:r>
            <a:r>
              <a:rPr lang="en-US" sz="2800">
                <a:latin typeface="Times New Roman" pitchFamily="18" charset="0"/>
              </a:rPr>
              <a:t>hình chữ nhật.</a:t>
            </a:r>
          </a:p>
        </p:txBody>
      </p:sp>
      <p:sp>
        <p:nvSpPr>
          <p:cNvPr id="11" name="Text Box 30"/>
          <p:cNvSpPr txBox="1">
            <a:spLocks noChangeArrowheads="1"/>
          </p:cNvSpPr>
          <p:nvPr/>
        </p:nvSpPr>
        <p:spPr bwMode="auto">
          <a:xfrm>
            <a:off x="236616" y="2362200"/>
            <a:ext cx="8813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800">
                <a:latin typeface="Times New Roman" pitchFamily="18" charset="0"/>
              </a:rPr>
              <a:t>3.  Hình bình hành có </a:t>
            </a:r>
            <a:r>
              <a:rPr lang="en-US" sz="2800" b="1">
                <a:latin typeface="Times New Roman" pitchFamily="18" charset="0"/>
              </a:rPr>
              <a:t>một góc </a:t>
            </a:r>
            <a:r>
              <a:rPr lang="en-US" sz="2800" b="1" smtClean="0">
                <a:latin typeface="Times New Roman" pitchFamily="18" charset="0"/>
              </a:rPr>
              <a:t>vuông </a:t>
            </a:r>
            <a:r>
              <a:rPr lang="en-US" sz="2800" smtClean="0">
                <a:latin typeface="Times New Roman" pitchFamily="18" charset="0"/>
              </a:rPr>
              <a:t>là </a:t>
            </a:r>
            <a:r>
              <a:rPr lang="en-US" sz="2800">
                <a:latin typeface="Times New Roman" pitchFamily="18" charset="0"/>
              </a:rPr>
              <a:t>hình chữ nhật </a:t>
            </a:r>
          </a:p>
        </p:txBody>
      </p:sp>
      <p:sp>
        <p:nvSpPr>
          <p:cNvPr id="12" name="Text Box 31"/>
          <p:cNvSpPr txBox="1">
            <a:spLocks noChangeArrowheads="1"/>
          </p:cNvSpPr>
          <p:nvPr/>
        </p:nvSpPr>
        <p:spPr bwMode="auto">
          <a:xfrm>
            <a:off x="229685" y="2918036"/>
            <a:ext cx="8737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800">
                <a:latin typeface="Times New Roman" pitchFamily="18" charset="0"/>
              </a:rPr>
              <a:t>4.  Hình bình hành có </a:t>
            </a:r>
            <a:r>
              <a:rPr lang="en-US" sz="2800" b="1">
                <a:latin typeface="Times New Roman" pitchFamily="18" charset="0"/>
              </a:rPr>
              <a:t>hai đường chéo bằng nhau</a:t>
            </a:r>
            <a:r>
              <a:rPr lang="en-US" sz="2800">
                <a:latin typeface="Times New Roman" pitchFamily="18" charset="0"/>
              </a:rPr>
              <a:t> là hình chữ nhật.</a:t>
            </a:r>
          </a:p>
        </p:txBody>
      </p:sp>
      <p:sp>
        <p:nvSpPr>
          <p:cNvPr id="14" name="Text Box 41"/>
          <p:cNvSpPr txBox="1">
            <a:spLocks noChangeArrowheads="1"/>
          </p:cNvSpPr>
          <p:nvPr/>
        </p:nvSpPr>
        <p:spPr bwMode="auto">
          <a:xfrm>
            <a:off x="3267363" y="1598179"/>
            <a:ext cx="2870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2800" b="1">
                <a:solidFill>
                  <a:srgbClr val="FF0066"/>
                </a:solidFill>
                <a:latin typeface="Times New Roman" pitchFamily="18" charset="0"/>
              </a:rPr>
              <a:t>một góc </a:t>
            </a:r>
            <a:r>
              <a:rPr lang="en-US" sz="2800" b="1" smtClean="0">
                <a:solidFill>
                  <a:srgbClr val="FF0066"/>
                </a:solidFill>
                <a:latin typeface="Times New Roman" pitchFamily="18" charset="0"/>
              </a:rPr>
              <a:t>vuông</a:t>
            </a:r>
            <a:endParaRPr lang="en-US" sz="2800" b="1">
              <a:solidFill>
                <a:srgbClr val="FF0066"/>
              </a:solidFill>
              <a:latin typeface="Times New Roman" pitchFamily="18" charset="0"/>
            </a:endParaRPr>
          </a:p>
        </p:txBody>
      </p:sp>
      <p:sp>
        <p:nvSpPr>
          <p:cNvPr id="15" name="Text Box 42"/>
          <p:cNvSpPr txBox="1">
            <a:spLocks noChangeArrowheads="1"/>
          </p:cNvSpPr>
          <p:nvPr/>
        </p:nvSpPr>
        <p:spPr bwMode="auto">
          <a:xfrm>
            <a:off x="3419768" y="2362200"/>
            <a:ext cx="3175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sz="2800" b="1">
                <a:solidFill>
                  <a:srgbClr val="FF0066"/>
                </a:solidFill>
                <a:latin typeface="Times New Roman" pitchFamily="18" charset="0"/>
              </a:rPr>
              <a:t>một góc vuông</a:t>
            </a:r>
          </a:p>
        </p:txBody>
      </p:sp>
      <p:sp>
        <p:nvSpPr>
          <p:cNvPr id="16" name="Text Box 44"/>
          <p:cNvSpPr txBox="1">
            <a:spLocks noChangeArrowheads="1"/>
          </p:cNvSpPr>
          <p:nvPr/>
        </p:nvSpPr>
        <p:spPr bwMode="auto">
          <a:xfrm>
            <a:off x="3041080" y="2918036"/>
            <a:ext cx="480507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800" smtClean="0">
                <a:latin typeface="Times New Roman" pitchFamily="18" charset="0"/>
              </a:rPr>
              <a:t>.   </a:t>
            </a:r>
            <a:r>
              <a:rPr lang="en-US" sz="2800" b="1" smtClean="0">
                <a:solidFill>
                  <a:srgbClr val="FF0066"/>
                </a:solidFill>
                <a:latin typeface="Times New Roman" pitchFamily="18" charset="0"/>
              </a:rPr>
              <a:t>hai </a:t>
            </a:r>
            <a:r>
              <a:rPr lang="en-US" sz="2800" b="1">
                <a:solidFill>
                  <a:srgbClr val="FF0066"/>
                </a:solidFill>
                <a:latin typeface="Times New Roman" pitchFamily="18" charset="0"/>
              </a:rPr>
              <a:t>đường chéo bằng nhau</a:t>
            </a:r>
            <a:r>
              <a:rPr lang="en-US" sz="2800">
                <a:latin typeface="Times New Roman" pitchFamily="18" charset="0"/>
              </a:rPr>
              <a:t> </a:t>
            </a:r>
          </a:p>
        </p:txBody>
      </p:sp>
      <p:sp>
        <p:nvSpPr>
          <p:cNvPr id="17" name="Text Box 46"/>
          <p:cNvSpPr txBox="1">
            <a:spLocks noChangeArrowheads="1"/>
          </p:cNvSpPr>
          <p:nvPr/>
        </p:nvSpPr>
        <p:spPr bwMode="auto">
          <a:xfrm>
            <a:off x="2066704" y="914400"/>
            <a:ext cx="23551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sz="2000">
                <a:solidFill>
                  <a:srgbClr val="FF0066"/>
                </a:solidFill>
                <a:latin typeface="Times New Roman" pitchFamily="18" charset="0"/>
              </a:rPr>
              <a:t> </a:t>
            </a:r>
            <a:r>
              <a:rPr lang="en-US" sz="2800" b="1">
                <a:solidFill>
                  <a:srgbClr val="FF0066"/>
                </a:solidFill>
                <a:latin typeface="Times New Roman" pitchFamily="18" charset="0"/>
              </a:rPr>
              <a:t>ba góc vuông </a:t>
            </a:r>
            <a:endParaRPr lang="en-US" sz="2800">
              <a:solidFill>
                <a:srgbClr val="FF0066"/>
              </a:solidFill>
              <a:latin typeface="Times New Roman" pitchFamily="18" charset="0"/>
            </a:endParaRPr>
          </a:p>
        </p:txBody>
      </p:sp>
    </p:spTree>
    <p:extLst>
      <p:ext uri="{BB962C8B-B14F-4D97-AF65-F5344CB8AC3E}">
        <p14:creationId xmlns:p14="http://schemas.microsoft.com/office/powerpoint/2010/main" val="21646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trips(down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trips(down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strips(downLeft)">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grpId="0" nodeType="clickEffect">
                                  <p:stCondLst>
                                    <p:cond delay="0"/>
                                  </p:stCondLst>
                                  <p:iterate type="lt">
                                    <p:tmPct val="10000"/>
                                  </p:iterate>
                                  <p:childTnLst>
                                    <p:set>
                                      <p:cBhvr>
                                        <p:cTn id="36" dur="1" fill="hold">
                                          <p:stCondLst>
                                            <p:cond delay="0"/>
                                          </p:stCondLst>
                                        </p:cTn>
                                        <p:tgtEl>
                                          <p:spTgt spid="14"/>
                                        </p:tgtEl>
                                        <p:attrNameLst>
                                          <p:attrName>style.visibility</p:attrName>
                                        </p:attrNameLst>
                                      </p:cBhvr>
                                      <p:to>
                                        <p:strVal val="visible"/>
                                      </p:to>
                                    </p:set>
                                    <p:animEffect transition="in" filter="fade">
                                      <p:cBhvr>
                                        <p:cTn id="37" dur="2000"/>
                                        <p:tgtEl>
                                          <p:spTgt spid="14"/>
                                        </p:tgtEl>
                                      </p:cBhvr>
                                    </p:animEffect>
                                    <p:anim calcmode="lin" valueType="num">
                                      <p:cBhvr>
                                        <p:cTn id="38" dur="2000" fill="hold"/>
                                        <p:tgtEl>
                                          <p:spTgt spid="14"/>
                                        </p:tgtEl>
                                        <p:attrNameLst>
                                          <p:attrName>ppt_w</p:attrName>
                                        </p:attrNameLst>
                                      </p:cBhvr>
                                      <p:tavLst>
                                        <p:tav tm="0" fmla="#ppt_w*sin(2.5*pi*$)">
                                          <p:val>
                                            <p:fltVal val="0"/>
                                          </p:val>
                                        </p:tav>
                                        <p:tav tm="100000">
                                          <p:val>
                                            <p:fltVal val="1"/>
                                          </p:val>
                                        </p:tav>
                                      </p:tavLst>
                                    </p:anim>
                                    <p:anim calcmode="lin" valueType="num">
                                      <p:cBhvr>
                                        <p:cTn id="39" dur="20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strips(downLeft)">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strips(downLeft)">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grpId="1"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strips(downLeft)">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4" grpId="0"/>
      <p:bldP spid="15" grpId="0"/>
      <p:bldP spid="16" grpId="0"/>
      <p:bldP spid="16" grpId="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07950" y="549275"/>
            <a:ext cx="576263" cy="576263"/>
          </a:xfrm>
          <a:prstGeom prst="rect">
            <a:avLst/>
          </a:prstGeom>
          <a:solidFill>
            <a:srgbClr val="002060"/>
          </a:solidFill>
          <a:ln w="9525">
            <a:solidFill>
              <a:schemeClr val="tx1"/>
            </a:solidFill>
            <a:miter lim="800000"/>
            <a:headEnd/>
            <a:tailEnd/>
          </a:ln>
        </p:spPr>
        <p:txBody>
          <a:bodyPr wrap="none" anchor="ctr"/>
          <a:lstStyle/>
          <a:p>
            <a:pPr algn="ctr"/>
            <a:r>
              <a:rPr lang="en-US" sz="2800">
                <a:solidFill>
                  <a:schemeClr val="bg1"/>
                </a:solidFill>
                <a:latin typeface="VNI-Times" pitchFamily="2" charset="0"/>
              </a:rPr>
              <a:t>?2</a:t>
            </a:r>
          </a:p>
        </p:txBody>
      </p:sp>
      <p:sp>
        <p:nvSpPr>
          <p:cNvPr id="11267" name="Text Box 3"/>
          <p:cNvSpPr txBox="1">
            <a:spLocks noChangeArrowheads="1"/>
          </p:cNvSpPr>
          <p:nvPr/>
        </p:nvSpPr>
        <p:spPr bwMode="auto">
          <a:xfrm>
            <a:off x="790575" y="1196975"/>
            <a:ext cx="788511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b="1">
                <a:solidFill>
                  <a:srgbClr val="002060"/>
                </a:solidFill>
                <a:latin typeface="VNI-Times" pitchFamily="2" charset="0"/>
              </a:rPr>
              <a:t>Vôùi moät chieác Compa, ta seõ kieåm tra ñöôïc hai ñoaïn thaúng baèng nhau hay khoâng baèng nhau. Baèng compa, ñeå kieåm tra töù giaùc ABCD coù laø hình chöõ nhaät hay khoâng, ta laøm theá naøo?</a:t>
            </a:r>
          </a:p>
        </p:txBody>
      </p:sp>
    </p:spTree>
    <p:extLst>
      <p:ext uri="{BB962C8B-B14F-4D97-AF65-F5344CB8AC3E}">
        <p14:creationId xmlns:p14="http://schemas.microsoft.com/office/powerpoint/2010/main" val="1676092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0" fill="hold"/>
                                        <p:tgtEl>
                                          <p:spTgt spid="11266"/>
                                        </p:tgtEl>
                                        <p:attrNameLst>
                                          <p:attrName>ppt_w</p:attrName>
                                        </p:attrNameLst>
                                      </p:cBhvr>
                                      <p:tavLst>
                                        <p:tav tm="0" fmla="#ppt_w*sin(2.5*pi*$)">
                                          <p:val>
                                            <p:fltVal val="0"/>
                                          </p:val>
                                        </p:tav>
                                        <p:tav tm="100000">
                                          <p:val>
                                            <p:fltVal val="1"/>
                                          </p:val>
                                        </p:tav>
                                      </p:tavLst>
                                    </p:anim>
                                    <p:anim calcmode="lin" valueType="num">
                                      <p:cBhvr>
                                        <p:cTn id="8" dur="5000" fill="hold"/>
                                        <p:tgtEl>
                                          <p:spTgt spid="1126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267"/>
                                        </p:tgtEl>
                                        <p:attrNameLst>
                                          <p:attrName>style.visibility</p:attrName>
                                        </p:attrNameLst>
                                      </p:cBhvr>
                                      <p:to>
                                        <p:strVal val="visible"/>
                                      </p:to>
                                    </p:set>
                                    <p:anim calcmode="lin" valueType="num">
                                      <p:cBhvr>
                                        <p:cTn id="13" dur="500" fill="hold"/>
                                        <p:tgtEl>
                                          <p:spTgt spid="11267"/>
                                        </p:tgtEl>
                                        <p:attrNameLst>
                                          <p:attrName>ppt_w</p:attrName>
                                        </p:attrNameLst>
                                      </p:cBhvr>
                                      <p:tavLst>
                                        <p:tav tm="0">
                                          <p:val>
                                            <p:fltVal val="0"/>
                                          </p:val>
                                        </p:tav>
                                        <p:tav tm="100000">
                                          <p:val>
                                            <p:strVal val="#ppt_w"/>
                                          </p:val>
                                        </p:tav>
                                      </p:tavLst>
                                    </p:anim>
                                    <p:anim calcmode="lin" valueType="num">
                                      <p:cBhvr>
                                        <p:cTn id="14" dur="500" fill="hold"/>
                                        <p:tgtEl>
                                          <p:spTgt spid="112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6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TotalTime>
  <Words>1353</Words>
  <Application>Microsoft Office PowerPoint</Application>
  <PresentationFormat>On-screen Show (4:3)</PresentationFormat>
  <Paragraphs>236</Paragraphs>
  <Slides>19</Slides>
  <Notes>2</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34" baseType="lpstr">
      <vt:lpstr>.VnArial Narrow</vt:lpstr>
      <vt:lpstr>.VnTime</vt:lpstr>
      <vt:lpstr>.VnTimeH</vt:lpstr>
      <vt:lpstr>Arial</vt:lpstr>
      <vt:lpstr>Calibri</vt:lpstr>
      <vt:lpstr>Symbol</vt:lpstr>
      <vt:lpstr>Tahoma</vt:lpstr>
      <vt:lpstr>Times New Roman</vt:lpstr>
      <vt:lpstr>Verdana</vt:lpstr>
      <vt:lpstr>VNI-Aptima</vt:lpstr>
      <vt:lpstr>VNI-Times</vt:lpstr>
      <vt:lpstr>Wingdings</vt:lpstr>
      <vt:lpstr>Wingdings 2</vt:lpstr>
      <vt:lpstr>Office Theme</vt:lpstr>
      <vt:lpstr>Equation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39</cp:revision>
  <cp:lastPrinted>2018-10-12T02:40:09Z</cp:lastPrinted>
  <dcterms:created xsi:type="dcterms:W3CDTF">2018-10-08T21:43:42Z</dcterms:created>
  <dcterms:modified xsi:type="dcterms:W3CDTF">2020-10-30T22:59:49Z</dcterms:modified>
</cp:coreProperties>
</file>