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94" r:id="rId3"/>
    <p:sldId id="300" r:id="rId4"/>
    <p:sldId id="295" r:id="rId5"/>
    <p:sldId id="303" r:id="rId6"/>
    <p:sldId id="291" r:id="rId7"/>
    <p:sldId id="304" r:id="rId8"/>
    <p:sldId id="296" r:id="rId9"/>
    <p:sldId id="306" r:id="rId10"/>
    <p:sldId id="297" r:id="rId11"/>
    <p:sldId id="305" r:id="rId12"/>
    <p:sldId id="29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7F153-4F95-4B11-B5C4-58D15657BA87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FD936-7A72-41B4-B8E7-A6856E97ABF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164478-C79E-4C43-ABB5-4ABDDAF0D07D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42A9-8A3B-4B3F-8CF3-A0920A94795F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C4BC-C24A-410E-8BE3-55C84BED6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42A9-8A3B-4B3F-8CF3-A0920A94795F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C4BC-C24A-410E-8BE3-55C84BED6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42A9-8A3B-4B3F-8CF3-A0920A94795F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C4BC-C24A-410E-8BE3-55C84BED6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42A9-8A3B-4B3F-8CF3-A0920A94795F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C4BC-C24A-410E-8BE3-55C84BED6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42A9-8A3B-4B3F-8CF3-A0920A94795F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C4BC-C24A-410E-8BE3-55C84BED6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42A9-8A3B-4B3F-8CF3-A0920A94795F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C4BC-C24A-410E-8BE3-55C84BED6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42A9-8A3B-4B3F-8CF3-A0920A94795F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C4BC-C24A-410E-8BE3-55C84BED6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42A9-8A3B-4B3F-8CF3-A0920A94795F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C4BC-C24A-410E-8BE3-55C84BED6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42A9-8A3B-4B3F-8CF3-A0920A94795F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C4BC-C24A-410E-8BE3-55C84BED6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42A9-8A3B-4B3F-8CF3-A0920A94795F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C4BC-C24A-410E-8BE3-55C84BED6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42A9-8A3B-4B3F-8CF3-A0920A94795F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EC4BC-C24A-410E-8BE3-55C84BED6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642A9-8A3B-4B3F-8CF3-A0920A94795F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EC4BC-C24A-410E-8BE3-55C84BED671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audio1.wav"/><Relationship Id="rId7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10" Type="http://schemas.openxmlformats.org/officeDocument/2006/relationships/image" Target="../media/image7.gif"/><Relationship Id="rId4" Type="http://schemas.openxmlformats.org/officeDocument/2006/relationships/image" Target="../media/image1.jpeg"/><Relationship Id="rId9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 descr="Blue tissue paper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98792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76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natures1%20(12)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57600" y="2819400"/>
            <a:ext cx="1981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7696200" y="838200"/>
            <a:ext cx="685800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8153400" y="3124200"/>
            <a:ext cx="685800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79" name="AutoShape 7"/>
          <p:cNvSpPr>
            <a:spLocks noChangeArrowheads="1"/>
          </p:cNvSpPr>
          <p:nvPr/>
        </p:nvSpPr>
        <p:spPr bwMode="auto">
          <a:xfrm>
            <a:off x="533400" y="2971800"/>
            <a:ext cx="685800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80" name="AutoShape 8"/>
          <p:cNvSpPr>
            <a:spLocks noChangeArrowheads="1"/>
          </p:cNvSpPr>
          <p:nvPr/>
        </p:nvSpPr>
        <p:spPr bwMode="auto">
          <a:xfrm>
            <a:off x="533400" y="685800"/>
            <a:ext cx="685800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81" name="AutoShape 9"/>
          <p:cNvSpPr>
            <a:spLocks noChangeArrowheads="1"/>
          </p:cNvSpPr>
          <p:nvPr/>
        </p:nvSpPr>
        <p:spPr bwMode="auto">
          <a:xfrm>
            <a:off x="838200" y="4724400"/>
            <a:ext cx="685800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82" name="AutoShape 10"/>
          <p:cNvSpPr>
            <a:spLocks noChangeArrowheads="1"/>
          </p:cNvSpPr>
          <p:nvPr/>
        </p:nvSpPr>
        <p:spPr bwMode="auto">
          <a:xfrm>
            <a:off x="6781800" y="5943600"/>
            <a:ext cx="685800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83" name="AutoShape 11"/>
          <p:cNvSpPr>
            <a:spLocks noChangeArrowheads="1"/>
          </p:cNvSpPr>
          <p:nvPr/>
        </p:nvSpPr>
        <p:spPr bwMode="auto">
          <a:xfrm>
            <a:off x="2514600" y="36576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84" name="AutoShape 12"/>
          <p:cNvSpPr>
            <a:spLocks noChangeArrowheads="1"/>
          </p:cNvSpPr>
          <p:nvPr/>
        </p:nvSpPr>
        <p:spPr bwMode="auto">
          <a:xfrm>
            <a:off x="6858000" y="27432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85" name="AutoShape 13"/>
          <p:cNvSpPr>
            <a:spLocks noChangeArrowheads="1"/>
          </p:cNvSpPr>
          <p:nvPr/>
        </p:nvSpPr>
        <p:spPr bwMode="auto">
          <a:xfrm>
            <a:off x="1905000" y="28194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86" name="AutoShape 14"/>
          <p:cNvSpPr>
            <a:spLocks noChangeArrowheads="1"/>
          </p:cNvSpPr>
          <p:nvPr/>
        </p:nvSpPr>
        <p:spPr bwMode="auto">
          <a:xfrm>
            <a:off x="5943600" y="35052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7" name="AutoShape 15"/>
          <p:cNvSpPr>
            <a:spLocks noChangeArrowheads="1"/>
          </p:cNvSpPr>
          <p:nvPr/>
        </p:nvSpPr>
        <p:spPr bwMode="auto">
          <a:xfrm>
            <a:off x="3124200" y="31242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>
            <a:off x="2667000" y="49530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>
            <a:off x="1905000" y="38100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6E81C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90" name="AutoShape 18"/>
          <p:cNvSpPr>
            <a:spLocks noChangeArrowheads="1"/>
          </p:cNvSpPr>
          <p:nvPr/>
        </p:nvSpPr>
        <p:spPr bwMode="auto">
          <a:xfrm>
            <a:off x="1447800" y="59436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6E81C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91" name="AutoShape 19"/>
          <p:cNvSpPr>
            <a:spLocks noChangeArrowheads="1"/>
          </p:cNvSpPr>
          <p:nvPr/>
        </p:nvSpPr>
        <p:spPr bwMode="auto">
          <a:xfrm>
            <a:off x="7772400" y="45720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6E81C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92" name="AutoShape 20"/>
          <p:cNvSpPr>
            <a:spLocks noChangeArrowheads="1"/>
          </p:cNvSpPr>
          <p:nvPr/>
        </p:nvSpPr>
        <p:spPr bwMode="auto">
          <a:xfrm>
            <a:off x="7391400" y="2286000"/>
            <a:ext cx="385763" cy="439738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93" name="AutoShape 21"/>
          <p:cNvSpPr>
            <a:spLocks noChangeArrowheads="1"/>
          </p:cNvSpPr>
          <p:nvPr/>
        </p:nvSpPr>
        <p:spPr bwMode="auto">
          <a:xfrm>
            <a:off x="1905000" y="2438400"/>
            <a:ext cx="385763" cy="439738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94" name="Text Box 22"/>
          <p:cNvSpPr txBox="1">
            <a:spLocks noChangeArrowheads="1"/>
          </p:cNvSpPr>
          <p:nvPr/>
        </p:nvSpPr>
        <p:spPr bwMode="auto">
          <a:xfrm>
            <a:off x="1219200" y="5029200"/>
            <a:ext cx="693420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010" tIns="40005" rIns="80010" bIns="40005">
            <a:spAutoFit/>
          </a:bodyPr>
          <a:lstStyle/>
          <a:p>
            <a:pPr algn="ctr" defTabSz="831850">
              <a:spcBef>
                <a:spcPct val="50000"/>
              </a:spcBef>
              <a:defRPr/>
            </a:pPr>
            <a:r>
              <a:rPr lang="en-US" sz="3000" b="1" i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0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000" b="1" i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000" b="1" i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Bùi Huy Hoàng</a:t>
            </a:r>
            <a:endParaRPr lang="en-US" sz="3000" b="1" i="1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831850">
              <a:spcBef>
                <a:spcPct val="50000"/>
              </a:spcBef>
              <a:defRPr/>
            </a:pPr>
            <a:r>
              <a:rPr lang="en-US" sz="3000" b="1" i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0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000" b="1" i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THCS </a:t>
            </a:r>
            <a:r>
              <a:rPr lang="en-US" sz="3000" b="1" i="1" smtClean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Lê Quý Đôn</a:t>
            </a:r>
            <a:endParaRPr lang="en-US" sz="3000" i="1" dirty="0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0" y="-3175"/>
            <a:ext cx="9144000" cy="6861175"/>
            <a:chOff x="0" y="-2"/>
            <a:chExt cx="5760" cy="4322"/>
          </a:xfrm>
        </p:grpSpPr>
        <p:pic>
          <p:nvPicPr>
            <p:cNvPr id="2096" name="Picture 24" descr="duong phan cach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0" y="-2"/>
              <a:ext cx="5710" cy="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97" name="Picture 25" descr="duong phan cach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16200000" flipH="1">
              <a:off x="-2101" y="2101"/>
              <a:ext cx="4269" cy="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98" name="Picture 26" descr="duong phan cach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16200000" flipH="1">
              <a:off x="3591" y="2101"/>
              <a:ext cx="4269" cy="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99" name="Picture 27" descr="duong phan cach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0" y="4224"/>
              <a:ext cx="576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100" name="AutoShape 28"/>
          <p:cNvSpPr>
            <a:spLocks noChangeArrowheads="1"/>
          </p:cNvSpPr>
          <p:nvPr/>
        </p:nvSpPr>
        <p:spPr bwMode="auto">
          <a:xfrm>
            <a:off x="4953000" y="5943600"/>
            <a:ext cx="685800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101" name="AutoShape 29"/>
          <p:cNvSpPr>
            <a:spLocks noChangeArrowheads="1"/>
          </p:cNvSpPr>
          <p:nvPr/>
        </p:nvSpPr>
        <p:spPr bwMode="auto">
          <a:xfrm>
            <a:off x="6248400" y="304800"/>
            <a:ext cx="685800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102" name="AutoShape 30"/>
          <p:cNvSpPr>
            <a:spLocks noChangeArrowheads="1"/>
          </p:cNvSpPr>
          <p:nvPr/>
        </p:nvSpPr>
        <p:spPr bwMode="auto">
          <a:xfrm>
            <a:off x="4114800" y="381000"/>
            <a:ext cx="685800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103" name="AutoShape 31"/>
          <p:cNvSpPr>
            <a:spLocks noChangeArrowheads="1"/>
          </p:cNvSpPr>
          <p:nvPr/>
        </p:nvSpPr>
        <p:spPr bwMode="auto">
          <a:xfrm>
            <a:off x="3276600" y="5943600"/>
            <a:ext cx="685800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104" name="AutoShape 32"/>
          <p:cNvSpPr>
            <a:spLocks noChangeArrowheads="1"/>
          </p:cNvSpPr>
          <p:nvPr/>
        </p:nvSpPr>
        <p:spPr bwMode="auto">
          <a:xfrm>
            <a:off x="5257800" y="41910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105" name="AutoShape 33"/>
          <p:cNvSpPr>
            <a:spLocks noChangeArrowheads="1"/>
          </p:cNvSpPr>
          <p:nvPr/>
        </p:nvSpPr>
        <p:spPr bwMode="auto">
          <a:xfrm>
            <a:off x="7848600" y="40386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106" name="AutoShape 34"/>
          <p:cNvSpPr>
            <a:spLocks noChangeArrowheads="1"/>
          </p:cNvSpPr>
          <p:nvPr/>
        </p:nvSpPr>
        <p:spPr bwMode="auto">
          <a:xfrm>
            <a:off x="2743200" y="9144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107" name="AutoShape 35"/>
          <p:cNvSpPr>
            <a:spLocks noChangeArrowheads="1"/>
          </p:cNvSpPr>
          <p:nvPr/>
        </p:nvSpPr>
        <p:spPr bwMode="auto">
          <a:xfrm>
            <a:off x="8077200" y="3810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108" name="AutoShape 36"/>
          <p:cNvSpPr>
            <a:spLocks noChangeArrowheads="1"/>
          </p:cNvSpPr>
          <p:nvPr/>
        </p:nvSpPr>
        <p:spPr bwMode="auto">
          <a:xfrm>
            <a:off x="5105400" y="16764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109" name="AutoShape 37"/>
          <p:cNvSpPr>
            <a:spLocks noChangeArrowheads="1"/>
          </p:cNvSpPr>
          <p:nvPr/>
        </p:nvSpPr>
        <p:spPr bwMode="auto">
          <a:xfrm>
            <a:off x="3810000" y="28956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6E81C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10" name="AutoShape 38"/>
          <p:cNvSpPr>
            <a:spLocks noChangeArrowheads="1"/>
          </p:cNvSpPr>
          <p:nvPr/>
        </p:nvSpPr>
        <p:spPr bwMode="auto">
          <a:xfrm>
            <a:off x="6172200" y="54102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6E81C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11" name="AutoShape 39"/>
          <p:cNvSpPr>
            <a:spLocks noChangeArrowheads="1"/>
          </p:cNvSpPr>
          <p:nvPr/>
        </p:nvSpPr>
        <p:spPr bwMode="auto">
          <a:xfrm>
            <a:off x="5791200" y="28956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6E81C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12" name="AutoShape 40"/>
          <p:cNvSpPr>
            <a:spLocks noChangeArrowheads="1"/>
          </p:cNvSpPr>
          <p:nvPr/>
        </p:nvSpPr>
        <p:spPr bwMode="auto">
          <a:xfrm>
            <a:off x="6172200" y="4038600"/>
            <a:ext cx="493713" cy="539750"/>
          </a:xfrm>
          <a:prstGeom prst="star4">
            <a:avLst>
              <a:gd name="adj" fmla="val 12380"/>
            </a:avLst>
          </a:prstGeom>
          <a:gradFill rotWithShape="1">
            <a:gsLst>
              <a:gs pos="0">
                <a:srgbClr val="06E81C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085" name="Picture 41" descr="kimtuocvn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1112931" flipH="1">
            <a:off x="1676400" y="3505200"/>
            <a:ext cx="1600200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6" name="Picture 42" descr="kimtuocvn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24600" y="3352800"/>
            <a:ext cx="1676400" cy="138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15" name="WordArt 43"/>
          <p:cNvSpPr>
            <a:spLocks noChangeArrowheads="1" noChangeShapeType="1" noTextEdit="1"/>
          </p:cNvSpPr>
          <p:nvPr/>
        </p:nvSpPr>
        <p:spPr bwMode="auto">
          <a:xfrm>
            <a:off x="1066800" y="2057400"/>
            <a:ext cx="75438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0501">
                      <a:srgbClr val="0819FB"/>
                    </a:gs>
                    <a:gs pos="17500">
                      <a:srgbClr val="1A8D48"/>
                    </a:gs>
                    <a:gs pos="25999">
                      <a:srgbClr val="FFFF00"/>
                    </a:gs>
                    <a:gs pos="36501">
                      <a:srgbClr val="EE3F17"/>
                    </a:gs>
                    <a:gs pos="44000">
                      <a:srgbClr val="E81766"/>
                    </a:gs>
                    <a:gs pos="50000">
                      <a:srgbClr val="A603AB"/>
                    </a:gs>
                    <a:gs pos="56000">
                      <a:srgbClr val="E81766"/>
                    </a:gs>
                    <a:gs pos="63499">
                      <a:srgbClr val="EE3F17"/>
                    </a:gs>
                    <a:gs pos="74001">
                      <a:srgbClr val="FFFF00"/>
                    </a:gs>
                    <a:gs pos="82500">
                      <a:srgbClr val="1A8D48"/>
                    </a:gs>
                    <a:gs pos="89500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QUÝ THẦY CÔ ĐẾN DỰ GIỜ</a:t>
            </a:r>
          </a:p>
        </p:txBody>
      </p:sp>
      <p:sp>
        <p:nvSpPr>
          <p:cNvPr id="3116" name="Text Box 44"/>
          <p:cNvSpPr txBox="1">
            <a:spLocks noChangeArrowheads="1"/>
          </p:cNvSpPr>
          <p:nvPr/>
        </p:nvSpPr>
        <p:spPr bwMode="auto">
          <a:xfrm>
            <a:off x="1085850" y="4510088"/>
            <a:ext cx="7315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MÔN : VẬT LÍ 7</a:t>
            </a:r>
          </a:p>
        </p:txBody>
      </p:sp>
      <p:sp>
        <p:nvSpPr>
          <p:cNvPr id="3117" name="WordArt 45"/>
          <p:cNvSpPr>
            <a:spLocks noChangeArrowheads="1" noChangeShapeType="1" noTextEdit="1"/>
          </p:cNvSpPr>
          <p:nvPr/>
        </p:nvSpPr>
        <p:spPr bwMode="auto">
          <a:xfrm>
            <a:off x="1295400" y="1066800"/>
            <a:ext cx="7400925" cy="960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NHIỆT LIỆT CHÀO MỪNG  </a:t>
            </a:r>
          </a:p>
        </p:txBody>
      </p:sp>
      <p:pic>
        <p:nvPicPr>
          <p:cNvPr id="2090" name="Picture 46" descr="Fireworks-01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90800" y="0"/>
            <a:ext cx="13049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1" name="Picture 47" descr="Fireworks-01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90800" y="0"/>
            <a:ext cx="13049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2" name="Picture 48" descr="Fireworks-02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514600" y="0"/>
            <a:ext cx="14478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3" name="Picture 49" descr="Fireworks-01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05600" y="0"/>
            <a:ext cx="13049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4" name="Picture 50" descr="Fireworks-02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553200" y="0"/>
            <a:ext cx="14478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5" name="Picture 51" descr="Fireworks-02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624638" y="100013"/>
            <a:ext cx="14478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08" dur="500" fill="hold"/>
                                        <p:tgtEl>
                                          <p:spTgt spid="3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3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0" dur="500" fill="hold"/>
                                        <p:tgtEl>
                                          <p:spTgt spid="3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3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13" dur="500" fill="hold"/>
                                        <p:tgtEl>
                                          <p:spTgt spid="3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500" fill="hold"/>
                                        <p:tgtEl>
                                          <p:spTgt spid="3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5" dur="500" fill="hold"/>
                                        <p:tgtEl>
                                          <p:spTgt spid="3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3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18" dur="500" autoRev="1" fill="hold"/>
                                        <p:tgtEl>
                                          <p:spTgt spid="3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9" dur="500" autoRev="1" fill="hold"/>
                                        <p:tgtEl>
                                          <p:spTgt spid="3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0" dur="500" autoRev="1" fill="hold"/>
                                        <p:tgtEl>
                                          <p:spTgt spid="3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22" dur="500" autoRev="1" fill="hold"/>
                                        <p:tgtEl>
                                          <p:spTgt spid="3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3" dur="500" autoRev="1" fill="hold"/>
                                        <p:tgtEl>
                                          <p:spTgt spid="3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4" dur="500" autoRev="1" fill="hold"/>
                                        <p:tgtEl>
                                          <p:spTgt spid="30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3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3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3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5" dur="2000"/>
                                        <p:tgtEl>
                                          <p:spTgt spid="3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ai ca sinh vi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6" presetID="2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07" dur="500" autoRev="1" fill="hold"/>
                                        <p:tgtEl>
                                          <p:spTgt spid="3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8" dur="500" autoRev="1" fill="hold"/>
                                        <p:tgtEl>
                                          <p:spTgt spid="3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9" dur="500" autoRev="1" fill="hold"/>
                                        <p:tgtEl>
                                          <p:spTgt spid="3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2" dur="20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ai ca sinh vi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3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14" dur="500" fill="hold"/>
                                        <p:tgtEl>
                                          <p:spTgt spid="3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5" dur="500" fill="hold"/>
                                        <p:tgtEl>
                                          <p:spTgt spid="3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6" dur="500" fill="hold"/>
                                        <p:tgtEl>
                                          <p:spTgt spid="3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3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nimBg="1"/>
      <p:bldP spid="3078" grpId="0" animBg="1"/>
      <p:bldP spid="3079" grpId="0" animBg="1"/>
      <p:bldP spid="3080" grpId="0" animBg="1"/>
      <p:bldP spid="3081" grpId="0" animBg="1"/>
      <p:bldP spid="3082" grpId="0" animBg="1"/>
      <p:bldP spid="3083" grpId="0" animBg="1"/>
      <p:bldP spid="3084" grpId="0" animBg="1"/>
      <p:bldP spid="3085" grpId="0" animBg="1"/>
      <p:bldP spid="3086" grpId="0" animBg="1"/>
      <p:bldP spid="3087" grpId="0" animBg="1"/>
      <p:bldP spid="3088" grpId="0" animBg="1"/>
      <p:bldP spid="3089" grpId="0" animBg="1"/>
      <p:bldP spid="3090" grpId="0" animBg="1"/>
      <p:bldP spid="3091" grpId="0" animBg="1"/>
      <p:bldP spid="3092" grpId="0" animBg="1"/>
      <p:bldP spid="3093" grpId="0" animBg="1"/>
      <p:bldP spid="3094" grpId="0" build="allAtOnce"/>
      <p:bldP spid="3100" grpId="0" animBg="1"/>
      <p:bldP spid="3101" grpId="0" animBg="1"/>
      <p:bldP spid="3102" grpId="0" animBg="1"/>
      <p:bldP spid="3103" grpId="0" animBg="1"/>
      <p:bldP spid="3104" grpId="0" animBg="1"/>
      <p:bldP spid="3105" grpId="0" animBg="1"/>
      <p:bldP spid="3106" grpId="0" animBg="1"/>
      <p:bldP spid="3107" grpId="0" animBg="1"/>
      <p:bldP spid="3108" grpId="0" animBg="1"/>
      <p:bldP spid="3109" grpId="0" animBg="1"/>
      <p:bldP spid="3110" grpId="0" animBg="1"/>
      <p:bldP spid="3111" grpId="0" animBg="1"/>
      <p:bldP spid="3112" grpId="0" animBg="1"/>
      <p:bldP spid="3115" grpId="0" animBg="1"/>
      <p:bldP spid="3116" grpId="0" build="allAtOnce"/>
      <p:bldP spid="31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KHKT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THCS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19200"/>
            <a:ext cx="4343400" cy="49069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023" y="1311166"/>
            <a:ext cx="3612777" cy="2270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023" y="3687762"/>
            <a:ext cx="3612777" cy="259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0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xạ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514600"/>
            <a:ext cx="6255571" cy="3628231"/>
          </a:xfrm>
        </p:spPr>
      </p:pic>
    </p:spTree>
    <p:extLst>
      <p:ext uri="{BB962C8B-B14F-4D97-AF65-F5344CB8AC3E}">
        <p14:creationId xmlns:p14="http://schemas.microsoft.com/office/powerpoint/2010/main" val="260783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ChangeArrowheads="1"/>
          </p:cNvSpPr>
          <p:nvPr/>
        </p:nvSpPr>
        <p:spPr bwMode="auto">
          <a:xfrm>
            <a:off x="1905000" y="0"/>
            <a:ext cx="556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HƯỚNG DẪN </a:t>
            </a:r>
            <a:r>
              <a:rPr kumimoji="0" lang="vi-V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VỀ NHÀ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04838"/>
            <a:ext cx="3675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Đối với bài học ở tiết này: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2967038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Đối với bài học ở tiết tiếp theo: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1096963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-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BT : 3.1       3.5/SBT-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9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895600" y="2436813"/>
            <a:ext cx="304800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3581400"/>
            <a:ext cx="91440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Nghiên cứu trước bài 4: Định luật phản xạ ánh sáng: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- Tìm hiểu về gương phẳng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- Tìm hiểu về định luật phản xạ ánh sáng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- Cách biểu diễn gương phẳng và các tia sáng trên hình vẽ</a:t>
            </a:r>
          </a:p>
        </p:txBody>
      </p:sp>
    </p:spTree>
    <p:extLst>
      <p:ext uri="{BB962C8B-B14F-4D97-AF65-F5344CB8AC3E}">
        <p14:creationId xmlns:p14="http://schemas.microsoft.com/office/powerpoint/2010/main" val="232864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609600"/>
            <a:ext cx="4329842" cy="5791200"/>
          </a:xfrm>
        </p:spPr>
      </p:pic>
      <p:pic>
        <p:nvPicPr>
          <p:cNvPr id="5" name="Picture 4" descr="1.mp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3720242" cy="579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03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477833"/>
            <a:ext cx="2749937" cy="27706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4191000"/>
            <a:ext cx="4114800" cy="193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nguyệt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1.Kính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Carson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SkySeeker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JC-1000 (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Carson -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 =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VNĐ,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nhựạ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lõi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…….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2895601"/>
            <a:ext cx="2438400" cy="281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4600"/>
            <a:ext cx="35814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3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rames PPT 0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1913" y="-10886"/>
            <a:ext cx="9205913" cy="700405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</p:pic>
      <p:sp>
        <p:nvSpPr>
          <p:cNvPr id="24581" name="WordArt 6"/>
          <p:cNvSpPr>
            <a:spLocks noChangeArrowheads="1" noChangeShapeType="1" noTextEdit="1"/>
          </p:cNvSpPr>
          <p:nvPr/>
        </p:nvSpPr>
        <p:spPr bwMode="auto">
          <a:xfrm>
            <a:off x="381000" y="2590800"/>
            <a:ext cx="8305800" cy="2133600"/>
          </a:xfrm>
          <a:prstGeom prst="rect">
            <a:avLst/>
          </a:prstGeom>
          <a:solidFill>
            <a:schemeClr val="bg1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5600" algn="l"/>
                <a:tab pos="4267200" algn="l"/>
              </a:tabLst>
              <a:defRPr/>
            </a:pPr>
            <a:r>
              <a:rPr kumimoji="0" lang="nl-NL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THIẾT KẾ VÀ CHẾ TẠO KÍNH THIÊN VĂN </a:t>
            </a:r>
            <a:endParaRPr kumimoji="0" lang="en-US" sz="5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QUANG HỌC </a:t>
            </a:r>
            <a:endParaRPr kumimoji="0" lang="en-US" sz="6000" b="0" i="0" u="none" strike="noStrike" kern="10" cap="none" spc="0" normalizeH="0" baseline="0" noProof="0" dirty="0">
              <a:ln w="19050">
                <a:solidFill>
                  <a:srgbClr val="00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914400" y="60960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 pitchFamily="34" charset="0"/>
              <a:ea typeface="SimSun" pitchFamily="2" charset="-122"/>
              <a:cs typeface="Arial" charset="0"/>
            </a:endParaRPr>
          </a:p>
        </p:txBody>
      </p:sp>
      <p:sp>
        <p:nvSpPr>
          <p:cNvPr id="24583" name="WordArt 7"/>
          <p:cNvSpPr>
            <a:spLocks noChangeArrowheads="1" noChangeShapeType="1" noTextEdit="1"/>
          </p:cNvSpPr>
          <p:nvPr/>
        </p:nvSpPr>
        <p:spPr bwMode="auto">
          <a:xfrm>
            <a:off x="3708400" y="404813"/>
            <a:ext cx="20574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STEM</a:t>
            </a:r>
            <a:endParaRPr kumimoji="0" lang="en-US" sz="3600" b="0" i="0" u="none" strike="noStrike" kern="10" cap="none" spc="0" normalizeH="0" baseline="0" noProof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7366" name="Picture 22" descr="Book-0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4388" y="4941888"/>
            <a:ext cx="1371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99093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73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 </a:t>
            </a:r>
            <a:r>
              <a:rPr lang="da-DK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 2:</a:t>
            </a:r>
            <a:r>
              <a:rPr lang="da-DK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 </a:t>
            </a:r>
            <a:r>
              <a:rPr lang="nl-NL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bày bản thiết kế </a:t>
            </a:r>
            <a:endParaRPr lang="vi-V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30000"/>
              </a:lnSpc>
              <a:spcAft>
                <a:spcPts val="0"/>
              </a:spcAft>
              <a:tabLst>
                <a:tab pos="4267200" algn="l"/>
              </a:tabLst>
            </a:pPr>
            <a:r>
              <a:rPr lang="nl-NL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+ Nguyên liệu</a:t>
            </a:r>
            <a:endParaRPr lang="en-US" dirty="0"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  <a:tabLst>
                <a:tab pos="4267200" algn="l"/>
              </a:tabLst>
            </a:pPr>
            <a:r>
              <a:rPr lang="nl-NL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+ Cấu tạo sản phẩm</a:t>
            </a:r>
            <a:endParaRPr lang="en-US" dirty="0"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  <a:tabLst>
                <a:tab pos="4267200" algn="l"/>
              </a:tabLst>
            </a:pPr>
            <a:r>
              <a:rPr lang="nl-NL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+ Nguyên lý hoạt động</a:t>
            </a:r>
            <a:endParaRPr lang="en-US" dirty="0"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  <a:p>
            <a:pPr marL="0" indent="0">
              <a:buNone/>
            </a:pP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403040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Hoạt động </a:t>
            </a:r>
            <a:r>
              <a:rPr lang="da-DK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4: </a:t>
            </a:r>
            <a:r>
              <a:rPr lang="da-DK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Trình bày sản phẩm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524000"/>
            <a:ext cx="7162800" cy="4820047"/>
          </a:xfrm>
        </p:spPr>
      </p:pic>
    </p:spTree>
    <p:extLst>
      <p:ext uri="{BB962C8B-B14F-4D97-AF65-F5344CB8AC3E}">
        <p14:creationId xmlns:p14="http://schemas.microsoft.com/office/powerpoint/2010/main" val="343036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0"/>
              </a:spcAft>
              <a:tabLst>
                <a:tab pos="177800" algn="l"/>
                <a:tab pos="355600" algn="l"/>
                <a:tab pos="4267200" algn="l"/>
              </a:tabLst>
            </a:pPr>
            <a:r>
              <a:rPr lang="da-DK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Hoạt động 3: Trình bày sản phẩm</a:t>
            </a:r>
            <a:r>
              <a:rPr lang="en-US" dirty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.VnTime" panose="020B7200000000000000" pitchFamily="34" charset="0"/>
              </a:rPr>
              <a:t/>
            </a:r>
            <a:br>
              <a:rPr lang="en-US" dirty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.VnTime" panose="020B7200000000000000" pitchFamily="34" charset="0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pPr marL="457200">
              <a:spcAft>
                <a:spcPts val="0"/>
              </a:spcAft>
            </a:pPr>
            <a:r>
              <a:rPr lang="da-DK" sz="2000" dirty="0">
                <a:latin typeface="Times New Roman" panose="02020603050405020304" pitchFamily="18" charset="0"/>
                <a:ea typeface="Calibri" panose="020F0502020204030204" pitchFamily="34" charset="0"/>
                <a:cs typeface=".VnTime" panose="020B7200000000000000" pitchFamily="34" charset="0"/>
              </a:rPr>
              <a:t>+Nhóm 1 chấm SP nhóm </a:t>
            </a:r>
            <a:r>
              <a:rPr lang="da-DK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.VnTime" panose="020B7200000000000000" pitchFamily="34" charset="0"/>
              </a:rPr>
              <a:t>3                        </a:t>
            </a:r>
            <a:r>
              <a:rPr lang="da-DK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.VnTime" panose="020B7200000000000000" pitchFamily="34" charset="0"/>
              </a:rPr>
              <a:t>+ </a:t>
            </a:r>
            <a:r>
              <a:rPr lang="da-DK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.VnTime" panose="020B7200000000000000" pitchFamily="34" charset="0"/>
              </a:rPr>
              <a:t>Nhóm 3 chấm SP nhóm 2</a:t>
            </a:r>
            <a:endParaRPr lang="en-US" sz="2000" dirty="0"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  <a:p>
            <a:pPr marL="457200" lvl="0"/>
            <a:r>
              <a:rPr lang="da-DK" sz="2000" dirty="0">
                <a:latin typeface="Times New Roman" panose="02020603050405020304" pitchFamily="18" charset="0"/>
                <a:ea typeface="Calibri" panose="020F0502020204030204" pitchFamily="34" charset="0"/>
                <a:cs typeface=".VnTime" panose="020B7200000000000000" pitchFamily="34" charset="0"/>
              </a:rPr>
              <a:t>+Nhóm 2 chấm SP nhóm </a:t>
            </a:r>
            <a:r>
              <a:rPr lang="da-DK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.VnTime" panose="020B7200000000000000" pitchFamily="34" charset="0"/>
              </a:rPr>
              <a:t>4                         </a:t>
            </a:r>
            <a:r>
              <a:rPr lang="da-DK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.VnTime" panose="020B7200000000000000" pitchFamily="34" charset="0"/>
              </a:rPr>
              <a:t>+ Nhóm 4: chấm SP nhóm </a:t>
            </a:r>
            <a:r>
              <a:rPr lang="da-DK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.VnTime" panose="020B7200000000000000" pitchFamily="34" charset="0"/>
              </a:rPr>
              <a:t>1</a:t>
            </a:r>
            <a:endParaRPr lang="en-US" sz="2000" dirty="0"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  <a:p>
            <a:pPr marL="0" indent="0" algn="just">
              <a:spcAft>
                <a:spcPts val="0"/>
              </a:spcAft>
              <a:buNone/>
              <a:tabLst>
                <a:tab pos="4267200" algn="l"/>
              </a:tabLst>
            </a:pPr>
            <a:r>
              <a:rPr lang="nl-NL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Thang điểm:</a:t>
            </a:r>
          </a:p>
          <a:p>
            <a:pPr marL="0" indent="0" algn="just">
              <a:spcAft>
                <a:spcPts val="0"/>
              </a:spcAft>
              <a:buNone/>
              <a:tabLst>
                <a:tab pos="4267200" algn="l"/>
              </a:tabLst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637213"/>
              </p:ext>
            </p:extLst>
          </p:nvPr>
        </p:nvGraphicFramePr>
        <p:xfrm>
          <a:off x="457200" y="2590800"/>
          <a:ext cx="8382000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4403">
                  <a:extLst>
                    <a:ext uri="{9D8B030D-6E8A-4147-A177-3AD203B41FA5}">
                      <a16:colId xmlns:a16="http://schemas.microsoft.com/office/drawing/2014/main" val="2885094625"/>
                    </a:ext>
                  </a:extLst>
                </a:gridCol>
                <a:gridCol w="2407597">
                  <a:extLst>
                    <a:ext uri="{9D8B030D-6E8A-4147-A177-3AD203B41FA5}">
                      <a16:colId xmlns:a16="http://schemas.microsoft.com/office/drawing/2014/main" val="3073865877"/>
                    </a:ext>
                  </a:extLst>
                </a:gridCol>
              </a:tblGrid>
              <a:tr h="3294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9051003"/>
                  </a:ext>
                </a:extLst>
              </a:tr>
              <a:tr h="851087">
                <a:tc>
                  <a:txBody>
                    <a:bodyPr/>
                    <a:lstStyle/>
                    <a:p>
                      <a:r>
                        <a:rPr lang="nl-NL" sz="28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Gọn nhẹ, thẩm mĩ: 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>
                          <a:tab pos="4267200" algn="l"/>
                        </a:tabLst>
                        <a:defRPr/>
                      </a:pPr>
                      <a:r>
                        <a:rPr kumimoji="0" lang="nl-NL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tối đa 2,5đ.</a:t>
                      </a: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784283"/>
                  </a:ext>
                </a:extLst>
              </a:tr>
              <a:tr h="851087">
                <a:tc>
                  <a:txBody>
                    <a:bodyPr/>
                    <a:lstStyle/>
                    <a:p>
                      <a:r>
                        <a:rPr kumimoji="0" lang="nl-NL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 có sẵn, </a:t>
                      </a:r>
                      <a:r>
                        <a:rPr kumimoji="0" lang="nl-NL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 liệu tái chế: 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>
                          <a:tab pos="4267200" algn="l"/>
                        </a:tabLst>
                        <a:defRPr/>
                      </a:pPr>
                      <a:r>
                        <a:rPr kumimoji="0" lang="nl-NL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tối đa 2,5đ.</a:t>
                      </a: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512732"/>
                  </a:ext>
                </a:extLst>
              </a:tr>
              <a:tr h="851087">
                <a:tc>
                  <a:txBody>
                    <a:bodyPr/>
                    <a:lstStyle/>
                    <a:p>
                      <a:r>
                        <a:rPr kumimoji="0" lang="nl-NL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Tính hiệu quả SP: 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>
                          <a:tab pos="4267200" algn="l"/>
                        </a:tabLst>
                        <a:defRPr/>
                      </a:pPr>
                      <a:r>
                        <a:rPr kumimoji="0" lang="nl-NL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tối đa 2,5đ.</a:t>
                      </a: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1727029"/>
                  </a:ext>
                </a:extLst>
              </a:tr>
              <a:tr h="851087">
                <a:tc>
                  <a:txBody>
                    <a:bodyPr/>
                    <a:lstStyle/>
                    <a:p>
                      <a:r>
                        <a:rPr kumimoji="0" lang="nl-NL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Giới thiệu SP </a:t>
                      </a:r>
                      <a:r>
                        <a:rPr kumimoji="0" lang="nl-NL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hay, cuốn </a:t>
                      </a:r>
                      <a:r>
                        <a:rPr kumimoji="0" lang="nl-NL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hút: 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>
                          <a:tab pos="4267200" algn="l"/>
                        </a:tabLst>
                        <a:defRPr/>
                      </a:pPr>
                      <a:r>
                        <a:rPr kumimoji="0" lang="nl-NL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tối đa 2,5đ.</a:t>
                      </a: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337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561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Aft>
                <a:spcPts val="0"/>
              </a:spcAft>
            </a:pPr>
            <a:r>
              <a:rPr lang="pt-B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1- </a:t>
            </a: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Vật Lí: </a:t>
            </a: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Bóng tối, bóng nửa tối, sự truyền ánh sáng, định luật truyền thẳng của ánh sáng</a:t>
            </a:r>
            <a:endParaRPr lang="en-US" dirty="0"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  <a:p>
            <a:pPr>
              <a:spcAft>
                <a:spcPts val="0"/>
              </a:spcAft>
            </a:pPr>
            <a:r>
              <a:rPr lang="pt-B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2- </a:t>
            </a: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Toán học: </a:t>
            </a: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Đo kích thước, khối lượng sản phẩm.......</a:t>
            </a:r>
            <a:endParaRPr lang="en-US" dirty="0"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  <a:p>
            <a:pPr>
              <a:spcAft>
                <a:spcPts val="0"/>
              </a:spcAft>
            </a:pPr>
            <a:r>
              <a:rPr lang="pt-B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3- </a:t>
            </a: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Công nghệ: </a:t>
            </a: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chế tạo kính thiên văn đơn giản dựa vào bản thiết kế.</a:t>
            </a:r>
            <a:endParaRPr lang="en-US" dirty="0"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  <a:p>
            <a:pPr>
              <a:spcAft>
                <a:spcPts val="0"/>
              </a:spcAft>
            </a:pPr>
            <a:r>
              <a:rPr lang="pt-B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4- </a:t>
            </a: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Địa lí: </a:t>
            </a: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Trái Đất, Mặt Trăng, Mặt trời, hiện tượng Nhật thực, Nguyệt thực.</a:t>
            </a:r>
            <a:endParaRPr lang="en-US" dirty="0"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  <a:p>
            <a:pPr>
              <a:spcAft>
                <a:spcPts val="0"/>
              </a:spcAft>
            </a:pPr>
            <a:r>
              <a:rPr lang="pt-B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5-Mỹ </a:t>
            </a: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thuật: </a:t>
            </a: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bản vẽ thiết kế sản phẩm trên giấy A4.</a:t>
            </a:r>
            <a:endParaRPr lang="en-US" dirty="0"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  <a:p>
            <a:pPr>
              <a:spcAft>
                <a:spcPts val="0"/>
              </a:spcAft>
            </a:pPr>
            <a:r>
              <a:rPr lang="pt-B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6- </a:t>
            </a: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Sinh học:</a:t>
            </a:r>
            <a:r>
              <a:rPr lang="pt-BR" dirty="0">
                <a:latin typeface=".VnTime" panose="020B7200000000000000" pitchFamily="34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biết</a:t>
            </a:r>
            <a:r>
              <a:rPr lang="es-BO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được</a:t>
            </a:r>
            <a:r>
              <a:rPr lang="es-BO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những</a:t>
            </a:r>
            <a:r>
              <a:rPr lang="es-BO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ảnh</a:t>
            </a:r>
            <a:r>
              <a:rPr lang="es-BO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hưởng</a:t>
            </a:r>
            <a:r>
              <a:rPr lang="es-BO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xấu</a:t>
            </a:r>
            <a:r>
              <a:rPr lang="es-BO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của</a:t>
            </a:r>
            <a:r>
              <a:rPr lang="es-BO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tia</a:t>
            </a:r>
            <a:r>
              <a:rPr lang="es-BO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sáng</a:t>
            </a:r>
            <a:r>
              <a:rPr lang="es-BO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mặt</a:t>
            </a:r>
            <a:r>
              <a:rPr lang="es-BO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trời</a:t>
            </a:r>
            <a:r>
              <a:rPr lang="es-BO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khi</a:t>
            </a:r>
            <a:r>
              <a:rPr lang="es-BO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truyền</a:t>
            </a:r>
            <a:r>
              <a:rPr lang="es-BO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trực</a:t>
            </a:r>
            <a:r>
              <a:rPr lang="es-BO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tiếp</a:t>
            </a:r>
            <a:r>
              <a:rPr lang="es-BO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đến</a:t>
            </a:r>
            <a:r>
              <a:rPr lang="es-BO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 </a:t>
            </a:r>
            <a:r>
              <a:rPr lang="es-BO" dirty="0" err="1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mắt</a:t>
            </a: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  <a:cs typeface=".VnTime" panose="020B7200000000000000" pitchFamily="34" charset="0"/>
              </a:rPr>
              <a:t>.</a:t>
            </a:r>
            <a:endParaRPr lang="en-US" dirty="0">
              <a:latin typeface=".VnTime" panose="020B7200000000000000" pitchFamily="34" charset="0"/>
              <a:ea typeface="Times New Roman" panose="02020603050405020304" pitchFamily="18" charset="0"/>
              <a:cs typeface=".VnTime" panose="020B7200000000000000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95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409</Words>
  <Application>Microsoft Office PowerPoint</Application>
  <PresentationFormat>On-screen Show (4:3)</PresentationFormat>
  <Paragraphs>56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SimSun</vt:lpstr>
      <vt:lpstr>.VnTime</vt:lpstr>
      <vt:lpstr>Arial</vt:lpstr>
      <vt:lpstr>Calibri</vt:lpstr>
      <vt:lpstr>Lucida Sans Unicode</vt:lpstr>
      <vt:lpstr>Times New Roman</vt:lpstr>
      <vt:lpstr>Office Theme</vt:lpstr>
      <vt:lpstr>PowerPoint Presentation</vt:lpstr>
      <vt:lpstr>PowerPoint Presentation</vt:lpstr>
      <vt:lpstr>Phương án:</vt:lpstr>
      <vt:lpstr>Quan sát nhật thực và nguyệt thực bằng các dụng cụ quang học</vt:lpstr>
      <vt:lpstr>PowerPoint Presentation</vt:lpstr>
      <vt:lpstr>Hoạt động 2: Trình bày bản thiết kế </vt:lpstr>
      <vt:lpstr>Hoạt động 4: Trình bày sản phẩm</vt:lpstr>
      <vt:lpstr>Hoạt động 3: Trình bày sản phẩm </vt:lpstr>
      <vt:lpstr>Tích hợp kiến thức liên môn:</vt:lpstr>
      <vt:lpstr> Sản phẩm nghiên cứu KHKT của học sinh  Trường THCS Lê Quý Đôn</vt:lpstr>
      <vt:lpstr>Hiện tượng phản xạ ánh sáng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Tien Ich May Tinh</cp:lastModifiedBy>
  <cp:revision>41</cp:revision>
  <dcterms:created xsi:type="dcterms:W3CDTF">2020-09-06T13:52:07Z</dcterms:created>
  <dcterms:modified xsi:type="dcterms:W3CDTF">2020-10-29T19:35:59Z</dcterms:modified>
</cp:coreProperties>
</file>